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034" r:id="rId5"/>
    <p:sldId id="2040" r:id="rId6"/>
    <p:sldId id="2045" r:id="rId7"/>
    <p:sldId id="2044" r:id="rId8"/>
    <p:sldId id="2046" r:id="rId9"/>
    <p:sldId id="2043" r:id="rId10"/>
    <p:sldId id="2047" r:id="rId11"/>
    <p:sldId id="2042" r:id="rId12"/>
    <p:sldId id="2048" r:id="rId13"/>
    <p:sldId id="2041" r:id="rId14"/>
    <p:sldId id="2049" r:id="rId15"/>
    <p:sldId id="203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3883" autoAdjust="0"/>
  </p:normalViewPr>
  <p:slideViewPr>
    <p:cSldViewPr snapToGrid="0">
      <p:cViewPr varScale="1">
        <p:scale>
          <a:sx n="67" d="100"/>
          <a:sy n="67" d="100"/>
        </p:scale>
        <p:origin x="62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yley Haycock" userId="947dfac9-8570-4abd-b0fa-64fa7ddb166e" providerId="ADAL" clId="{17EDBAD8-0F1A-4001-8D0F-B81C2D09AFE5}"/>
    <pc:docChg chg="modSld">
      <pc:chgData name="Kayley Haycock" userId="947dfac9-8570-4abd-b0fa-64fa7ddb166e" providerId="ADAL" clId="{17EDBAD8-0F1A-4001-8D0F-B81C2D09AFE5}" dt="2024-12-18T10:19:43.388" v="53" actId="6549"/>
      <pc:docMkLst>
        <pc:docMk/>
      </pc:docMkLst>
      <pc:sldChg chg="modSp">
        <pc:chgData name="Kayley Haycock" userId="947dfac9-8570-4abd-b0fa-64fa7ddb166e" providerId="ADAL" clId="{17EDBAD8-0F1A-4001-8D0F-B81C2D09AFE5}" dt="2024-12-18T10:19:43.388" v="53" actId="6549"/>
        <pc:sldMkLst>
          <pc:docMk/>
          <pc:sldMk cId="920468116" sldId="2047"/>
        </pc:sldMkLst>
        <pc:graphicFrameChg chg="modGraphic">
          <ac:chgData name="Kayley Haycock" userId="947dfac9-8570-4abd-b0fa-64fa7ddb166e" providerId="ADAL" clId="{17EDBAD8-0F1A-4001-8D0F-B81C2D09AFE5}" dt="2024-12-18T10:19:43.388" v="53" actId="6549"/>
          <ac:graphicFrameMkLst>
            <pc:docMk/>
            <pc:sldMk cId="920468116" sldId="2047"/>
            <ac:graphicFrameMk id="2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05BE0-28B8-40A3-A7A2-9F2B7F2750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26B9E3-BD48-4119-83DB-D99AA1D26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FB631-EA41-40DC-91A1-069FF0E59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BE708-CEF5-421A-AE0E-640D66538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A4470-FF65-46AC-A2F9-5A82EEE47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54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4B02A-6315-40F1-94A4-A2073B8A6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AD87B-3A78-444B-9956-623F33DA91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02B82E-8FFF-41FA-AD95-4F09B9497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97BD1-5201-4BD6-93CA-51BEEC03D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C1783-FE1A-47F0-8575-69D1F82C8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781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B73A1-CED3-4107-981F-6181FC8C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13E1B-537F-4968-9916-C822BBA559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40B6D-E199-48F4-9E6D-DD3DBD8E5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E142B2-AF31-434D-9A97-E29D63DF1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09C17-436E-4607-910E-C22B3E4D7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16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002D6-09E6-437D-9F9E-25F4835F9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0F9DB-1DF2-4EC5-93FC-F657A236DE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C465A9-15EF-41DF-8E8D-A0A48E9A72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73213-3C5B-4F27-B2C7-8C8280AB0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9361E8-5208-40B8-95F8-FA92BC58E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D83DCF-E5A0-4C23-9503-1E8069192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28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D30B6-E443-4339-9003-969ABEB81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84F4D-7C72-4AD4-8C98-D5158706C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E08BBF-20A4-4720-927B-D65A8A4190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6E05FF-9DB4-43BB-9232-1A53DDC7AF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111938-51CC-44A7-A5AD-E4CE7EE9B1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6657DB-6AE2-45C9-B7F0-C1BD3FD19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3B3B06-B80D-45BA-B724-FEC650BEF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0B214-53F2-4EB7-ADFD-A122803C9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29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8C7DD-A59A-4C8B-BA12-9C67A9F5B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2F8077-538D-46EA-AD01-EF58AE0FE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4CE49-0045-4F1B-9521-637285F37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C1EF76-93E3-4573-B4D1-A1635BF25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41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611F8A-DE4E-42E2-AAD4-4F1E3E034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C57A34-8DA5-47ED-A836-D101A8789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FE8089-C486-44B4-A0BA-09E0317B4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076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6BCB4-C211-40A9-BDF9-4D3A0AAFD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39854B-42E5-4169-89B7-5C7AC1D115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5E2F8E-764A-4DA7-A662-115612401E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403375-967C-4263-AEAB-D11470534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ED3920-B69A-473F-9CD7-D97477D7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141AD0-0D79-4C10-8270-B97CD3844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267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3AED7-2D25-4CBA-A196-8EB8F6536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8FA8F2-FB7E-4611-83A3-4025827A9F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268C17-2878-4622-A942-1A637A4028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219145-57CD-4F96-A041-1996A7821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83EF79-9A0A-4151-839A-9ED35F4B3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532CC2-7257-4851-8810-E59092C1A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88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FFDD0-458C-4520-9007-2F55A29EB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697864-2EFC-4A2B-A1EF-17F1EA08ED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52B9D-0254-4BEE-B3C1-638C726A6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BDC91-C56D-48C3-B2DF-5ECA35662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E1D58-D419-47E8-9A62-FA633E137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005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72D5AE-9A4F-4D25-90F5-91ED3ACE3E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7F0E19-01A0-4F3B-9583-BE06AAB725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2E735-E271-4FE8-BBAA-9531DE8B0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DFA5FE-C43F-44ED-A900-BA915BCB2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B939EE-BF18-4319-9131-0C3754681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68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85FF26-5B53-45BD-8424-25EA8959D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DC3E4-663F-49EA-A1D6-01CB48F2A7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710F9-E3CD-4C63-AE7C-6A70FE0604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A10AD-AC71-40D5-9B2F-8C54DEF47F69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7780E-D0B7-4764-8710-A7DCBAFBE2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E32DA1-2FF4-40CE-85A3-10D5972C72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15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470945"/>
              </p:ext>
            </p:extLst>
          </p:nvPr>
        </p:nvGraphicFramePr>
        <p:xfrm>
          <a:off x="289089" y="251034"/>
          <a:ext cx="11494416" cy="656541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93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23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5726">
                  <a:extLst>
                    <a:ext uri="{9D8B030D-6E8A-4147-A177-3AD203B41FA5}">
                      <a16:colId xmlns:a16="http://schemas.microsoft.com/office/drawing/2014/main" val="398519964"/>
                    </a:ext>
                  </a:extLst>
                </a:gridCol>
                <a:gridCol w="1751042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1824624">
                  <a:extLst>
                    <a:ext uri="{9D8B030D-6E8A-4147-A177-3AD203B41FA5}">
                      <a16:colId xmlns:a16="http://schemas.microsoft.com/office/drawing/2014/main" val="1423421526"/>
                    </a:ext>
                  </a:extLst>
                </a:gridCol>
                <a:gridCol w="1816364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  <a:gridCol w="2020345">
                  <a:extLst>
                    <a:ext uri="{9D8B030D-6E8A-4147-A177-3AD203B41FA5}">
                      <a16:colId xmlns:a16="http://schemas.microsoft.com/office/drawing/2014/main" val="3566871901"/>
                    </a:ext>
                  </a:extLst>
                </a:gridCol>
              </a:tblGrid>
              <a:tr h="230020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RE Year 1 (Judaism)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942">
                <a:tc>
                  <a:txBody>
                    <a:bodyPr/>
                    <a:lstStyle/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Christianity </a:t>
                      </a:r>
                    </a:p>
                    <a:p>
                      <a:pPr algn="ctr"/>
                      <a:r>
                        <a:rPr lang="en-GB" sz="1000" dirty="0"/>
                        <a:t>The Creation Story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Christianity </a:t>
                      </a:r>
                    </a:p>
                    <a:p>
                      <a:pPr algn="ctr"/>
                      <a:r>
                        <a:rPr lang="en-GB" sz="1000" dirty="0"/>
                        <a:t>The Christmas Story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Christianity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Jesus as a friend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Christianity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Easter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Judaism </a:t>
                      </a:r>
                    </a:p>
                    <a:p>
                      <a:pPr algn="ctr"/>
                      <a:r>
                        <a:rPr lang="en-GB" sz="1100" dirty="0"/>
                        <a:t>Shabbat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Judaism</a:t>
                      </a:r>
                    </a:p>
                    <a:p>
                      <a:pPr algn="ctr"/>
                      <a:r>
                        <a:rPr lang="en-GB" sz="1100" dirty="0"/>
                        <a:t>Chanukah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427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Know the term ‘religion’.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Know that Christmas was when Jesus was born.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Know what the bible is. Understand the bible is made up of different Christian stories.</a:t>
                      </a:r>
                      <a:endParaRPr lang="en-GB" sz="105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Know a Christian event (Christmas).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Know the days of the week. </a:t>
                      </a:r>
                    </a:p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Know what Judaism is (learnt in Summer 1).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48293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who Christians think created the world.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Understand the creation story.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how God wants Christians to treat the world.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how to look after the world.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what makes a gift special.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who gave Jesus gifts in the Christmas story.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Re-tell the Christmas story.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Decide which gift I would give to Jesus.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how it feels to be ‘left out’.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Understand how Jesus showed friendship to others.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Decide how difficult Jesus would have found it to show friendship.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how I can show friendship.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how special people are welcomed.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Re-enact Jesus’ arrival on Palm Sunday.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Decide how Christians would welcome Jesus today.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Sequence the Easter story.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how a Jewish person spends the Sabbath day.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Explain what a Shabbat meal is.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why Jewish people celebrate Shabbat.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Reflect on having a special time as a class.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what a celebration is.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how Jewish people celebrate Chanukah.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Explain how celebrating Chanukah makes Jewish people feel closer to God.</a:t>
                      </a:r>
                    </a:p>
                    <a:p>
                      <a:endParaRPr lang="en-GB" sz="1100" dirty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</a:rPr>
                        <a:t>Decide what I am thankful for.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34632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Know what the bible is.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Listen and respond to a Christian story.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Name something special to me.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Re-tell a Christian story.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Understand different bible stories.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Draw out key messages from bible stories.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Empathise with religious figures.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Infer how a Christian would behave.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Understand there are different world religions.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Relate religious practices to own life.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Know a religious festival.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Reflect on my own life.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87371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Know that Christians believe that God made the world and that it took him 6 days.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Understand that because Christians believe God gave Jesus as a gift to the world , they give each other gifts at Christmas.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Understand how Jesus showed friendship to others and explain when Jesus found it difficult and why.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Know how Christians welcomed Jesus and why they behaved in this way.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Know why Jewish people have a special meal with their family.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Describe some of the ways in which Jewish children feel close to God during Chanukah.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66236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Re-tell other bible stories (Y2),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Give detailed recount of the Christmas story (Y2).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1100" b="0" i="0" u="none" strike="noStrike" kern="1200" cap="none" spc="0" baseline="0" dirty="0">
                          <a:solidFill>
                            <a:schemeClr val="tx1"/>
                          </a:solidFill>
                          <a:uFillTx/>
                          <a:latin typeface="+mn-lt"/>
                        </a:rPr>
                        <a:t>Jesus showing kindness (Y2).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Understand resurrection (Y2).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Y4 Judaism revisit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Y4 Judaism revisit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1163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2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68598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1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5706C4-13E8-42C4-817D-7BC5F062B4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791" y="657209"/>
            <a:ext cx="9423206" cy="5772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699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911738"/>
              </p:ext>
            </p:extLst>
          </p:nvPr>
        </p:nvGraphicFramePr>
        <p:xfrm>
          <a:off x="210349" y="169121"/>
          <a:ext cx="11819843" cy="660549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8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0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6100">
                  <a:extLst>
                    <a:ext uri="{9D8B030D-6E8A-4147-A177-3AD203B41FA5}">
                      <a16:colId xmlns:a16="http://schemas.microsoft.com/office/drawing/2014/main" val="398519964"/>
                    </a:ext>
                  </a:extLst>
                </a:gridCol>
                <a:gridCol w="1986021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1846816">
                  <a:extLst>
                    <a:ext uri="{9D8B030D-6E8A-4147-A177-3AD203B41FA5}">
                      <a16:colId xmlns:a16="http://schemas.microsoft.com/office/drawing/2014/main" val="1423421526"/>
                    </a:ext>
                  </a:extLst>
                </a:gridCol>
                <a:gridCol w="2088655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  <a:gridCol w="1943100">
                  <a:extLst>
                    <a:ext uri="{9D8B030D-6E8A-4147-A177-3AD203B41FA5}">
                      <a16:colId xmlns:a16="http://schemas.microsoft.com/office/drawing/2014/main" val="3566871901"/>
                    </a:ext>
                  </a:extLst>
                </a:gridCol>
              </a:tblGrid>
              <a:tr h="230897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RE Year 2 (Islam)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3969">
                <a:tc>
                  <a:txBody>
                    <a:bodyPr/>
                    <a:lstStyle/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Christianity </a:t>
                      </a:r>
                    </a:p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Kindness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Christianity </a:t>
                      </a:r>
                    </a:p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Christmas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Islam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Prayer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Christianity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Loss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Islam</a:t>
                      </a:r>
                    </a:p>
                    <a:p>
                      <a:pPr algn="ctr"/>
                      <a:r>
                        <a:rPr lang="en-GB" sz="1100" dirty="0"/>
                        <a:t>Sense of belonging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Islam</a:t>
                      </a:r>
                      <a:endParaRPr lang="en-GB" sz="1100" dirty="0"/>
                    </a:p>
                    <a:p>
                      <a:pPr algn="ctr"/>
                      <a:r>
                        <a:rPr lang="en-GB" sz="1100" dirty="0"/>
                        <a:t>Hajj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56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Awareness of Christianity (Y1).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Re-tell basic Christmas story (Y1).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Awareness of world religions- Christianity and Judaism.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Know what Easter is to Christians (Y1).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Knowledge of Islam (Spring 1).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Knowledge of Islam (Spring 1 and Summer 1).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19791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Know what kindness is.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Re-tell a bible story showing kindness.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3-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  <a:latin typeface="+mn-lt"/>
                        </a:rPr>
                        <a:t>Explain how Jesus showed kindness.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  <a:latin typeface="+mn-lt"/>
                        </a:rPr>
                        <a:t>Make links to how I can be kind.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Know Jesus’ purpose.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Re-tell the Christmas story giving details about all the events.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3-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Know why Jesus was sent to the world.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  <a:latin typeface="+mn-lt"/>
                        </a:rPr>
                        <a:t>Make links to help me show love to the world.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Know what commitment is.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2-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  <a:latin typeface="+mn-lt"/>
                        </a:rPr>
                        <a:t>Understand how Muslims show commitment to God.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3-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  <a:latin typeface="+mn-lt"/>
                        </a:rPr>
                        <a:t>Understand the impact praying has on a Muslim’s life.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  <a:latin typeface="+mn-lt"/>
                        </a:rPr>
                        <a:t>Make links to how I can show commitment .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Know what loss is.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2-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  <a:latin typeface="+mn-lt"/>
                        </a:rPr>
                        <a:t>Understand a story in the bible about the resurrection. 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3-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Know what Christians believe about Easter.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4-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Know how an Easter symbol relates to Easter.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Lesson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1- Know what a sense of belonging means.</a:t>
                      </a:r>
                    </a:p>
                    <a:p>
                      <a:endParaRPr lang="en-GB" sz="11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Understand the features of a mosque.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3-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Know how collective worship gives Muslims a sense of belonging. 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  <a:latin typeface="+mn-lt"/>
                        </a:rPr>
                        <a:t>Reflect on my sense of belonging.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Know what a special journey is.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  <a:latin typeface="+mn-lt"/>
                        </a:rPr>
                        <a:t>Understand the significance of the Hajj to Muslims.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3-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  <a:latin typeface="+mn-lt"/>
                        </a:rPr>
                        <a:t>Form an opinion on whether completing a Hajj makes a Muslim a better person.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  <a:p>
                      <a:r>
                        <a:rPr lang="en-GB" sz="1100" dirty="0">
                          <a:latin typeface="+mn-lt"/>
                        </a:rPr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  <a:latin typeface="+mn-lt"/>
                        </a:rPr>
                        <a:t>Reflect on a special journey.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38577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Learn how to reflect on a Religious story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Learn how to re-tell Bible stories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Discuss Christian beliefs about Christmas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Understand the reason for Jesus’ arrival on Earth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Explain what commitment means to us and Muslims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Form opinions on how we can show commitment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Retell the Easter story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Explain what Easter symbols mean to Christians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Discuss the features of a mosque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Reflect on what a sense of belonging means to myself and Christians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Discuss the significance of Hajj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Form opinions on the best way Jews can show their commitment to God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96080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tell you some ways Christians try to follow Jesus’ example of being good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explain how Jesus coming to the world shows Christians they should love/help people and the world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describe the Muslim prayer routine and explain how they believe this helps them in their everyday lives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tell you about the Christian belief in Jesus’ resurrection and start to explain why this is so important to them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start to explain what makes Jewish people believe they have a special relationship with God and understand the roles of Abraham and Moses in this.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describe some of the ways that Jews choose to show commitment to God and am starting to understand that they may do this in different ways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848367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Form an opinion on some bible stories about kind acts (Y3).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Discuss whether Christmas has lost its meaning (Y3).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 typeface="Arial" pitchFamily="34"/>
                        <a:buNone/>
                        <a:tabLst/>
                        <a:defRPr/>
                      </a:pPr>
                      <a:r>
                        <a:rPr lang="en-GB" sz="1100" dirty="0"/>
                        <a:t>Y6 Islam revisit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endParaRPr lang="en-GB" sz="1100" b="0" i="0" u="none" strike="noStrike" kern="1200" cap="none" spc="0" baseline="0" dirty="0">
                        <a:solidFill>
                          <a:schemeClr val="tx1"/>
                        </a:solidFill>
                        <a:uFillTx/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Relate forgiveness to the Easter story (Y3).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Y6 Islam revisit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Y6 Islam revisit</a:t>
                      </a:r>
                    </a:p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9488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4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2 vocabulary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245EB9-123A-4192-B5AE-C69340368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078" y="804316"/>
            <a:ext cx="7871791" cy="644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185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863291"/>
              </p:ext>
            </p:extLst>
          </p:nvPr>
        </p:nvGraphicFramePr>
        <p:xfrm>
          <a:off x="306369" y="204761"/>
          <a:ext cx="11784030" cy="715672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08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83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1800">
                  <a:extLst>
                    <a:ext uri="{9D8B030D-6E8A-4147-A177-3AD203B41FA5}">
                      <a16:colId xmlns:a16="http://schemas.microsoft.com/office/drawing/2014/main" val="3246239142"/>
                    </a:ext>
                  </a:extLst>
                </a:gridCol>
                <a:gridCol w="1979471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1920960">
                  <a:extLst>
                    <a:ext uri="{9D8B030D-6E8A-4147-A177-3AD203B41FA5}">
                      <a16:colId xmlns:a16="http://schemas.microsoft.com/office/drawing/2014/main" val="1423421526"/>
                    </a:ext>
                  </a:extLst>
                </a:gridCol>
                <a:gridCol w="1843184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  <a:gridCol w="2041484">
                  <a:extLst>
                    <a:ext uri="{9D8B030D-6E8A-4147-A177-3AD203B41FA5}">
                      <a16:colId xmlns:a16="http://schemas.microsoft.com/office/drawing/2014/main" val="3566871901"/>
                    </a:ext>
                  </a:extLst>
                </a:gridCol>
              </a:tblGrid>
              <a:tr h="229723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RE Year 3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1153">
                <a:tc>
                  <a:txBody>
                    <a:bodyPr/>
                    <a:lstStyle/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Hinduism </a:t>
                      </a:r>
                    </a:p>
                    <a:p>
                      <a:pPr algn="ctr"/>
                      <a:r>
                        <a:rPr lang="en-GB" sz="1100" dirty="0" err="1"/>
                        <a:t>Divali</a:t>
                      </a:r>
                      <a:r>
                        <a:rPr lang="en-GB" sz="1100" dirty="0"/>
                        <a:t>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Christianity </a:t>
                      </a:r>
                    </a:p>
                    <a:p>
                      <a:pPr algn="ctr"/>
                      <a:r>
                        <a:rPr lang="en-GB" sz="1100" dirty="0"/>
                        <a:t>Christmas </a:t>
                      </a:r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Christianity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Jesus’ miracles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Christianity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Easter forgiveness</a:t>
                      </a: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Hinduism</a:t>
                      </a:r>
                    </a:p>
                    <a:p>
                      <a:pPr algn="ctr"/>
                      <a:r>
                        <a:rPr lang="en-GB" sz="1100" dirty="0"/>
                        <a:t>Hindi beliefs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Hinduism</a:t>
                      </a:r>
                    </a:p>
                    <a:p>
                      <a:pPr algn="ctr"/>
                      <a:r>
                        <a:rPr lang="en-GB" sz="1100" dirty="0"/>
                        <a:t>Pilgrimage to the River Ganges</a:t>
                      </a:r>
                    </a:p>
                    <a:p>
                      <a:pPr algn="ctr"/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441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Know the names of three religious- Judaism, Islam and Christianity.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Recall the Christmas story giving details about all events.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Name bible stories in which Jesus showed kindness.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Know what Christians believe happened at Easter.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Awareness of world religions- Christianity, Judaism and Islam.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Knowledge of Hindi beliefs (Summer 1).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801159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how being united gives a sense of belonging.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what Diwali is.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Understand why Hindus celebrate Diwali.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Explain my own sense of belonging.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what Christmas means to me.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what Christmas means to Christians.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Form an opinion on whether Christmas has lost its meaning.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Decide on a gift I would give for Christmas.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how to retell bible stories where miracles have happened.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Form opinions about the Bible story about the Blind Man (John 9: 1-12).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Understand the idea of a miracle using the story of the Paralysed man (Mark 2:1-12).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Form opinions on the belief of miracles.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Retell the Easter story.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Discuss the significance of the Easter story to Christians.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Understand why Jesus’ crucifixion symbolises hope for Christians.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Exp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lain what Good Friday is good for. 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some Hindu gods and their significance to Hindus.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Discuss how Hindus use deities at home, in the temple and in Puja.</a:t>
                      </a:r>
                    </a:p>
                    <a:p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Understand the importance of Brahman to Hindus.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Make links between different religions and their beliefs on how the world was created.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Lesson 1-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Know the importance of water and the River Ganges to Hindus.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</a:t>
                      </a:r>
                      <a:r>
                        <a:rPr lang="en-GB" sz="1100" dirty="0">
                          <a:solidFill>
                            <a:srgbClr val="FF0000"/>
                          </a:solidFill>
                        </a:rPr>
                        <a:t>Research the River Ganges and share facts about it.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Explain the why the Ganges is important and special to Hindus.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</a:t>
                      </a:r>
                      <a:r>
                        <a:rPr lang="en-GB" sz="1100" dirty="0">
                          <a:solidFill>
                            <a:srgbClr val="00B0F0"/>
                          </a:solidFill>
                        </a:rPr>
                        <a:t>Discuss if a non-Hindu would find it special to visit the River Ganges.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9628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Relate a sense of belonging between my life and that of a Hindu.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Understand a Hindu festival.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Form opinions on the true meaning of religious festivals.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Compare festivals between religious and non- religious followers.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Question if Jesus really did perform miracles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Reason with others if the Bible story about the blind man did really happen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Recall key events in the Easter story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Understand significant parts of the Easter story to Christians </a:t>
                      </a:r>
                    </a:p>
                    <a:p>
                      <a:endParaRPr lang="en-GB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Understand the significance of Brahman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Make links between differing religions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Understand what the River Ganges is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Know facts about the River Ganges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872582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Explain how celebrating </a:t>
                      </a:r>
                      <a:r>
                        <a:rPr lang="en-GB" sz="1000" dirty="0" err="1"/>
                        <a:t>Divali</a:t>
                      </a:r>
                      <a:r>
                        <a:rPr lang="en-GB" sz="1000" dirty="0"/>
                        <a:t> gives Hindus a sense of belonging.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Explain a Christian’s beliefs about the meaning of Christmas and compare them to my own.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explain two different ways Christians might interpret one of Jesus’ healing miracles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start to explain why some people see Jesus’ death as good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make links between Hindu beliefs regarding Brahman and gods with  how they choose to live their lives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show an understanding of why the River Ganges is important to Hindus and also suggest why non-Hindus might also want to visit the water 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69015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endParaRPr lang="en-GB" sz="1100" b="0" i="0" u="none" strike="noStrike" kern="1200" cap="none" spc="0" baseline="0" dirty="0">
                        <a:solidFill>
                          <a:schemeClr val="tx1"/>
                        </a:solidFill>
                        <a:uFillTx/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8764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6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3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4EB065-2D3B-44F5-8705-E4B48F26A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420" y="1143406"/>
            <a:ext cx="8918511" cy="54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213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658628"/>
              </p:ext>
            </p:extLst>
          </p:nvPr>
        </p:nvGraphicFramePr>
        <p:xfrm>
          <a:off x="254000" y="-259726"/>
          <a:ext cx="11458007" cy="700596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8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45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6320">
                  <a:extLst>
                    <a:ext uri="{9D8B030D-6E8A-4147-A177-3AD203B41FA5}">
                      <a16:colId xmlns:a16="http://schemas.microsoft.com/office/drawing/2014/main" val="3246239142"/>
                    </a:ext>
                  </a:extLst>
                </a:gridCol>
                <a:gridCol w="1729977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1605579">
                  <a:extLst>
                    <a:ext uri="{9D8B030D-6E8A-4147-A177-3AD203B41FA5}">
                      <a16:colId xmlns:a16="http://schemas.microsoft.com/office/drawing/2014/main" val="1423421526"/>
                    </a:ext>
                  </a:extLst>
                </a:gridCol>
                <a:gridCol w="2001567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  <a:gridCol w="2001567">
                  <a:extLst>
                    <a:ext uri="{9D8B030D-6E8A-4147-A177-3AD203B41FA5}">
                      <a16:colId xmlns:a16="http://schemas.microsoft.com/office/drawing/2014/main" val="3566871901"/>
                    </a:ext>
                  </a:extLst>
                </a:gridCol>
              </a:tblGrid>
              <a:tr h="263975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RE Year 4 (Judaism)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>
                  <a:txBody>
                    <a:bodyPr/>
                    <a:lstStyle/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/>
                        <a:t>Special relationship</a:t>
                      </a:r>
                    </a:p>
                    <a:p>
                      <a:pPr algn="ctr"/>
                      <a:r>
                        <a:rPr lang="en-GB" sz="1050" dirty="0"/>
                        <a:t>Judaism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Symbols </a:t>
                      </a:r>
                    </a:p>
                    <a:p>
                      <a:pPr algn="ctr"/>
                      <a:r>
                        <a:rPr lang="en-GB" sz="1100"/>
                        <a:t>Christianity </a:t>
                      </a:r>
                      <a:endParaRPr lang="en-GB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Passover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Judaism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Easter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Christianity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Beliefs and Practices</a:t>
                      </a:r>
                    </a:p>
                    <a:p>
                      <a:pPr algn="ctr"/>
                      <a:r>
                        <a:rPr lang="en-GB" sz="1100" dirty="0"/>
                        <a:t>Judaism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Prayer and worship</a:t>
                      </a:r>
                    </a:p>
                    <a:p>
                      <a:pPr algn="ctr"/>
                      <a:r>
                        <a:rPr lang="en-GB" sz="1100" dirty="0"/>
                        <a:t>Christianity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606517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Understand what an agreement is.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Reflect on the special relationship that Jews have with their God.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Explain how Jewish people show their special relationship with God in their life.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Know what a Jewish affirmation is.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Know that symbols mean something.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 Explain the different symbols associated with Christmas.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Understand what a Christingle represents.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Form an opinion on which is the most significant part of the Nativity story.</a:t>
                      </a:r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Know Jewish people are forbidden to eat certain foods.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Explain what the Festival of Passover is.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Re-enact a Seder meal.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Discuss the importance of different Jewish traditions.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Know the importance of forgiveness to Christians.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Know how Jesus showed forgiveness.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Explain how Christians today showed forgiveness.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Express my understanding of forgiveness.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Know how Jewish people show responsibility.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Justify the best way for Jews to show commitment to God.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Explain why Jews show their commitment to God.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Understand the importance of showing commitment to a religion/God.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 Discuss meaningful places between different religions.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 Know the significance of the church to Christians.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Explain why Christians go to church.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Form an opinion on whether people need to go to church to show they are Christian.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Compare different world religions taught.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Name Shema as a Jewish affirmation.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solidFill>
                            <a:srgbClr val="7030A0"/>
                          </a:solidFill>
                        </a:rPr>
                        <a:t>Distinguish between different symbols and name their significance.</a:t>
                      </a:r>
                    </a:p>
                    <a:p>
                      <a:endParaRPr lang="en-GB" sz="110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>
                          <a:solidFill>
                            <a:srgbClr val="7030A0"/>
                          </a:solidFill>
                        </a:rPr>
                        <a:t>Justify my opinion. </a:t>
                      </a:r>
                      <a:endParaRPr lang="en-GB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Explain the following terms: Passover, Seder, Kashrut and kosher.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Adapt my views based on the opinion of others.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Read an understand stories from the bible: Matthew 18:21-22 and Luke 23:34.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Represent my views through art.</a:t>
                      </a:r>
                      <a:endParaRPr lang="en-GB" sz="1050" dirty="0">
                        <a:solidFill>
                          <a:srgbClr val="7030A0"/>
                        </a:solidFill>
                      </a:endParaRP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Notice and name the differences in opinions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Make comparisons between meaningful places from different religions.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Draw out similarities and differences between religious special places.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can make links between the Abraham and Moses stories and the Jewish belief that they are in a special relationship with God. </a:t>
                      </a:r>
                      <a:r>
                        <a:rPr lang="en-GB" sz="1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can describe one thing a Christian might learn about Jesus from a Christmas symbol. 	</a:t>
                      </a:r>
                    </a:p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can identify and describe some of the ways Jews try to do as God asks and start to explain why they feel it is important to do so. </a:t>
                      </a:r>
                      <a:r>
                        <a:rPr lang="en-GB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can explain how Christians might try to put into practice Jesus’ teachings about forgiveness. </a:t>
                      </a:r>
                      <a:r>
                        <a:rPr lang="en-GB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can describe how different practices enable Jews to show their commitment to God and understand that some of these will be more significant to some Jews than others. </a:t>
                      </a:r>
                      <a:r>
                        <a:rPr lang="en-GB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describe some ways that Christians can show their beliefs and recognise that some may choose to show their faith publicly and others may keep this more private.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62908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endParaRPr lang="en-GB" sz="1100" b="0" i="0" u="none" strike="noStrike" kern="1200" cap="none" spc="0" baseline="0" dirty="0">
                        <a:solidFill>
                          <a:schemeClr val="tx1"/>
                        </a:solidFill>
                        <a:uFillTx/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0468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8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4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597413-E2AB-4E44-B2D5-CFB91E498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036" y="1239172"/>
            <a:ext cx="8295860" cy="585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546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089923"/>
              </p:ext>
            </p:extLst>
          </p:nvPr>
        </p:nvGraphicFramePr>
        <p:xfrm>
          <a:off x="433633" y="349874"/>
          <a:ext cx="11387579" cy="749688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8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770">
                  <a:extLst>
                    <a:ext uri="{9D8B030D-6E8A-4147-A177-3AD203B41FA5}">
                      <a16:colId xmlns:a16="http://schemas.microsoft.com/office/drawing/2014/main" val="398519964"/>
                    </a:ext>
                  </a:extLst>
                </a:gridCol>
                <a:gridCol w="1894582">
                  <a:extLst>
                    <a:ext uri="{9D8B030D-6E8A-4147-A177-3AD203B41FA5}">
                      <a16:colId xmlns:a16="http://schemas.microsoft.com/office/drawing/2014/main" val="3246239142"/>
                    </a:ext>
                  </a:extLst>
                </a:gridCol>
                <a:gridCol w="1401287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1605579">
                  <a:extLst>
                    <a:ext uri="{9D8B030D-6E8A-4147-A177-3AD203B41FA5}">
                      <a16:colId xmlns:a16="http://schemas.microsoft.com/office/drawing/2014/main" val="1423421526"/>
                    </a:ext>
                  </a:extLst>
                </a:gridCol>
                <a:gridCol w="2001567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  <a:gridCol w="2001567">
                  <a:extLst>
                    <a:ext uri="{9D8B030D-6E8A-4147-A177-3AD203B41FA5}">
                      <a16:colId xmlns:a16="http://schemas.microsoft.com/office/drawing/2014/main" val="3566871901"/>
                    </a:ext>
                  </a:extLst>
                </a:gridCol>
              </a:tblGrid>
              <a:tr h="263975">
                <a:tc gridSpan="8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RE Year 5 (Hinduism)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>
                  <a:txBody>
                    <a:bodyPr/>
                    <a:lstStyle/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Prayer and worship</a:t>
                      </a:r>
                    </a:p>
                    <a:p>
                      <a:pPr algn="ctr"/>
                      <a:r>
                        <a:rPr lang="en-GB" sz="1100" dirty="0"/>
                        <a:t>Hinduism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Christmas</a:t>
                      </a:r>
                    </a:p>
                    <a:p>
                      <a:pPr algn="ctr"/>
                      <a:r>
                        <a:rPr lang="en-GB" sz="1100" dirty="0"/>
                        <a:t>Christianity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Hindu Beliefs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Hinduism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Easter 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Christianity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Belief and moral values</a:t>
                      </a:r>
                    </a:p>
                    <a:p>
                      <a:pPr algn="ctr"/>
                      <a:r>
                        <a:rPr lang="en-GB" sz="1100" dirty="0"/>
                        <a:t>Hinduism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Beliefs and practices </a:t>
                      </a:r>
                    </a:p>
                    <a:p>
                      <a:pPr algn="ctr"/>
                      <a:r>
                        <a:rPr lang="en-GB" sz="1100" dirty="0"/>
                        <a:t>Christianity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827113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Understand what commitment means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 Explain how Hindus show their commitment to God through worship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Discuss how Prayer supports Hindus to show their commitment to God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Form an opinion on the best way for a Hindu to show commitment to God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100" dirty="0"/>
                        <a:t>Lesson 1- Understand how eyewitness </a:t>
                      </a:r>
                      <a:r>
                        <a:rPr lang="en-GB" sz="1100"/>
                        <a:t>accounts can vary</a:t>
                      </a:r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Explore and investigate different accounts of the Christmas Story in the Bible</a:t>
                      </a:r>
                    </a:p>
                    <a:p>
                      <a:r>
                        <a:rPr lang="en-GB" sz="1100" dirty="0"/>
                        <a:t>(Luke Ch 1: 26-28 and Ch 2:1-20</a:t>
                      </a:r>
                    </a:p>
                    <a:p>
                      <a:r>
                        <a:rPr lang="en-GB" sz="1100" dirty="0"/>
                        <a:t>Matthew Ch 1: 18 – Ch 2: 12)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Evaluate different accounts of the Christmas story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 Form an opinion on if the Christmas story is true 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Know who Brahman is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Explore the three main Hindu deities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3-Discuss if Brahman be everywhere and in everything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Explain how the Hindu belief influences their daily life 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Know what Jesus’ crucifixion is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Discuss the main events of Holy Week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Discuss if God intended on Jesus being crucified </a:t>
                      </a:r>
                    </a:p>
                    <a:p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Lesson 4- Form an opinion on if event during Holy Week are part of God’s plan or consequence </a:t>
                      </a:r>
                    </a:p>
                    <a:p>
                      <a:r>
                        <a:rPr lang="en-GB" sz="1100" dirty="0"/>
                        <a:t> 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Understand certain Hindu beliefs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Explain that Hinduism consists of rites and ceremonies  (Karma, Samara and Moksha)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Evaluate how Hindus can attain beliefs in their daily lives</a:t>
                      </a:r>
                    </a:p>
                    <a:p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Lesson 4- Discuss if beliefs in Karma, Samara and Moksha help Hindus lead good lives 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Know how Christians show their commitment to God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 Justify and order the Ten Commandments on which shows the most commitment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Form an opinion on the best way Christians show their commitment to God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Explain what commitment means to them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Name different ways in which Hindus show commitment to God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Compare different ways Hindus show commitment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 tell the Christmas story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Justify my opinion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Explain why there are so many gods in Hinduism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Retell main events of Holy Week</a:t>
                      </a:r>
                    </a:p>
                    <a:p>
                      <a:endParaRPr lang="en-GB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Justify opinion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Recall Hindu beliefs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Name Karma, Samara and Moksha as Hindu beliefs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Justify opinion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Name different Christian commitments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I can describe how different practices enable Hindus to show their commitment to God and understand that some of these will be more significant to some Hindus than others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100" dirty="0"/>
                        <a:t>I can start to express an opinion on whether the Christmas story is true and what this might mean to Christians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make links between Hindu beliefs regarding Brahman and gods with how they choose to live their lives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start to explain whether God intended Jesus to be crucified or whether Jesus’ crucifixion was consequence of events during Holy Week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compare Hindu and Christian beliefs relating to life after death and tell you how these make a difference to believers’ lives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describe how different practices enable Christians to show their commitment to God and understand that some of these will be more significant to some Christians than others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endParaRPr lang="en-GB" sz="1100" b="0" i="0" u="none" strike="noStrike" kern="1200" cap="none" spc="0" baseline="0" dirty="0">
                        <a:solidFill>
                          <a:schemeClr val="tx1"/>
                        </a:solidFill>
                        <a:uFillTx/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7574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10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5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00EC75-14AD-4CA1-BE49-DF0FA5F49D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341" y="816270"/>
            <a:ext cx="8375373" cy="615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272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892571"/>
              </p:ext>
            </p:extLst>
          </p:nvPr>
        </p:nvGraphicFramePr>
        <p:xfrm>
          <a:off x="402210" y="177154"/>
          <a:ext cx="11387579" cy="8140917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8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770">
                  <a:extLst>
                    <a:ext uri="{9D8B030D-6E8A-4147-A177-3AD203B41FA5}">
                      <a16:colId xmlns:a16="http://schemas.microsoft.com/office/drawing/2014/main" val="398519964"/>
                    </a:ext>
                  </a:extLst>
                </a:gridCol>
                <a:gridCol w="1894582">
                  <a:extLst>
                    <a:ext uri="{9D8B030D-6E8A-4147-A177-3AD203B41FA5}">
                      <a16:colId xmlns:a16="http://schemas.microsoft.com/office/drawing/2014/main" val="3246239142"/>
                    </a:ext>
                  </a:extLst>
                </a:gridCol>
                <a:gridCol w="1401287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1605579">
                  <a:extLst>
                    <a:ext uri="{9D8B030D-6E8A-4147-A177-3AD203B41FA5}">
                      <a16:colId xmlns:a16="http://schemas.microsoft.com/office/drawing/2014/main" val="1423421526"/>
                    </a:ext>
                  </a:extLst>
                </a:gridCol>
                <a:gridCol w="2001567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  <a:gridCol w="2001567">
                  <a:extLst>
                    <a:ext uri="{9D8B030D-6E8A-4147-A177-3AD203B41FA5}">
                      <a16:colId xmlns:a16="http://schemas.microsoft.com/office/drawing/2014/main" val="3566871901"/>
                    </a:ext>
                  </a:extLst>
                </a:gridCol>
              </a:tblGrid>
              <a:tr h="263975">
                <a:tc gridSpan="8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RE Year 6 (Islam)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>
                  <a:txBody>
                    <a:bodyPr/>
                    <a:lstStyle/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Beliefs and practices</a:t>
                      </a:r>
                    </a:p>
                    <a:p>
                      <a:pPr algn="ctr"/>
                      <a:r>
                        <a:rPr lang="en-GB" sz="1100" dirty="0"/>
                        <a:t>Islam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Christmas </a:t>
                      </a:r>
                    </a:p>
                    <a:p>
                      <a:pPr algn="ctr"/>
                      <a:r>
                        <a:rPr lang="en-GB" sz="1100" dirty="0"/>
                        <a:t>Christianity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Beliefs and meaning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Christianity </a:t>
                      </a: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Easter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Christianity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Beliefs and moral values</a:t>
                      </a:r>
                    </a:p>
                    <a:p>
                      <a:pPr algn="ctr"/>
                      <a:r>
                        <a:rPr lang="en-GB" sz="1100" dirty="0"/>
                        <a:t>Islam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Beliefs and meaning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25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827113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1-Know how Muslims show their commitment to God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Explain the five pillars of Islam</a:t>
                      </a:r>
                    </a:p>
                    <a:p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Lesson 3- Form an opinion on the best way Muslims show their commitment to God (using the five pillars)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Write an affirmation to reinforce their commitment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100" dirty="0"/>
                        <a:t>Lesson 1- Know the significance of the Virgin birth to Christians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Discuss why Mary was chosen to be Jesus’ mother 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3-Explain what incarnation means 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Compare other Christian beliefs that rely on Jesus being God as well as human</a:t>
                      </a:r>
                    </a:p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Know what eternity means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Explain what Christians believe about eternal life </a:t>
                      </a:r>
                    </a:p>
                    <a:p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Lesson 3- Understand the Christian perspective on eternity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Evaluate different beliefs about eternity 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Know  influential people  through religion and history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Discuss if festival and symbols show that Christianity is still a strong religion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Explain where else in British society you see the influence of Christianity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Form an opinion on if Christianity is still a strong religion 2000 years on </a:t>
                      </a:r>
                    </a:p>
                    <a:p>
                      <a:endParaRPr lang="en-GB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Lesson 1- Know how Muslims try to lead good lives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2- Explain how Muslims belief I Akhirah influences them to lead a good life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3- Explain who Muhammad is and their significance to Muslims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Lesson 4- Evaluate if believing in Akhirah helps Muslims lead good lives 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Over the 4 lessons review knowledge on the different religions taught within KS2.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Y1 &amp; Y4- Judaism </a:t>
                      </a:r>
                    </a:p>
                    <a:p>
                      <a:r>
                        <a:rPr lang="en-GB" sz="1100" dirty="0"/>
                        <a:t>Y3 &amp; Y5- Hinduism </a:t>
                      </a:r>
                    </a:p>
                    <a:p>
                      <a:r>
                        <a:rPr lang="en-GB" sz="1100" dirty="0"/>
                        <a:t>Y2 &amp; Y6- Islam</a:t>
                      </a:r>
                    </a:p>
                    <a:p>
                      <a:r>
                        <a:rPr lang="en-GB" sz="1100" dirty="0"/>
                        <a:t>All years- Christianity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Recap key learning on the religions. Discuss differences between them and form opinions.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Focus on importance of tolerance between religions and the negative impact a lack of tolerance can cause.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Justify an opinion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Name the five pillars of Islam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Explain key words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Compare other Christian beliefs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Explain what eternity </a:t>
                      </a: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Is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Evaluate different religions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Justify and form an opinion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Name Christian festival and symbols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Name who Muhammad is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Explain what Akhirah is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Form, justify and discuss opinions. </a:t>
                      </a:r>
                    </a:p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Show respectfulness and tolerance. </a:t>
                      </a: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describe how different practices enable Muslims to show their commitment to God and understand that some of these will be more significant to Muslims than others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100" dirty="0"/>
                        <a:t>I can make links between the Virgin Birth and Christian beliefs about Jesus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I can make links between different Christian beliefs and their views on whether anything is ever eternal 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explain how one of the reasons people use to suggest that Christianity is a strong religion today can be counteracted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explain how believing in Akhirah influences Muslims to do their best to lead good lives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 can explain 4 different religions and I can compare and contract between them. I understand how religions must be tolerant of each other and </a:t>
                      </a:r>
                      <a:r>
                        <a:rPr lang="en-GB" sz="1100"/>
                        <a:t>show respect.</a:t>
                      </a:r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endParaRPr lang="en-GB" sz="1100" b="0" i="0" u="none" strike="noStrike" kern="1200" cap="none" spc="0" baseline="0" dirty="0">
                        <a:solidFill>
                          <a:schemeClr val="tx1"/>
                        </a:solidFill>
                        <a:uFillTx/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919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12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6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6D65C5-1333-45F1-8F39-83793AB26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489" y="902729"/>
            <a:ext cx="8097077" cy="5955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5374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e6ba82-5d64-4a1e-8b24-25a84b23aa3e">
      <Terms xmlns="http://schemas.microsoft.com/office/infopath/2007/PartnerControls"/>
    </lcf76f155ced4ddcb4097134ff3c332f>
    <TaxCatchAll xmlns="7dc4b31e-24a8-416e-b034-dc08cde90b0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4B9BC4F934244F93080537CA5A425A" ma:contentTypeVersion="13" ma:contentTypeDescription="Create a new document." ma:contentTypeScope="" ma:versionID="7324160311854149a20152b5d9fc4bd3">
  <xsd:schema xmlns:xsd="http://www.w3.org/2001/XMLSchema" xmlns:xs="http://www.w3.org/2001/XMLSchema" xmlns:p="http://schemas.microsoft.com/office/2006/metadata/properties" xmlns:ns2="cfe6ba82-5d64-4a1e-8b24-25a84b23aa3e" xmlns:ns3="7dc4b31e-24a8-416e-b034-dc08cde90b0b" targetNamespace="http://schemas.microsoft.com/office/2006/metadata/properties" ma:root="true" ma:fieldsID="34b62314388892b0c28f1f3363cc3ea5" ns2:_="" ns3:_="">
    <xsd:import namespace="cfe6ba82-5d64-4a1e-8b24-25a84b23aa3e"/>
    <xsd:import namespace="7dc4b31e-24a8-416e-b034-dc08cde90b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e6ba82-5d64-4a1e-8b24-25a84b23aa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3cffd191-4c22-4ae3-b697-6528a18469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c4b31e-24a8-416e-b034-dc08cde90b0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400475c1-3ef4-409d-bd02-1ed6336325c3}" ma:internalName="TaxCatchAll" ma:showField="CatchAllData" ma:web="7dc4b31e-24a8-416e-b034-dc08cde90b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A97F2E3-096D-426D-ACE5-B45ECC34822A}">
  <ds:schemaRefs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dcmitype/"/>
    <ds:schemaRef ds:uri="7dc4b31e-24a8-416e-b034-dc08cde90b0b"/>
    <ds:schemaRef ds:uri="cfe6ba82-5d64-4a1e-8b24-25a84b23aa3e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0E9E63A-61BA-4EE2-ACB4-36C8FEF02F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E7F45F-2F10-4828-9C77-0070370E66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e6ba82-5d64-4a1e-8b24-25a84b23aa3e"/>
    <ds:schemaRef ds:uri="7dc4b31e-24a8-416e-b034-dc08cde90b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1538</TotalTime>
  <Words>3305</Words>
  <Application>Microsoft Office PowerPoint</Application>
  <PresentationFormat>Widescreen</PresentationFormat>
  <Paragraphs>551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Briony Whing</dc:creator>
  <cp:lastModifiedBy>Kayley Haycock</cp:lastModifiedBy>
  <cp:revision>99</cp:revision>
  <dcterms:created xsi:type="dcterms:W3CDTF">2024-05-15T08:30:30Z</dcterms:created>
  <dcterms:modified xsi:type="dcterms:W3CDTF">2024-12-18T10:36:54Z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0x010100D14B9BC4F934244F93080537CA5A425A</vt:lpwstr>
  </property>
  <property fmtid="{D5CDD505-2E9C-101B-9397-08002B2CF9AE}" pid="3" name="MediaServiceImageTags">
    <vt:lpwstr/>
  </property>
</Properties>
</file>