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034" r:id="rId5"/>
    <p:sldId id="2030" r:id="rId6"/>
    <p:sldId id="2035" r:id="rId7"/>
    <p:sldId id="2041" r:id="rId8"/>
    <p:sldId id="2036" r:id="rId9"/>
    <p:sldId id="2042" r:id="rId10"/>
    <p:sldId id="2037" r:id="rId11"/>
    <p:sldId id="2043" r:id="rId12"/>
    <p:sldId id="2038" r:id="rId13"/>
    <p:sldId id="2044" r:id="rId14"/>
    <p:sldId id="2039" r:id="rId15"/>
    <p:sldId id="2045" r:id="rId1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6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yley Haycock" userId="947dfac9-8570-4abd-b0fa-64fa7ddb166e" providerId="ADAL" clId="{C5A28A98-51C9-41DD-BABB-8BE552C106B7}"/>
  </pc:docChgLst>
  <pc:docChgLst>
    <pc:chgData name="Kayley Haycock" userId="947dfac9-8570-4abd-b0fa-64fa7ddb166e" providerId="ADAL" clId="{C71C7587-1DFF-4F8C-86A1-90470F357A3F}"/>
  </pc:docChgLst>
  <pc:docChgLst>
    <pc:chgData name="Jess Hedge" userId="5a39b535-915e-4c34-9560-8fd51b7e448c" providerId="ADAL" clId="{C74135F8-A969-4F65-8BC8-82D8C7394E6C}"/>
  </pc:docChgLst>
  <pc:docChgLst>
    <pc:chgData name="Jimmy Butters" userId="b538de71-c39d-4de3-a935-8af8c815378b" providerId="ADAL" clId="{A61DF86D-D454-456D-AC8B-ECB4A40F677A}"/>
  </pc:docChgLst>
  <pc:docChgLst>
    <pc:chgData name="Kayley Haycock" userId="947dfac9-8570-4abd-b0fa-64fa7ddb166e" providerId="ADAL" clId="{95832358-FA38-47D7-8017-5B59EA3FE7A6}"/>
  </pc:docChgLst>
  <pc:docChgLst>
    <pc:chgData name="Matthew Easterbrook" userId="023f4a76-1dc0-4977-a862-82ddbba96c05" providerId="ADAL" clId="{DCA0A83C-15AA-4F13-BB45-0885AAA1F573}"/>
    <pc:docChg chg="modSld">
      <pc:chgData name="Matthew Easterbrook" userId="023f4a76-1dc0-4977-a862-82ddbba96c05" providerId="ADAL" clId="{DCA0A83C-15AA-4F13-BB45-0885AAA1F573}" dt="2025-10-27T09:01:39.473" v="1" actId="20577"/>
      <pc:docMkLst>
        <pc:docMk/>
      </pc:docMkLst>
      <pc:sldChg chg="modSp">
        <pc:chgData name="Matthew Easterbrook" userId="023f4a76-1dc0-4977-a862-82ddbba96c05" providerId="ADAL" clId="{DCA0A83C-15AA-4F13-BB45-0885AAA1F573}" dt="2025-10-27T09:01:39.473" v="1" actId="20577"/>
        <pc:sldMkLst>
          <pc:docMk/>
          <pc:sldMk cId="3542026380" sldId="2038"/>
        </pc:sldMkLst>
        <pc:graphicFrameChg chg="modGraphic">
          <ac:chgData name="Matthew Easterbrook" userId="023f4a76-1dc0-4977-a862-82ddbba96c05" providerId="ADAL" clId="{DCA0A83C-15AA-4F13-BB45-0885AAA1F573}" dt="2025-10-27T09:01:39.473" v="1" actId="20577"/>
          <ac:graphicFrameMkLst>
            <pc:docMk/>
            <pc:sldMk cId="3542026380" sldId="2038"/>
            <ac:graphicFrameMk id="2"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05BE0-28B8-40A3-A7A2-9F2B7F2750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26B9E3-BD48-4119-83DB-D99AA1D26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CFB631-EA41-40DC-91A1-069FF0E59A6B}"/>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5" name="Footer Placeholder 4">
            <a:extLst>
              <a:ext uri="{FF2B5EF4-FFF2-40B4-BE49-F238E27FC236}">
                <a16:creationId xmlns:a16="http://schemas.microsoft.com/office/drawing/2014/main" id="{43CBE708-CEF5-421A-AE0E-640D665385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A4470-FF65-46AC-A2F9-5A82EEE474C4}"/>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63654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4B02A-6315-40F1-94A4-A2073B8A69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AD87B-3A78-444B-9956-623F33DA91C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02B82E-8FFF-41FA-AD95-4F09B94977E2}"/>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5" name="Footer Placeholder 4">
            <a:extLst>
              <a:ext uri="{FF2B5EF4-FFF2-40B4-BE49-F238E27FC236}">
                <a16:creationId xmlns:a16="http://schemas.microsoft.com/office/drawing/2014/main" id="{79497BD1-5201-4BD6-93CA-51BEEC03D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C1783-FE1A-47F0-8575-69D1F82C861A}"/>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886781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B73A1-CED3-4107-981F-6181FC8CA3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613E1B-537F-4968-9916-C822BBA559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2E40B6D-E199-48F4-9E6D-DD3DBD8E5529}"/>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5" name="Footer Placeholder 4">
            <a:extLst>
              <a:ext uri="{FF2B5EF4-FFF2-40B4-BE49-F238E27FC236}">
                <a16:creationId xmlns:a16="http://schemas.microsoft.com/office/drawing/2014/main" id="{6CE142B2-AF31-434D-9A97-E29D63DF1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09C17-436E-4607-910E-C22B3E4D7A61}"/>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85163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002D6-09E6-437D-9F9E-25F4835F9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00F9DB-1DF2-4EC5-93FC-F657A236DE0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C465A9-15EF-41DF-8E8D-A0A48E9A72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F73213-3C5B-4F27-B2C7-8C8280AB068A}"/>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6" name="Footer Placeholder 5">
            <a:extLst>
              <a:ext uri="{FF2B5EF4-FFF2-40B4-BE49-F238E27FC236}">
                <a16:creationId xmlns:a16="http://schemas.microsoft.com/office/drawing/2014/main" id="{3D9361E8-5208-40B8-95F8-FA92BC58E5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D83DCF-E5A0-4C23-9503-1E8069192B7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322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D30B6-E443-4339-9003-969ABEB8183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584F4D-7C72-4AD4-8C98-D5158706C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E08BBF-20A4-4720-927B-D65A8A4190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6E05FF-9DB4-43BB-9232-1A53DDC7AF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A111938-51CC-44A7-A5AD-E4CE7EE9B1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6657DB-6AE2-45C9-B7F0-C1BD3FD19556}"/>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8" name="Footer Placeholder 7">
            <a:extLst>
              <a:ext uri="{FF2B5EF4-FFF2-40B4-BE49-F238E27FC236}">
                <a16:creationId xmlns:a16="http://schemas.microsoft.com/office/drawing/2014/main" id="{7E3B3B06-B80D-45BA-B724-FEC650BEF3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70B214-53F2-4EB7-ADFD-A122803C9229}"/>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00429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8C7DD-A59A-4C8B-BA12-9C67A9F5B8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2F8077-538D-46EA-AD01-EF58AE0FE9E0}"/>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4" name="Footer Placeholder 3">
            <a:extLst>
              <a:ext uri="{FF2B5EF4-FFF2-40B4-BE49-F238E27FC236}">
                <a16:creationId xmlns:a16="http://schemas.microsoft.com/office/drawing/2014/main" id="{DD14CE49-0045-4F1B-9521-637285F37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C1EF76-93E3-4573-B4D1-A1635BF2514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452414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611F8A-DE4E-42E2-AAD4-4F1E3E034D2B}"/>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3" name="Footer Placeholder 2">
            <a:extLst>
              <a:ext uri="{FF2B5EF4-FFF2-40B4-BE49-F238E27FC236}">
                <a16:creationId xmlns:a16="http://schemas.microsoft.com/office/drawing/2014/main" id="{FFC57A34-8DA5-47ED-A836-D101A87890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FE8089-C486-44B4-A0BA-09E0317B411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780076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BCB4-C211-40A9-BDF9-4D3A0AAFDE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39854B-42E5-4169-89B7-5C7AC1D115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5E2F8E-764A-4DA7-A662-115612401E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403375-967C-4263-AEAB-D11470534E6D}"/>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6" name="Footer Placeholder 5">
            <a:extLst>
              <a:ext uri="{FF2B5EF4-FFF2-40B4-BE49-F238E27FC236}">
                <a16:creationId xmlns:a16="http://schemas.microsoft.com/office/drawing/2014/main" id="{81ED3920-B69A-473F-9CD7-D97477D79D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141AD0-0D79-4C10-8270-B97CD384481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07126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3AED7-2D25-4CBA-A196-8EB8F6536B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8FA8F2-FB7E-4611-83A3-4025827A9F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268C17-2878-4622-A942-1A637A4028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219145-57CD-4F96-A041-1996A78218F0}"/>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6" name="Footer Placeholder 5">
            <a:extLst>
              <a:ext uri="{FF2B5EF4-FFF2-40B4-BE49-F238E27FC236}">
                <a16:creationId xmlns:a16="http://schemas.microsoft.com/office/drawing/2014/main" id="{8883EF79-9A0A-4151-839A-9ED35F4B3C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532CC2-7257-4851-8810-E59092C1A2B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261588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FFDD0-458C-4520-9007-2F55A29EB1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697864-2EFC-4A2B-A1EF-17F1EA08EDE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F52B9D-0254-4BEE-B3C1-638C726A684C}"/>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5" name="Footer Placeholder 4">
            <a:extLst>
              <a:ext uri="{FF2B5EF4-FFF2-40B4-BE49-F238E27FC236}">
                <a16:creationId xmlns:a16="http://schemas.microsoft.com/office/drawing/2014/main" id="{F9CBDC91-C56D-48C3-B2DF-5ECA356622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E1D58-D419-47E8-9A62-FA633E13730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764005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72D5AE-9A4F-4D25-90F5-91ED3ACE3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7F0E19-01A0-4F3B-9583-BE06AAB725C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2E735-E271-4FE8-BBAA-9531DE8B0001}"/>
              </a:ext>
            </a:extLst>
          </p:cNvPr>
          <p:cNvSpPr>
            <a:spLocks noGrp="1"/>
          </p:cNvSpPr>
          <p:nvPr>
            <p:ph type="dt" sz="half" idx="10"/>
          </p:nvPr>
        </p:nvSpPr>
        <p:spPr/>
        <p:txBody>
          <a:bodyPr/>
          <a:lstStyle/>
          <a:p>
            <a:fld id="{0ADA10AD-AC71-40D5-9B2F-8C54DEF47F69}" type="datetimeFigureOut">
              <a:rPr lang="en-GB" smtClean="0"/>
              <a:t>27/10/2025</a:t>
            </a:fld>
            <a:endParaRPr lang="en-GB"/>
          </a:p>
        </p:txBody>
      </p:sp>
      <p:sp>
        <p:nvSpPr>
          <p:cNvPr id="5" name="Footer Placeholder 4">
            <a:extLst>
              <a:ext uri="{FF2B5EF4-FFF2-40B4-BE49-F238E27FC236}">
                <a16:creationId xmlns:a16="http://schemas.microsoft.com/office/drawing/2014/main" id="{EDDFA5FE-C43F-44ED-A900-BA915BCB2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B939EE-BF18-4319-9131-0C3754681BA0}"/>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58868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85FF26-5B53-45BD-8424-25EA8959D8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DC3E4-663F-49EA-A1D6-01CB48F2A7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710F9-E3CD-4C63-AE7C-6A70FE0604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DA10AD-AC71-40D5-9B2F-8C54DEF47F69}" type="datetimeFigureOut">
              <a:rPr lang="en-GB" smtClean="0"/>
              <a:t>27/10/2025</a:t>
            </a:fld>
            <a:endParaRPr lang="en-GB"/>
          </a:p>
        </p:txBody>
      </p:sp>
      <p:sp>
        <p:nvSpPr>
          <p:cNvPr id="5" name="Footer Placeholder 4">
            <a:extLst>
              <a:ext uri="{FF2B5EF4-FFF2-40B4-BE49-F238E27FC236}">
                <a16:creationId xmlns:a16="http://schemas.microsoft.com/office/drawing/2014/main" id="{DF67780E-D0B7-4764-8710-A7DCBAFBE2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E32DA1-2FF4-40CE-85A3-10D5972C72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58BBA-7520-4B4A-8011-C64E02DD9524}" type="slidenum">
              <a:rPr lang="en-GB" smtClean="0"/>
              <a:t>‹#›</a:t>
            </a:fld>
            <a:endParaRPr lang="en-GB"/>
          </a:p>
        </p:txBody>
      </p:sp>
    </p:spTree>
    <p:extLst>
      <p:ext uri="{BB962C8B-B14F-4D97-AF65-F5344CB8AC3E}">
        <p14:creationId xmlns:p14="http://schemas.microsoft.com/office/powerpoint/2010/main" val="2730158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90962190"/>
              </p:ext>
            </p:extLst>
          </p:nvPr>
        </p:nvGraphicFramePr>
        <p:xfrm>
          <a:off x="1161255" y="281577"/>
          <a:ext cx="9384255" cy="6476013"/>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4088561">
                  <a:extLst>
                    <a:ext uri="{9D8B030D-6E8A-4147-A177-3AD203B41FA5}">
                      <a16:colId xmlns:a16="http://schemas.microsoft.com/office/drawing/2014/main" val="20001"/>
                    </a:ext>
                  </a:extLst>
                </a:gridCol>
                <a:gridCol w="4801935">
                  <a:extLst>
                    <a:ext uri="{9D8B030D-6E8A-4147-A177-3AD203B41FA5}">
                      <a16:colId xmlns:a16="http://schemas.microsoft.com/office/drawing/2014/main" val="1424759548"/>
                    </a:ext>
                  </a:extLst>
                </a:gridCol>
              </a:tblGrid>
              <a:tr h="188117">
                <a:tc gridSpan="3">
                  <a:txBody>
                    <a:bodyPr/>
                    <a:lstStyle/>
                    <a:p>
                      <a:pPr lvl="0" algn="ctr"/>
                      <a:r>
                        <a:rPr lang="en-GB" sz="1100" b="0" dirty="0">
                          <a:latin typeface="+mn-lt"/>
                          <a:cs typeface="Arial" panose="020B0604020202020204" pitchFamily="34" charset="0"/>
                        </a:rPr>
                        <a:t>Geography Year 1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Once upon a time around the world</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Our</a:t>
                      </a:r>
                      <a:r>
                        <a:rPr lang="en-GB" sz="1100" b="0" baseline="0" dirty="0">
                          <a:solidFill>
                            <a:schemeClr val="tx1"/>
                          </a:solidFill>
                          <a:latin typeface="+mn-lt"/>
                          <a:cs typeface="Arial" panose="020B0604020202020204" pitchFamily="34" charset="0"/>
                        </a:rPr>
                        <a:t> school journey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sng" kern="1200" dirty="0">
                          <a:solidFill>
                            <a:schemeClr val="dk1"/>
                          </a:solidFill>
                          <a:effectLst/>
                          <a:latin typeface="+mn-lt"/>
                          <a:ea typeface="+mn-ea"/>
                          <a:cs typeface="+mn-cs"/>
                        </a:rPr>
                        <a:t>How do I get to school?</a:t>
                      </a:r>
                      <a:endParaRPr lang="en-GB" sz="1100" kern="1200" dirty="0">
                        <a:solidFill>
                          <a:schemeClr val="dk1"/>
                        </a:solidFill>
                        <a:effectLst/>
                        <a:latin typeface="+mn-lt"/>
                        <a:ea typeface="+mn-ea"/>
                        <a:cs typeface="+mn-cs"/>
                      </a:endParaRPr>
                    </a:p>
                    <a:p>
                      <a:pPr lvl="0"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2">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a:t>
                      </a:r>
                      <a:r>
                        <a:rPr lang="en-GB" sz="1100" baseline="0" dirty="0"/>
                        <a:t> </a:t>
                      </a:r>
                      <a:r>
                        <a:rPr lang="en-GB" sz="1100" baseline="0" dirty="0">
                          <a:solidFill>
                            <a:srgbClr val="00B0F0"/>
                          </a:solidFill>
                        </a:rPr>
                        <a:t>Explore what is meant by the ‘world’? </a:t>
                      </a:r>
                    </a:p>
                    <a:p>
                      <a:r>
                        <a:rPr lang="en-GB" sz="1100" baseline="0" dirty="0"/>
                        <a:t>Lesson 2: </a:t>
                      </a:r>
                      <a:r>
                        <a:rPr lang="en-GB" sz="1100" baseline="0" dirty="0">
                          <a:solidFill>
                            <a:srgbClr val="FF0000"/>
                          </a:solidFill>
                        </a:rPr>
                        <a:t>Know how to find a place on a globe.</a:t>
                      </a:r>
                    </a:p>
                    <a:p>
                      <a:r>
                        <a:rPr lang="en-GB" sz="1100" baseline="0" dirty="0">
                          <a:solidFill>
                            <a:schemeClr val="tx1"/>
                          </a:solidFill>
                        </a:rPr>
                        <a:t>Lesson 3: </a:t>
                      </a:r>
                      <a:r>
                        <a:rPr lang="en-GB" sz="1100" baseline="0" dirty="0">
                          <a:solidFill>
                            <a:srgbClr val="FF0000"/>
                          </a:solidFill>
                        </a:rPr>
                        <a:t>Find and locate the seven continents of the world using </a:t>
                      </a:r>
                      <a:r>
                        <a:rPr lang="en-GB" sz="1100" baseline="0" dirty="0" err="1">
                          <a:solidFill>
                            <a:srgbClr val="FF0000"/>
                          </a:solidFill>
                        </a:rPr>
                        <a:t>ipads</a:t>
                      </a:r>
                      <a:r>
                        <a:rPr lang="en-GB" sz="1100" baseline="0" dirty="0">
                          <a:solidFill>
                            <a:srgbClr val="FF0000"/>
                          </a:solidFill>
                        </a:rPr>
                        <a:t> and Google Earth. </a:t>
                      </a:r>
                    </a:p>
                    <a:p>
                      <a:r>
                        <a:rPr lang="en-GB" sz="1100" baseline="0" dirty="0">
                          <a:solidFill>
                            <a:schemeClr val="tx1"/>
                          </a:solidFill>
                        </a:rPr>
                        <a:t>Lesson 4: </a:t>
                      </a:r>
                      <a:r>
                        <a:rPr lang="en-GB" sz="1100" baseline="0" dirty="0">
                          <a:solidFill>
                            <a:srgbClr val="FF0000"/>
                          </a:solidFill>
                        </a:rPr>
                        <a:t>Learn the seven continents song.</a:t>
                      </a:r>
                    </a:p>
                    <a:p>
                      <a:r>
                        <a:rPr lang="en-GB" sz="1100" baseline="0" dirty="0">
                          <a:solidFill>
                            <a:schemeClr val="tx1"/>
                          </a:solidFill>
                        </a:rPr>
                        <a:t>Lesson 5: </a:t>
                      </a:r>
                      <a:r>
                        <a:rPr lang="en-GB" sz="1100" baseline="0" dirty="0">
                          <a:solidFill>
                            <a:srgbClr val="FF0000"/>
                          </a:solidFill>
                        </a:rPr>
                        <a:t>Colour code a map with the continents.</a:t>
                      </a:r>
                    </a:p>
                    <a:p>
                      <a:r>
                        <a:rPr lang="en-GB" sz="1100" baseline="0" dirty="0">
                          <a:solidFill>
                            <a:schemeClr val="tx1"/>
                          </a:solidFill>
                        </a:rPr>
                        <a:t>Lesson 6: </a:t>
                      </a:r>
                      <a:r>
                        <a:rPr lang="en-GB" sz="1100" baseline="0" dirty="0">
                          <a:solidFill>
                            <a:srgbClr val="FF0000"/>
                          </a:solidFill>
                        </a:rPr>
                        <a:t>Locate Europe on a world map. </a:t>
                      </a:r>
                    </a:p>
                    <a:p>
                      <a:r>
                        <a:rPr lang="en-GB" sz="1100" baseline="0" dirty="0">
                          <a:solidFill>
                            <a:schemeClr val="tx1"/>
                          </a:solidFill>
                        </a:rPr>
                        <a:t>Lesson 7: </a:t>
                      </a:r>
                      <a:r>
                        <a:rPr lang="en-GB" sz="1100" baseline="0" dirty="0">
                          <a:solidFill>
                            <a:srgbClr val="FF0000"/>
                          </a:solidFill>
                        </a:rPr>
                        <a:t>Locate the UK on a European map.</a:t>
                      </a:r>
                    </a:p>
                    <a:p>
                      <a:r>
                        <a:rPr lang="en-GB" sz="1100" baseline="0" dirty="0">
                          <a:solidFill>
                            <a:schemeClr val="tx1"/>
                          </a:solidFill>
                        </a:rPr>
                        <a:t>Lesson 8: </a:t>
                      </a:r>
                      <a:r>
                        <a:rPr lang="en-GB" sz="1100" baseline="0" dirty="0">
                          <a:solidFill>
                            <a:srgbClr val="FF0000"/>
                          </a:solidFill>
                        </a:rPr>
                        <a:t>Find Devon on a UK map.</a:t>
                      </a:r>
                    </a:p>
                    <a:p>
                      <a:r>
                        <a:rPr lang="en-GB" sz="1100" baseline="0" dirty="0">
                          <a:solidFill>
                            <a:schemeClr val="tx1"/>
                          </a:solidFill>
                        </a:rPr>
                        <a:t>Lesson 9: </a:t>
                      </a:r>
                      <a:r>
                        <a:rPr lang="en-GB" sz="1100" baseline="0" dirty="0">
                          <a:solidFill>
                            <a:srgbClr val="00B0F0"/>
                          </a:solidFill>
                        </a:rPr>
                        <a:t>Explore and label some physical features of Devon (beach, coast, sea, river, valley).</a:t>
                      </a:r>
                    </a:p>
                    <a:p>
                      <a:r>
                        <a:rPr lang="en-GB" sz="1100" baseline="0" dirty="0">
                          <a:solidFill>
                            <a:schemeClr val="tx1"/>
                          </a:solidFill>
                        </a:rPr>
                        <a:t>Lesson 10: </a:t>
                      </a:r>
                      <a:r>
                        <a:rPr lang="en-GB" sz="1100" baseline="0" dirty="0">
                          <a:solidFill>
                            <a:srgbClr val="FF0000"/>
                          </a:solidFill>
                        </a:rPr>
                        <a:t>Find and locate the five oceans in the atlases and colour code them on the map. </a:t>
                      </a:r>
                    </a:p>
                    <a:p>
                      <a:endParaRPr lang="en-GB" sz="1100" baseline="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Know locational</a:t>
                      </a:r>
                      <a:r>
                        <a:rPr lang="en-GB" sz="1100" baseline="0" dirty="0">
                          <a:solidFill>
                            <a:srgbClr val="FF0000"/>
                          </a:solidFill>
                        </a:rPr>
                        <a:t> and directional language in the classroom </a:t>
                      </a:r>
                      <a:r>
                        <a:rPr lang="en-GB" sz="1100" baseline="0" dirty="0">
                          <a:solidFill>
                            <a:srgbClr val="00B0F0"/>
                          </a:solidFill>
                        </a:rPr>
                        <a:t>and use that language when walking around the school. </a:t>
                      </a:r>
                      <a:endParaRPr lang="en-GB" sz="1100" dirty="0">
                        <a:solidFill>
                          <a:srgbClr val="00B0F0"/>
                        </a:solidFill>
                      </a:endParaRPr>
                    </a:p>
                    <a:p>
                      <a:r>
                        <a:rPr lang="en-GB" sz="1100" baseline="0" dirty="0"/>
                        <a:t>Lesson 2: </a:t>
                      </a:r>
                      <a:r>
                        <a:rPr lang="en-GB" sz="1100" baseline="0" dirty="0">
                          <a:solidFill>
                            <a:srgbClr val="00B0F0"/>
                          </a:solidFill>
                        </a:rPr>
                        <a:t>Explore the local area from a short walk around Bradley Barton. What can you see? Use directional and locational language.</a:t>
                      </a:r>
                      <a:endParaRPr lang="en-GB" sz="1100" dirty="0">
                        <a:solidFill>
                          <a:srgbClr val="00B0F0"/>
                        </a:solidFill>
                      </a:endParaRPr>
                    </a:p>
                    <a:p>
                      <a:r>
                        <a:rPr lang="en-GB" sz="1100" dirty="0"/>
                        <a:t>Lesson 3: </a:t>
                      </a:r>
                      <a:r>
                        <a:rPr lang="en-GB" sz="1100" dirty="0">
                          <a:solidFill>
                            <a:srgbClr val="FF0000"/>
                          </a:solidFill>
                        </a:rPr>
                        <a:t>Look at aerial</a:t>
                      </a:r>
                      <a:r>
                        <a:rPr lang="en-GB" sz="1100" baseline="0" dirty="0">
                          <a:solidFill>
                            <a:srgbClr val="FF0000"/>
                          </a:solidFill>
                        </a:rPr>
                        <a:t> photos and maps of Bradley Barton – what features can you see?</a:t>
                      </a:r>
                    </a:p>
                    <a:p>
                      <a:r>
                        <a:rPr lang="en-GB" sz="1100" baseline="0" dirty="0"/>
                        <a:t>Lesson 4: </a:t>
                      </a:r>
                      <a:r>
                        <a:rPr lang="en-GB" sz="1100" baseline="0" dirty="0">
                          <a:solidFill>
                            <a:srgbClr val="FF0000"/>
                          </a:solidFill>
                        </a:rPr>
                        <a:t>Know the school and our home address. </a:t>
                      </a:r>
                    </a:p>
                    <a:p>
                      <a:r>
                        <a:rPr lang="en-GB" sz="1100" baseline="0" dirty="0"/>
                        <a:t>Lesson 5: </a:t>
                      </a:r>
                      <a:r>
                        <a:rPr lang="en-GB" sz="1100" baseline="0" dirty="0">
                          <a:solidFill>
                            <a:srgbClr val="00B0F0"/>
                          </a:solidFill>
                        </a:rPr>
                        <a:t>Gather information from KS1 children on how they came to school in a tally chart. </a:t>
                      </a:r>
                    </a:p>
                    <a:p>
                      <a:r>
                        <a:rPr lang="en-GB" sz="1100" baseline="0" dirty="0"/>
                        <a:t>Lesson 6: </a:t>
                      </a:r>
                      <a:r>
                        <a:rPr lang="en-GB" sz="1100" baseline="0" dirty="0">
                          <a:solidFill>
                            <a:srgbClr val="00B0F0"/>
                          </a:solidFill>
                        </a:rPr>
                        <a:t>Present findings of how children come to school in a pictogram. What have you found out?</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83119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aseline="0" dirty="0"/>
                        <a:t>To name and locate the seven continents and five oceans.</a:t>
                      </a:r>
                    </a:p>
                    <a:p>
                      <a:r>
                        <a:rPr lang="en-GB" sz="1100" baseline="0" dirty="0"/>
                        <a:t>To identify some physical features of a local area.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baseline="0" dirty="0">
                          <a:solidFill>
                            <a:schemeClr val="tx1"/>
                          </a:solidFill>
                        </a:rPr>
                        <a:t>To explore the local area and identify features.</a:t>
                      </a:r>
                    </a:p>
                    <a:p>
                      <a:r>
                        <a:rPr lang="en-GB" sz="1100" baseline="0" dirty="0">
                          <a:solidFill>
                            <a:schemeClr val="tx1"/>
                          </a:solidFill>
                        </a:rPr>
                        <a:t>Gather and present findings from observations. </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41447549"/>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l"/>
                      <a:r>
                        <a:rPr lang="en-GB" sz="1100" dirty="0"/>
                        <a:t>Know that</a:t>
                      </a:r>
                      <a:r>
                        <a:rPr lang="en-GB" sz="1100" baseline="0" dirty="0"/>
                        <a:t> the UK is in Europe.</a:t>
                      </a:r>
                    </a:p>
                    <a:p>
                      <a:pPr algn="l"/>
                      <a:r>
                        <a:rPr lang="en-GB" sz="1100" baseline="0" dirty="0"/>
                        <a:t>Know where Europe is in the world. </a:t>
                      </a:r>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a:r>
                        <a:rPr lang="en-GB" sz="1100" dirty="0"/>
                        <a:t>Know</a:t>
                      </a:r>
                      <a:r>
                        <a:rPr lang="en-GB" sz="1100" baseline="0" dirty="0"/>
                        <a:t> locational and directional language.</a:t>
                      </a:r>
                    </a:p>
                    <a:p>
                      <a:pPr algn="l"/>
                      <a:r>
                        <a:rPr lang="en-GB" sz="1100" baseline="0" dirty="0"/>
                        <a:t>Know school and home address.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To locate different areas on a map.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r>
                        <a:rPr lang="en-GB" sz="1100" kern="1200" dirty="0">
                          <a:solidFill>
                            <a:schemeClr val="dk1"/>
                          </a:solidFill>
                          <a:effectLst/>
                          <a:latin typeface="+mn-lt"/>
                          <a:ea typeface="+mn-ea"/>
                          <a:cs typeface="+mn-cs"/>
                        </a:rPr>
                        <a:t>Identify features of a map.</a:t>
                      </a:r>
                    </a:p>
                    <a:p>
                      <a:pPr lvl="0"/>
                      <a:r>
                        <a:rPr lang="en-GB" sz="1100" kern="1200" dirty="0">
                          <a:solidFill>
                            <a:schemeClr val="dk1"/>
                          </a:solidFill>
                          <a:effectLst/>
                          <a:latin typeface="+mn-lt"/>
                          <a:ea typeface="+mn-ea"/>
                          <a:cs typeface="+mn-cs"/>
                        </a:rPr>
                        <a:t>Locational and directional language.</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591163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2</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2563907" cy="326884"/>
          </a:xfrm>
          <a:prstGeom prst="rect">
            <a:avLst/>
          </a:prstGeom>
          <a:noFill/>
        </p:spPr>
        <p:txBody>
          <a:bodyPr wrap="none" rtlCol="0">
            <a:spAutoFit/>
          </a:bodyPr>
          <a:lstStyle/>
          <a:p>
            <a:r>
              <a:rPr lang="en-GB" sz="1524" u="sng" dirty="0"/>
              <a:t>Year 1 geography vocabulary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6000" y="905190"/>
            <a:ext cx="2800000" cy="5047619"/>
          </a:xfrm>
          <a:prstGeom prst="rect">
            <a:avLst/>
          </a:prstGeom>
        </p:spPr>
      </p:pic>
    </p:spTree>
    <p:extLst>
      <p:ext uri="{BB962C8B-B14F-4D97-AF65-F5344CB8AC3E}">
        <p14:creationId xmlns:p14="http://schemas.microsoft.com/office/powerpoint/2010/main" val="345753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85006798"/>
              </p:ext>
            </p:extLst>
          </p:nvPr>
        </p:nvGraphicFramePr>
        <p:xfrm>
          <a:off x="952501" y="175612"/>
          <a:ext cx="10145460" cy="8722142"/>
        </p:xfrm>
        <a:graphic>
          <a:graphicData uri="http://schemas.openxmlformats.org/drawingml/2006/table">
            <a:tbl>
              <a:tblPr firstRow="1" bandRow="1">
                <a:effectLst/>
                <a:tableStyleId>{5C22544A-7EE6-4342-B048-85BDC9FD1C3A}</a:tableStyleId>
              </a:tblPr>
              <a:tblGrid>
                <a:gridCol w="533810">
                  <a:extLst>
                    <a:ext uri="{9D8B030D-6E8A-4147-A177-3AD203B41FA5}">
                      <a16:colId xmlns:a16="http://schemas.microsoft.com/office/drawing/2014/main" val="20000"/>
                    </a:ext>
                  </a:extLst>
                </a:gridCol>
                <a:gridCol w="4420205">
                  <a:extLst>
                    <a:ext uri="{9D8B030D-6E8A-4147-A177-3AD203B41FA5}">
                      <a16:colId xmlns:a16="http://schemas.microsoft.com/office/drawing/2014/main" val="20001"/>
                    </a:ext>
                  </a:extLst>
                </a:gridCol>
                <a:gridCol w="5191445">
                  <a:extLst>
                    <a:ext uri="{9D8B030D-6E8A-4147-A177-3AD203B41FA5}">
                      <a16:colId xmlns:a16="http://schemas.microsoft.com/office/drawing/2014/main" val="1424759548"/>
                    </a:ext>
                  </a:extLst>
                </a:gridCol>
              </a:tblGrid>
              <a:tr h="188117">
                <a:tc gridSpan="3">
                  <a:txBody>
                    <a:bodyPr/>
                    <a:lstStyle/>
                    <a:p>
                      <a:pPr lvl="0" algn="ctr"/>
                      <a:r>
                        <a:rPr lang="en-GB" sz="1100" b="0" dirty="0">
                          <a:latin typeface="+mn-lt"/>
                          <a:cs typeface="Arial" panose="020B0604020202020204" pitchFamily="34" charset="0"/>
                        </a:rPr>
                        <a:t>Geography Year 2</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Whatever the weather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Our town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sng" kern="1200" dirty="0">
                          <a:solidFill>
                            <a:schemeClr val="dk1"/>
                          </a:solidFill>
                          <a:effectLst/>
                          <a:latin typeface="+mn-lt"/>
                          <a:ea typeface="+mn-ea"/>
                          <a:cs typeface="+mn-cs"/>
                        </a:rPr>
                        <a:t>How does Bradley Barton compare to Newton Abbot town centre?</a:t>
                      </a:r>
                      <a:endParaRPr lang="en-GB" sz="1100" kern="1200" dirty="0">
                        <a:solidFill>
                          <a:schemeClr val="dk1"/>
                        </a:solidFill>
                        <a:effectLst/>
                        <a:latin typeface="+mn-lt"/>
                        <a:ea typeface="+mn-ea"/>
                        <a:cs typeface="+mn-cs"/>
                      </a:endParaRPr>
                    </a:p>
                    <a:p>
                      <a:pPr lvl="0"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aseline="0" dirty="0"/>
                        <a:t>To name and locate the seven continents and five oceans.</a:t>
                      </a:r>
                    </a:p>
                    <a:p>
                      <a:r>
                        <a:rPr lang="en-GB" sz="1100" baseline="0" dirty="0"/>
                        <a:t>To identify some physical features of a local area. </a:t>
                      </a:r>
                    </a:p>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aseline="0" dirty="0">
                          <a:solidFill>
                            <a:schemeClr val="tx1"/>
                          </a:solidFill>
                        </a:rPr>
                        <a:t>To explore the local area and identify features.</a:t>
                      </a:r>
                    </a:p>
                    <a:p>
                      <a:r>
                        <a:rPr lang="en-GB" sz="1100" baseline="0" dirty="0">
                          <a:solidFill>
                            <a:schemeClr val="tx1"/>
                          </a:solidFill>
                        </a:rPr>
                        <a:t>Gather and present findings from observations. </a:t>
                      </a:r>
                    </a:p>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highlight>
                            <a:srgbClr val="FFFF00"/>
                          </a:highlight>
                        </a:rPr>
                        <a:t>Explorer dome visit- weather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highlight>
                            <a:srgbClr val="FFFF00"/>
                          </a:highlight>
                        </a:rPr>
                        <a:t>Met office visitor in</a:t>
                      </a:r>
                    </a:p>
                    <a:p>
                      <a:r>
                        <a:rPr lang="en-GB" sz="1100" dirty="0"/>
                        <a:t>Lesson 1: </a:t>
                      </a:r>
                      <a:r>
                        <a:rPr lang="en-GB" sz="1100" dirty="0">
                          <a:solidFill>
                            <a:srgbClr val="00B0F0"/>
                          </a:solidFill>
                        </a:rPr>
                        <a:t>Identify the characteristics of the four countries in the UK.</a:t>
                      </a:r>
                    </a:p>
                    <a:p>
                      <a:r>
                        <a:rPr lang="en-GB" sz="1100" dirty="0">
                          <a:solidFill>
                            <a:schemeClr val="tx1"/>
                          </a:solidFill>
                        </a:rPr>
                        <a:t>Within this lesson, children to name the 4 countries and identify certain characteristics (physical features, weather patterns, areas of settlement) by using a physical map.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Locate the </a:t>
                      </a:r>
                      <a:r>
                        <a:rPr lang="en-GB" sz="1100" baseline="0" dirty="0">
                          <a:solidFill>
                            <a:srgbClr val="FF0000"/>
                          </a:solidFill>
                        </a:rPr>
                        <a:t>capital cities and the surrounding seas of the UK.</a:t>
                      </a:r>
                      <a:endParaRPr lang="en-GB" sz="1100" dirty="0">
                        <a:solidFill>
                          <a:srgbClr val="FF0000"/>
                        </a:solidFill>
                      </a:endParaRPr>
                    </a:p>
                    <a:p>
                      <a:r>
                        <a:rPr lang="en-GB" sz="1100" dirty="0"/>
                        <a:t>Lesson 3: </a:t>
                      </a:r>
                      <a:r>
                        <a:rPr lang="en-GB" sz="1100" dirty="0">
                          <a:solidFill>
                            <a:srgbClr val="FF0000"/>
                          </a:solidFill>
                        </a:rPr>
                        <a:t>Identify clothing needed in each season.</a:t>
                      </a:r>
                    </a:p>
                    <a:p>
                      <a:r>
                        <a:rPr lang="en-GB" sz="1100" dirty="0"/>
                        <a:t>Children to do a sorting activity in which they can discuss and decide whether is best suited to winter, summer, autumn and spring.</a:t>
                      </a:r>
                    </a:p>
                    <a:p>
                      <a:r>
                        <a:rPr lang="en-GB" sz="1100" dirty="0"/>
                        <a:t>Lesson</a:t>
                      </a:r>
                      <a:r>
                        <a:rPr lang="en-GB" sz="1100" baseline="0" dirty="0"/>
                        <a:t> 4: </a:t>
                      </a:r>
                      <a:r>
                        <a:rPr lang="en-GB" sz="1100" dirty="0">
                          <a:solidFill>
                            <a:srgbClr val="00B0F0"/>
                          </a:solidFill>
                        </a:rPr>
                        <a:t>Recognise</a:t>
                      </a:r>
                      <a:r>
                        <a:rPr lang="en-GB" sz="1100" baseline="0" dirty="0">
                          <a:solidFill>
                            <a:srgbClr val="00B0F0"/>
                          </a:solidFill>
                        </a:rPr>
                        <a:t> the features of the different seasons throughout the UK. </a:t>
                      </a:r>
                    </a:p>
                    <a:p>
                      <a:r>
                        <a:rPr lang="en-GB" sz="1100" baseline="0" dirty="0"/>
                        <a:t>Lesson 5: </a:t>
                      </a:r>
                      <a:r>
                        <a:rPr lang="en-GB" sz="1100" baseline="0" dirty="0">
                          <a:solidFill>
                            <a:srgbClr val="00B0F0"/>
                          </a:solidFill>
                        </a:rPr>
                        <a:t>Explore daily weather patterns in the UK. </a:t>
                      </a:r>
                    </a:p>
                    <a:p>
                      <a:r>
                        <a:rPr lang="en-GB" sz="1100" baseline="0" dirty="0">
                          <a:solidFill>
                            <a:schemeClr val="tx1"/>
                          </a:solidFill>
                        </a:rPr>
                        <a:t>Use this to revisit the names of the capital cities in the UK and spot patterns within their weather.</a:t>
                      </a:r>
                    </a:p>
                    <a:p>
                      <a:r>
                        <a:rPr lang="en-GB" sz="1100" baseline="0" dirty="0"/>
                        <a:t>Lesson 6: </a:t>
                      </a:r>
                      <a:r>
                        <a:rPr lang="en-GB" sz="1100" baseline="0" dirty="0">
                          <a:solidFill>
                            <a:srgbClr val="FF0000"/>
                          </a:solidFill>
                        </a:rPr>
                        <a:t>Understand what the equator is and use it in relation to where hot countries are. </a:t>
                      </a:r>
                    </a:p>
                    <a:p>
                      <a:r>
                        <a:rPr lang="en-GB" sz="1100" baseline="0" dirty="0"/>
                        <a:t>Lesson 7: </a:t>
                      </a:r>
                      <a:r>
                        <a:rPr lang="en-GB" sz="1100" baseline="0" dirty="0">
                          <a:solidFill>
                            <a:srgbClr val="FF0000"/>
                          </a:solidFill>
                        </a:rPr>
                        <a:t>Locate and name cold countries in relation to the equator. </a:t>
                      </a:r>
                    </a:p>
                    <a:p>
                      <a:r>
                        <a:rPr lang="en-GB" sz="1100" baseline="0" dirty="0">
                          <a:solidFill>
                            <a:schemeClr val="tx1"/>
                          </a:solidFill>
                        </a:rPr>
                        <a:t>Ensure Iceland is included.</a:t>
                      </a:r>
                    </a:p>
                    <a:p>
                      <a:r>
                        <a:rPr lang="en-GB" sz="1100" baseline="0" dirty="0"/>
                        <a:t>Lesson 8: </a:t>
                      </a:r>
                      <a:r>
                        <a:rPr lang="en-GB" sz="1100" baseline="0" dirty="0">
                          <a:solidFill>
                            <a:srgbClr val="00B0F0"/>
                          </a:solidFill>
                        </a:rPr>
                        <a:t>Investigate the characteristics of Iceland.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Identify certain characteristics (physical features, weather patterns, areas of settlement) by using a physical map.</a:t>
                      </a:r>
                    </a:p>
                    <a:p>
                      <a:r>
                        <a:rPr lang="en-GB" sz="1100" baseline="0" dirty="0"/>
                        <a:t>Lesson 9: </a:t>
                      </a:r>
                      <a:r>
                        <a:rPr lang="en-GB" sz="1100" baseline="0" dirty="0">
                          <a:solidFill>
                            <a:srgbClr val="00B0F0"/>
                          </a:solidFill>
                        </a:rPr>
                        <a:t>Compare the physical similarities and differences between Newton Abbot and Reykjavik. </a:t>
                      </a:r>
                    </a:p>
                    <a:p>
                      <a:r>
                        <a:rPr lang="en-GB" sz="1100" baseline="0" dirty="0"/>
                        <a:t>Lesson 10: </a:t>
                      </a:r>
                      <a:r>
                        <a:rPr lang="en-GB" sz="1100" baseline="0" dirty="0">
                          <a:solidFill>
                            <a:srgbClr val="00B0F0"/>
                          </a:solidFill>
                        </a:rPr>
                        <a:t>Compare features in Newton Abbot and Reykjavik.</a:t>
                      </a:r>
                    </a:p>
                    <a:p>
                      <a:r>
                        <a:rPr lang="en-GB" sz="1100" baseline="0" dirty="0">
                          <a:solidFill>
                            <a:schemeClr val="tx1"/>
                          </a:solidFill>
                        </a:rPr>
                        <a:t>Compare transport (e.g. people commuting by aeroplane in Iceland) , housing, offices and shops. </a:t>
                      </a:r>
                    </a:p>
                    <a:p>
                      <a:r>
                        <a:rPr lang="en-GB" sz="1100" baseline="0" dirty="0"/>
                        <a:t>Lesson 11: </a:t>
                      </a:r>
                      <a:r>
                        <a:rPr lang="en-GB" sz="1100" baseline="0" dirty="0">
                          <a:solidFill>
                            <a:srgbClr val="FF0000"/>
                          </a:solidFill>
                        </a:rPr>
                        <a:t>Create a weather map for the UK/Iceland.</a:t>
                      </a:r>
                    </a:p>
                    <a:p>
                      <a:r>
                        <a:rPr lang="en-GB" sz="1100" baseline="0" dirty="0"/>
                        <a:t>Lesson 12: </a:t>
                      </a:r>
                      <a:r>
                        <a:rPr lang="en-GB" sz="1100" baseline="0" dirty="0">
                          <a:solidFill>
                            <a:srgbClr val="00B0F0"/>
                          </a:solidFill>
                        </a:rPr>
                        <a:t>Present a weather report for the UK/Iceland.</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00B0F0"/>
                          </a:solidFill>
                        </a:rPr>
                        <a:t>Explore Newton</a:t>
                      </a:r>
                      <a:r>
                        <a:rPr lang="en-GB" sz="1100" baseline="0" dirty="0">
                          <a:solidFill>
                            <a:srgbClr val="00B0F0"/>
                          </a:solidFill>
                        </a:rPr>
                        <a:t> Abbot town centre by bus and take photos along the route.</a:t>
                      </a:r>
                      <a:endParaRPr lang="en-GB" sz="1100" dirty="0">
                        <a:solidFill>
                          <a:srgbClr val="00B0F0"/>
                        </a:solidFill>
                      </a:endParaRPr>
                    </a:p>
                    <a:p>
                      <a:r>
                        <a:rPr lang="en-GB" sz="1100" dirty="0"/>
                        <a:t>Lesson 2: </a:t>
                      </a:r>
                      <a:r>
                        <a:rPr lang="en-GB" sz="1100" dirty="0">
                          <a:solidFill>
                            <a:srgbClr val="00B0F0"/>
                          </a:solidFill>
                        </a:rPr>
                        <a:t>Use the photos to identify the characteristics of Newton Abbot</a:t>
                      </a:r>
                      <a:r>
                        <a:rPr lang="en-GB" sz="1100" baseline="0" dirty="0">
                          <a:solidFill>
                            <a:srgbClr val="00B0F0"/>
                          </a:solidFill>
                        </a:rPr>
                        <a:t> and use them to annotate a route map. </a:t>
                      </a:r>
                      <a:endParaRPr lang="en-GB" sz="1100" dirty="0">
                        <a:solidFill>
                          <a:srgbClr val="00B0F0"/>
                        </a:solidFill>
                      </a:endParaRPr>
                    </a:p>
                    <a:p>
                      <a:r>
                        <a:rPr lang="en-GB" sz="1100" dirty="0"/>
                        <a:t>Lesson 3: </a:t>
                      </a:r>
                      <a:r>
                        <a:rPr lang="en-GB" sz="1100" dirty="0">
                          <a:solidFill>
                            <a:srgbClr val="00B0F0"/>
                          </a:solidFill>
                        </a:rPr>
                        <a:t>Compare photos of Newton Abbot town centre to Bradley Barton. </a:t>
                      </a:r>
                    </a:p>
                    <a:p>
                      <a:r>
                        <a:rPr lang="en-GB" sz="1100" dirty="0"/>
                        <a:t>Lesson</a:t>
                      </a:r>
                      <a:r>
                        <a:rPr lang="en-GB" sz="1100" baseline="0" dirty="0"/>
                        <a:t> 4: </a:t>
                      </a:r>
                      <a:r>
                        <a:rPr lang="en-GB" sz="1100" baseline="0" dirty="0">
                          <a:solidFill>
                            <a:srgbClr val="FF0000"/>
                          </a:solidFill>
                        </a:rPr>
                        <a:t>Identify known features on a large scale map of the local area. </a:t>
                      </a:r>
                    </a:p>
                    <a:p>
                      <a:r>
                        <a:rPr lang="en-GB" sz="1100" baseline="0" dirty="0"/>
                        <a:t>Lesson 5: </a:t>
                      </a:r>
                      <a:r>
                        <a:rPr lang="en-GB" sz="1100" baseline="0" dirty="0">
                          <a:solidFill>
                            <a:srgbClr val="FF0000"/>
                          </a:solidFill>
                        </a:rPr>
                        <a:t>Use simple and cardinal compass points. </a:t>
                      </a:r>
                    </a:p>
                    <a:p>
                      <a:r>
                        <a:rPr lang="en-GB" sz="1100" baseline="0" dirty="0"/>
                        <a:t>Lesson 6: </a:t>
                      </a:r>
                      <a:r>
                        <a:rPr lang="en-GB" sz="1100" baseline="0" dirty="0">
                          <a:solidFill>
                            <a:srgbClr val="FF0000"/>
                          </a:solidFill>
                        </a:rPr>
                        <a:t>Create annotated drawings of Bradley Barton and Newton Abbot town centre </a:t>
                      </a:r>
                    </a:p>
                    <a:p>
                      <a:endParaRPr lang="en-GB" sz="1100" baseline="0" dirty="0"/>
                    </a:p>
                    <a:p>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9618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aseline="0" dirty="0">
                          <a:solidFill>
                            <a:schemeClr val="tx1"/>
                          </a:solidFill>
                        </a:rPr>
                        <a:t>To identify seasonal and daily weather patterns in the UK.</a:t>
                      </a:r>
                    </a:p>
                    <a:p>
                      <a:r>
                        <a:rPr lang="en-GB" sz="1100" baseline="0" dirty="0">
                          <a:solidFill>
                            <a:schemeClr val="tx1"/>
                          </a:solidFill>
                        </a:rPr>
                        <a:t>To name and locate hot and cold countries in relation to the equator. </a:t>
                      </a:r>
                    </a:p>
                    <a:p>
                      <a:endParaRPr lang="en-GB" sz="1100" baseline="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identify and annotate known features of the local</a:t>
                      </a:r>
                      <a:r>
                        <a:rPr lang="en-GB" sz="1100" baseline="0" dirty="0"/>
                        <a:t> area using maps and aerial photographs.</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248780541"/>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To name and locate counties and cities of the UK and identify their</a:t>
                      </a:r>
                      <a:r>
                        <a:rPr lang="en-GB" sz="1100" baseline="0" dirty="0"/>
                        <a:t> human and physical characteristics. </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understand</a:t>
                      </a:r>
                      <a:r>
                        <a:rPr lang="en-GB" sz="1100" baseline="0" dirty="0"/>
                        <a:t> how land use has changed over time in Newton Abbot.</a:t>
                      </a:r>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Navigate google earth.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Locate the equator.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Use compass and cardinal</a:t>
                      </a:r>
                      <a:r>
                        <a:rPr lang="en-GB" sz="1100" baseline="0" dirty="0"/>
                        <a:t> points (North, South, East and West)</a:t>
                      </a:r>
                    </a:p>
                    <a:p>
                      <a:r>
                        <a:rPr lang="en-GB" sz="1100" baseline="0" dirty="0"/>
                        <a:t>Identify features on a map.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134125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4</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2497671" cy="326884"/>
          </a:xfrm>
          <a:prstGeom prst="rect">
            <a:avLst/>
          </a:prstGeom>
          <a:noFill/>
        </p:spPr>
        <p:txBody>
          <a:bodyPr wrap="none" rtlCol="0">
            <a:spAutoFit/>
          </a:bodyPr>
          <a:lstStyle/>
          <a:p>
            <a:r>
              <a:rPr lang="en-GB" sz="1524" u="sng" dirty="0"/>
              <a:t>Year 2 geography vocabulary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0114" y="905190"/>
            <a:ext cx="3315886" cy="5977618"/>
          </a:xfrm>
          <a:prstGeom prst="rect">
            <a:avLst/>
          </a:prstGeom>
        </p:spPr>
      </p:pic>
    </p:spTree>
    <p:extLst>
      <p:ext uri="{BB962C8B-B14F-4D97-AF65-F5344CB8AC3E}">
        <p14:creationId xmlns:p14="http://schemas.microsoft.com/office/powerpoint/2010/main" val="3309481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15255811"/>
              </p:ext>
            </p:extLst>
          </p:nvPr>
        </p:nvGraphicFramePr>
        <p:xfrm>
          <a:off x="338328" y="128967"/>
          <a:ext cx="11457432" cy="6684366"/>
        </p:xfrm>
        <a:graphic>
          <a:graphicData uri="http://schemas.openxmlformats.org/drawingml/2006/table">
            <a:tbl>
              <a:tblPr firstRow="1" bandRow="1">
                <a:effectLst/>
                <a:tableStyleId>{5C22544A-7EE6-4342-B048-85BDC9FD1C3A}</a:tableStyleId>
              </a:tblPr>
              <a:tblGrid>
                <a:gridCol w="602841">
                  <a:extLst>
                    <a:ext uri="{9D8B030D-6E8A-4147-A177-3AD203B41FA5}">
                      <a16:colId xmlns:a16="http://schemas.microsoft.com/office/drawing/2014/main" val="20000"/>
                    </a:ext>
                  </a:extLst>
                </a:gridCol>
                <a:gridCol w="4991809">
                  <a:extLst>
                    <a:ext uri="{9D8B030D-6E8A-4147-A177-3AD203B41FA5}">
                      <a16:colId xmlns:a16="http://schemas.microsoft.com/office/drawing/2014/main" val="20001"/>
                    </a:ext>
                  </a:extLst>
                </a:gridCol>
                <a:gridCol w="5862782">
                  <a:extLst>
                    <a:ext uri="{9D8B030D-6E8A-4147-A177-3AD203B41FA5}">
                      <a16:colId xmlns:a16="http://schemas.microsoft.com/office/drawing/2014/main" val="1424759548"/>
                    </a:ext>
                  </a:extLst>
                </a:gridCol>
              </a:tblGrid>
              <a:tr h="234376">
                <a:tc gridSpan="3">
                  <a:txBody>
                    <a:bodyPr/>
                    <a:lstStyle/>
                    <a:p>
                      <a:pPr lvl="0" algn="ctr"/>
                      <a:r>
                        <a:rPr lang="en-GB" sz="1100" b="0" dirty="0">
                          <a:latin typeface="+mn-lt"/>
                          <a:cs typeface="Arial" panose="020B0604020202020204" pitchFamily="34" charset="0"/>
                        </a:rPr>
                        <a:t>Geography Year 3</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562316">
                <a:tc gridSpan="2">
                  <a:txBody>
                    <a:bodyPr/>
                    <a:lstStyle/>
                    <a:p>
                      <a:pPr lvl="0" algn="ctr"/>
                      <a:r>
                        <a:rPr lang="en-GB" sz="1100" b="0" dirty="0">
                          <a:solidFill>
                            <a:schemeClr val="tx1"/>
                          </a:solidFill>
                          <a:latin typeface="+mn-lt"/>
                          <a:cs typeface="Arial" panose="020B0604020202020204" pitchFamily="34" charset="0"/>
                        </a:rPr>
                        <a:t>Welcome to the West Country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Land use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sng" kern="1200" dirty="0">
                          <a:solidFill>
                            <a:schemeClr val="dk1"/>
                          </a:solidFill>
                          <a:effectLst/>
                          <a:latin typeface="+mn-lt"/>
                          <a:ea typeface="+mn-ea"/>
                          <a:cs typeface="+mn-cs"/>
                        </a:rPr>
                        <a:t>How has the land use of Newton Abbot varied over time? </a:t>
                      </a:r>
                      <a:endParaRPr lang="en-GB" sz="1100" kern="1200" dirty="0">
                        <a:solidFill>
                          <a:schemeClr val="dk1"/>
                        </a:solidFill>
                        <a:effectLst/>
                        <a:latin typeface="+mn-lt"/>
                        <a:ea typeface="+mn-ea"/>
                        <a:cs typeface="+mn-cs"/>
                      </a:endParaRPr>
                    </a:p>
                    <a:p>
                      <a:pPr lvl="0"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50269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aseline="0" dirty="0">
                          <a:solidFill>
                            <a:schemeClr val="tx1"/>
                          </a:solidFill>
                        </a:rPr>
                        <a:t>To identify seasonal and daily weather patterns in the UK.</a:t>
                      </a:r>
                    </a:p>
                    <a:p>
                      <a:r>
                        <a:rPr lang="en-GB" sz="1100" baseline="0" dirty="0">
                          <a:solidFill>
                            <a:schemeClr val="tx1"/>
                          </a:solidFill>
                        </a:rPr>
                        <a:t>To name and locate hot and cold countries in relation to the equator.</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identify and annotate known features of the local</a:t>
                      </a:r>
                      <a:r>
                        <a:rPr lang="en-GB" sz="1100" baseline="0" dirty="0"/>
                        <a:t> area using maps and aerial photographs.</a:t>
                      </a:r>
                    </a:p>
                    <a:p>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351377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a:t>
                      </a:r>
                      <a:r>
                        <a:rPr lang="en-GB" sz="1100" dirty="0">
                          <a:solidFill>
                            <a:srgbClr val="FF0000"/>
                          </a:solidFill>
                        </a:rPr>
                        <a:t>: Recap the four capital cities (Y2) and locate other cities in the UK.</a:t>
                      </a:r>
                    </a:p>
                    <a:p>
                      <a:r>
                        <a:rPr lang="en-GB" sz="1100" dirty="0">
                          <a:solidFill>
                            <a:schemeClr val="tx1"/>
                          </a:solidFill>
                        </a:rPr>
                        <a:t>Focus on them finding the nearby cities then other major cities in the UK.</a:t>
                      </a:r>
                    </a:p>
                    <a:p>
                      <a:r>
                        <a:rPr lang="en-GB" sz="1100" dirty="0"/>
                        <a:t>Lesson 2: </a:t>
                      </a:r>
                      <a:r>
                        <a:rPr lang="en-GB" sz="1100" dirty="0">
                          <a:solidFill>
                            <a:srgbClr val="FF0000"/>
                          </a:solidFill>
                        </a:rPr>
                        <a:t>Name and locate some counties of the UK</a:t>
                      </a:r>
                      <a:r>
                        <a:rPr lang="en-GB" sz="1100" baseline="0" dirty="0">
                          <a:solidFill>
                            <a:srgbClr val="FF0000"/>
                          </a:solidFill>
                        </a:rPr>
                        <a:t> </a:t>
                      </a:r>
                      <a:r>
                        <a:rPr lang="en-GB" sz="1100" baseline="0" dirty="0">
                          <a:solidFill>
                            <a:schemeClr val="tx1"/>
                          </a:solidFill>
                        </a:rPr>
                        <a:t>(include counties in all 4 nations).</a:t>
                      </a:r>
                    </a:p>
                    <a:p>
                      <a:r>
                        <a:rPr lang="en-GB" sz="1100" baseline="0" dirty="0">
                          <a:solidFill>
                            <a:schemeClr val="tx1"/>
                          </a:solidFill>
                        </a:rPr>
                        <a:t>Lesson 3: </a:t>
                      </a:r>
                      <a:r>
                        <a:rPr lang="en-GB" sz="1100" baseline="0" dirty="0">
                          <a:solidFill>
                            <a:schemeClr val="accent1"/>
                          </a:solidFill>
                        </a:rPr>
                        <a:t>Explore characteristics of Devon and Cornwall.</a:t>
                      </a:r>
                    </a:p>
                    <a:p>
                      <a:r>
                        <a:rPr lang="en-GB" sz="1100" baseline="0" dirty="0">
                          <a:solidFill>
                            <a:schemeClr val="tx1"/>
                          </a:solidFill>
                        </a:rPr>
                        <a:t>Discuss what Devon and Cornwall are famous for. </a:t>
                      </a:r>
                    </a:p>
                    <a:p>
                      <a:r>
                        <a:rPr lang="en-GB" sz="1100" dirty="0"/>
                        <a:t>Lesson 4: </a:t>
                      </a:r>
                      <a:r>
                        <a:rPr lang="en-GB" sz="1100" dirty="0">
                          <a:solidFill>
                            <a:srgbClr val="FF0000"/>
                          </a:solidFill>
                        </a:rPr>
                        <a:t>Identify the</a:t>
                      </a:r>
                      <a:r>
                        <a:rPr lang="en-GB" sz="1100" baseline="0" dirty="0">
                          <a:solidFill>
                            <a:srgbClr val="FF0000"/>
                          </a:solidFill>
                        </a:rPr>
                        <a:t> physical features of Devon and Cornwall, (including rivers and coasts).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Lesson 5</a:t>
                      </a:r>
                      <a:r>
                        <a:rPr lang="en-GB" sz="1100" baseline="0" dirty="0">
                          <a:solidFill>
                            <a:srgbClr val="FF0000"/>
                          </a:solidFill>
                        </a:rPr>
                        <a:t>: </a:t>
                      </a:r>
                      <a:r>
                        <a:rPr lang="en-GB" sz="1100" dirty="0">
                          <a:solidFill>
                            <a:srgbClr val="FF0000"/>
                          </a:solidFill>
                        </a:rPr>
                        <a:t>Identify the</a:t>
                      </a:r>
                      <a:r>
                        <a:rPr lang="en-GB" sz="1100" baseline="0" dirty="0">
                          <a:solidFill>
                            <a:srgbClr val="FF0000"/>
                          </a:solidFill>
                        </a:rPr>
                        <a:t> physical features of Devon and Cornwall, (including mountains and moors).</a:t>
                      </a:r>
                      <a:endParaRPr lang="en-GB" sz="1100" dirty="0">
                        <a:solidFill>
                          <a:srgbClr val="FF0000"/>
                        </a:solidFill>
                      </a:endParaRPr>
                    </a:p>
                    <a:p>
                      <a:r>
                        <a:rPr lang="en-GB" sz="1100" baseline="0" dirty="0"/>
                        <a:t>Lesson 6:</a:t>
                      </a:r>
                      <a:r>
                        <a:rPr lang="en-GB" sz="1100" dirty="0">
                          <a:solidFill>
                            <a:srgbClr val="FF0000"/>
                          </a:solidFill>
                        </a:rPr>
                        <a:t> </a:t>
                      </a:r>
                      <a:r>
                        <a:rPr lang="en-GB" sz="1100" baseline="0" dirty="0">
                          <a:solidFill>
                            <a:srgbClr val="FF0000"/>
                          </a:solidFill>
                        </a:rPr>
                        <a:t>Identify the human features of Devon including economic activity and trade links.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Focus on Templar way (stone mined in Dartmoor and bought to Teignmouth).</a:t>
                      </a:r>
                      <a:endParaRPr lang="en-GB" sz="1100" dirty="0">
                        <a:solidFill>
                          <a:schemeClr val="tx1"/>
                        </a:solidFill>
                      </a:endParaRPr>
                    </a:p>
                    <a:p>
                      <a:r>
                        <a:rPr lang="en-GB" sz="1100" baseline="0" dirty="0">
                          <a:solidFill>
                            <a:schemeClr val="tx1"/>
                          </a:solidFill>
                        </a:rPr>
                        <a:t>Lesson 7: </a:t>
                      </a:r>
                      <a:r>
                        <a:rPr lang="en-GB" sz="1100" baseline="0" dirty="0">
                          <a:solidFill>
                            <a:srgbClr val="FF0000"/>
                          </a:solidFill>
                        </a:rPr>
                        <a:t>Identify contour lines on a map.</a:t>
                      </a:r>
                    </a:p>
                    <a:p>
                      <a:r>
                        <a:rPr lang="en-GB" sz="1100" baseline="0" dirty="0">
                          <a:solidFill>
                            <a:schemeClr val="tx1"/>
                          </a:solidFill>
                        </a:rPr>
                        <a:t>Know that there are steep hills (where lines are close together) and shallow hills where lines are further apart. </a:t>
                      </a:r>
                    </a:p>
                    <a:p>
                      <a:r>
                        <a:rPr lang="en-GB" sz="1100" baseline="0" dirty="0">
                          <a:solidFill>
                            <a:schemeClr val="tx1"/>
                          </a:solidFill>
                        </a:rPr>
                        <a:t>Lesson 8: </a:t>
                      </a:r>
                      <a:r>
                        <a:rPr lang="en-GB" sz="1100" baseline="0" dirty="0">
                          <a:solidFill>
                            <a:srgbClr val="0070C0"/>
                          </a:solidFill>
                        </a:rPr>
                        <a:t>Apply understanding to a relief map of Devon.</a:t>
                      </a:r>
                    </a:p>
                    <a:p>
                      <a:r>
                        <a:rPr lang="en-GB" sz="1100" baseline="0" dirty="0">
                          <a:solidFill>
                            <a:schemeClr val="tx1"/>
                          </a:solidFill>
                        </a:rPr>
                        <a:t>Lesson 9: </a:t>
                      </a:r>
                      <a:r>
                        <a:rPr lang="en-GB" sz="1100" baseline="0" dirty="0">
                          <a:solidFill>
                            <a:srgbClr val="0070C0"/>
                          </a:solidFill>
                        </a:rPr>
                        <a:t>Create a replica contour map of Dartmoor.</a:t>
                      </a:r>
                      <a:endParaRPr lang="en-GB" sz="1100" baseline="0" dirty="0">
                        <a:solidFill>
                          <a:schemeClr val="tx1"/>
                        </a:solidFill>
                      </a:endParaRPr>
                    </a:p>
                    <a:p>
                      <a:r>
                        <a:rPr lang="en-GB" sz="1100" baseline="0" dirty="0">
                          <a:solidFill>
                            <a:schemeClr val="tx1"/>
                          </a:solidFill>
                        </a:rPr>
                        <a:t>Lesson 10 and 11: </a:t>
                      </a:r>
                      <a:r>
                        <a:rPr lang="en-GB" sz="1100" baseline="0" dirty="0">
                          <a:solidFill>
                            <a:srgbClr val="0070C0"/>
                          </a:solidFill>
                        </a:rPr>
                        <a:t>Create a replica contour map of a section of Devon.</a:t>
                      </a:r>
                      <a:endParaRPr lang="en-GB" sz="1100" baseline="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Lesson 12: </a:t>
                      </a:r>
                      <a:r>
                        <a:rPr lang="en-GB" sz="1100" baseline="0" dirty="0">
                          <a:solidFill>
                            <a:srgbClr val="0070C0"/>
                          </a:solidFill>
                        </a:rPr>
                        <a:t>Put contour map together as a year group (to share and destination).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highlight>
                            <a:srgbClr val="FFFF00"/>
                          </a:highlight>
                        </a:rPr>
                        <a:t>Devon Farm visit- possible Farm Wise visit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0070C0"/>
                          </a:solidFill>
                        </a:rPr>
                        <a:t>Explore the viewpoint in Highweek and make observations of how land is used. </a:t>
                      </a:r>
                    </a:p>
                    <a:p>
                      <a:r>
                        <a:rPr lang="en-GB" sz="1100" dirty="0"/>
                        <a:t>Lesson 2: </a:t>
                      </a:r>
                      <a:r>
                        <a:rPr lang="en-GB" sz="1100" dirty="0">
                          <a:solidFill>
                            <a:srgbClr val="FF0000"/>
                          </a:solidFill>
                        </a:rPr>
                        <a:t>Create a sketch map of the</a:t>
                      </a:r>
                      <a:r>
                        <a:rPr lang="en-GB" sz="1100" baseline="0" dirty="0">
                          <a:solidFill>
                            <a:srgbClr val="FF0000"/>
                          </a:solidFill>
                        </a:rPr>
                        <a:t> route from school to the vantage point.</a:t>
                      </a:r>
                      <a:endParaRPr lang="en-GB" sz="1100" dirty="0">
                        <a:solidFill>
                          <a:srgbClr val="FF0000"/>
                        </a:solidFill>
                      </a:endParaRPr>
                    </a:p>
                    <a:p>
                      <a:r>
                        <a:rPr lang="en-GB" sz="1100" dirty="0"/>
                        <a:t>Lesson 3: </a:t>
                      </a:r>
                      <a:r>
                        <a:rPr lang="en-GB" sz="1100" dirty="0">
                          <a:solidFill>
                            <a:srgbClr val="FF0000"/>
                          </a:solidFill>
                        </a:rPr>
                        <a:t>Locate the position of a photo on a map.</a:t>
                      </a:r>
                    </a:p>
                    <a:p>
                      <a:r>
                        <a:rPr lang="en-GB" sz="1100" dirty="0"/>
                        <a:t>Lesson</a:t>
                      </a:r>
                      <a:r>
                        <a:rPr lang="en-GB" sz="1100" baseline="0" dirty="0"/>
                        <a:t> 4: </a:t>
                      </a:r>
                      <a:r>
                        <a:rPr lang="en-GB" sz="1100" dirty="0">
                          <a:solidFill>
                            <a:srgbClr val="0070C0"/>
                          </a:solidFill>
                        </a:rPr>
                        <a:t>Identify and compare differences in land use from archived maps to present day.</a:t>
                      </a:r>
                      <a:endParaRPr lang="en-GB" sz="1100" baseline="0" dirty="0">
                        <a:solidFill>
                          <a:srgbClr val="0070C0"/>
                        </a:solidFill>
                      </a:endParaRPr>
                    </a:p>
                    <a:p>
                      <a:r>
                        <a:rPr lang="en-GB" sz="1100" baseline="0" dirty="0"/>
                        <a:t>Lesson 5: </a:t>
                      </a:r>
                      <a:r>
                        <a:rPr lang="en-GB" sz="1100" baseline="0" dirty="0">
                          <a:solidFill>
                            <a:srgbClr val="0070C0"/>
                          </a:solidFill>
                        </a:rPr>
                        <a:t>Present findings of the changes identified.</a:t>
                      </a:r>
                    </a:p>
                    <a:p>
                      <a:r>
                        <a:rPr lang="en-GB" sz="1100" baseline="0" dirty="0"/>
                        <a:t>Lesson 6: </a:t>
                      </a:r>
                      <a:r>
                        <a:rPr lang="en-GB" sz="1100" baseline="0" dirty="0">
                          <a:solidFill>
                            <a:srgbClr val="0070C0"/>
                          </a:solidFill>
                        </a:rPr>
                        <a:t>Analyse and evaluate the findings.</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0694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name and locate counties and cities of the UK and identify the</a:t>
                      </a:r>
                      <a:r>
                        <a:rPr lang="en-GB" sz="1100" baseline="0" dirty="0"/>
                        <a:t> human and physical characteristics of Devon.</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understand</a:t>
                      </a:r>
                      <a:r>
                        <a:rPr lang="en-GB" sz="1100" baseline="0" dirty="0"/>
                        <a:t> how land use has changed over time in Newton Abbot.</a:t>
                      </a:r>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4069307486"/>
                  </a:ext>
                </a:extLst>
              </a:tr>
              <a:tr h="60776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To locate Europe on a world map</a:t>
                      </a:r>
                      <a:r>
                        <a:rPr lang="en-GB" sz="1100" baseline="0" dirty="0"/>
                        <a:t> and identify a region within Europe.</a:t>
                      </a:r>
                    </a:p>
                    <a:p>
                      <a:r>
                        <a:rPr lang="en-GB" sz="1100" baseline="0" dirty="0"/>
                        <a:t>Describe and understand the impact of natural disasters.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explore whether precipitation impacts water speed. </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648771">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Locate places on a map/</a:t>
                      </a:r>
                      <a:r>
                        <a:rPr lang="en-GB" sz="1100" b="0" baseline="0" dirty="0" err="1">
                          <a:solidFill>
                            <a:schemeClr val="tx1"/>
                          </a:solidFill>
                          <a:latin typeface="+mn-lt"/>
                          <a:cs typeface="Arial" panose="020B0604020202020204" pitchFamily="34" charset="0"/>
                        </a:rPr>
                        <a:t>ipad</a:t>
                      </a:r>
                      <a:r>
                        <a:rPr lang="en-GB" sz="1100" b="0" baseline="0" dirty="0">
                          <a:solidFill>
                            <a:schemeClr val="tx1"/>
                          </a:solidFill>
                          <a:latin typeface="+mn-lt"/>
                          <a:cs typeface="Arial" panose="020B0604020202020204" pitchFamily="34" charset="0"/>
                        </a:rPr>
                        <a: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Annotate photographs</a:t>
                      </a:r>
                    </a:p>
                    <a:p>
                      <a:r>
                        <a:rPr lang="en-GB" sz="1100" dirty="0"/>
                        <a:t>Sketch maps.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2762010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6</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2497671" cy="326884"/>
          </a:xfrm>
          <a:prstGeom prst="rect">
            <a:avLst/>
          </a:prstGeom>
          <a:noFill/>
        </p:spPr>
        <p:txBody>
          <a:bodyPr wrap="none" rtlCol="0">
            <a:spAutoFit/>
          </a:bodyPr>
          <a:lstStyle/>
          <a:p>
            <a:r>
              <a:rPr lang="en-GB" sz="1524" u="sng" dirty="0"/>
              <a:t>Year 3 geography vocabulary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6000" y="905190"/>
            <a:ext cx="2800000" cy="5047619"/>
          </a:xfrm>
          <a:prstGeom prst="rect">
            <a:avLst/>
          </a:prstGeom>
        </p:spPr>
      </p:pic>
    </p:spTree>
    <p:extLst>
      <p:ext uri="{BB962C8B-B14F-4D97-AF65-F5344CB8AC3E}">
        <p14:creationId xmlns:p14="http://schemas.microsoft.com/office/powerpoint/2010/main" val="2241193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57921284"/>
              </p:ext>
            </p:extLst>
          </p:nvPr>
        </p:nvGraphicFramePr>
        <p:xfrm>
          <a:off x="273051" y="232550"/>
          <a:ext cx="11366500" cy="6908914"/>
        </p:xfrm>
        <a:graphic>
          <a:graphicData uri="http://schemas.openxmlformats.org/drawingml/2006/table">
            <a:tbl>
              <a:tblPr firstRow="1" bandRow="1">
                <a:effectLst/>
                <a:tableStyleId>{5C22544A-7EE6-4342-B048-85BDC9FD1C3A}</a:tableStyleId>
              </a:tblPr>
              <a:tblGrid>
                <a:gridCol w="598056">
                  <a:extLst>
                    <a:ext uri="{9D8B030D-6E8A-4147-A177-3AD203B41FA5}">
                      <a16:colId xmlns:a16="http://schemas.microsoft.com/office/drawing/2014/main" val="20000"/>
                    </a:ext>
                  </a:extLst>
                </a:gridCol>
                <a:gridCol w="5227543">
                  <a:extLst>
                    <a:ext uri="{9D8B030D-6E8A-4147-A177-3AD203B41FA5}">
                      <a16:colId xmlns:a16="http://schemas.microsoft.com/office/drawing/2014/main" val="20001"/>
                    </a:ext>
                  </a:extLst>
                </a:gridCol>
                <a:gridCol w="5540901">
                  <a:extLst>
                    <a:ext uri="{9D8B030D-6E8A-4147-A177-3AD203B41FA5}">
                      <a16:colId xmlns:a16="http://schemas.microsoft.com/office/drawing/2014/main" val="1424759548"/>
                    </a:ext>
                  </a:extLst>
                </a:gridCol>
              </a:tblGrid>
              <a:tr h="227029">
                <a:tc gridSpan="3">
                  <a:txBody>
                    <a:bodyPr/>
                    <a:lstStyle/>
                    <a:p>
                      <a:pPr lvl="0" algn="ctr"/>
                      <a:r>
                        <a:rPr lang="en-GB" sz="1100" b="0" dirty="0">
                          <a:latin typeface="+mn-lt"/>
                          <a:cs typeface="Arial" panose="020B0604020202020204" pitchFamily="34" charset="0"/>
                        </a:rPr>
                        <a:t>Geography Year 4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544690">
                <a:tc gridSpan="2">
                  <a:txBody>
                    <a:bodyPr/>
                    <a:lstStyle/>
                    <a:p>
                      <a:pPr lvl="0" algn="ctr"/>
                      <a:r>
                        <a:rPr lang="en-GB" sz="1100" b="0" dirty="0">
                          <a:solidFill>
                            <a:schemeClr val="tx1"/>
                          </a:solidFill>
                          <a:latin typeface="+mn-lt"/>
                          <a:cs typeface="Arial" panose="020B0604020202020204" pitchFamily="34" charset="0"/>
                        </a:rPr>
                        <a:t>Natural disasters in Europe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Rivers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sng" kern="1200" dirty="0">
                          <a:solidFill>
                            <a:schemeClr val="dk1"/>
                          </a:solidFill>
                          <a:effectLst/>
                          <a:latin typeface="+mn-lt"/>
                          <a:ea typeface="+mn-ea"/>
                          <a:cs typeface="+mn-cs"/>
                        </a:rPr>
                        <a:t>The River Lemon</a:t>
                      </a:r>
                      <a:endParaRPr lang="en-GB" sz="1100" kern="1200" dirty="0">
                        <a:solidFill>
                          <a:schemeClr val="dk1"/>
                        </a:solidFill>
                        <a:effectLst/>
                        <a:latin typeface="+mn-lt"/>
                        <a:ea typeface="+mn-ea"/>
                        <a:cs typeface="+mn-cs"/>
                      </a:endParaRPr>
                    </a:p>
                    <a:p>
                      <a:pPr lvl="0"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54469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To name and locate counties and cities of the UK and identify the</a:t>
                      </a:r>
                      <a:r>
                        <a:rPr lang="en-GB" sz="1100" baseline="0" dirty="0"/>
                        <a:t> human and physical characteristics of Devon.</a:t>
                      </a:r>
                      <a:endParaRPr lang="en-GB" sz="1100" dirty="0"/>
                    </a:p>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understand</a:t>
                      </a:r>
                      <a:r>
                        <a:rPr lang="en-GB" sz="1100" baseline="0" dirty="0"/>
                        <a:t> how land use has changed over time in Newton Abbot.</a:t>
                      </a:r>
                      <a:endParaRPr lang="en-GB" sz="1100" dirty="0"/>
                    </a:p>
                    <a:p>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86315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highlight>
                            <a:srgbClr val="FFFF00"/>
                          </a:highlight>
                        </a:rPr>
                        <a:t>Explorer dome visit- Natural Disasters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 and lesson 2: </a:t>
                      </a:r>
                      <a:r>
                        <a:rPr lang="en-GB" sz="1100" dirty="0">
                          <a:solidFill>
                            <a:srgbClr val="FF0000"/>
                          </a:solidFill>
                        </a:rPr>
                        <a:t>Name some of the major countries and capital cities in Europe. </a:t>
                      </a:r>
                    </a:p>
                    <a:p>
                      <a:r>
                        <a:rPr lang="en-GB" sz="1100" dirty="0">
                          <a:solidFill>
                            <a:schemeClr val="tx1"/>
                          </a:solidFill>
                        </a:rPr>
                        <a:t>Locate Europe on</a:t>
                      </a:r>
                      <a:r>
                        <a:rPr lang="en-GB" sz="1100" baseline="0" dirty="0">
                          <a:solidFill>
                            <a:schemeClr val="tx1"/>
                          </a:solidFill>
                        </a:rPr>
                        <a:t> a globe (include the European part of Russia). Children to select a country in Europe to research and present a mood board to their peers (include neighbours of the country, which country speak the same language, capital city).</a:t>
                      </a:r>
                      <a:r>
                        <a:rPr lang="en-GB" sz="1100" baseline="0" dirty="0"/>
                        <a:t> </a:t>
                      </a:r>
                    </a:p>
                    <a:p>
                      <a:r>
                        <a:rPr lang="en-GB" sz="1100" dirty="0">
                          <a:solidFill>
                            <a:srgbClr val="FF0000"/>
                          </a:solidFill>
                        </a:rPr>
                        <a:t>Lesson 3: Understand how the distribution of food and water affects human activity.</a:t>
                      </a:r>
                    </a:p>
                    <a:p>
                      <a:r>
                        <a:rPr lang="en-GB" sz="1100" dirty="0">
                          <a:solidFill>
                            <a:schemeClr val="tx1"/>
                          </a:solidFill>
                        </a:rPr>
                        <a:t>Children to look at maps of Europe and identify where the landscape is dry. Think about how this affects food and water and the impact this has on where humans chose to live and work.</a:t>
                      </a:r>
                    </a:p>
                    <a:p>
                      <a:r>
                        <a:rPr lang="en-GB" sz="1100" dirty="0">
                          <a:solidFill>
                            <a:schemeClr val="tx1"/>
                          </a:solidFill>
                        </a:rPr>
                        <a:t>Lesson 4: </a:t>
                      </a:r>
                      <a:r>
                        <a:rPr lang="en-GB" sz="1100" dirty="0">
                          <a:solidFill>
                            <a:srgbClr val="FF0000"/>
                          </a:solidFill>
                        </a:rPr>
                        <a:t>Name and describe different natural disasters. </a:t>
                      </a:r>
                      <a:r>
                        <a:rPr lang="en-GB" sz="1100" dirty="0"/>
                        <a:t>(volcanoes, earthquakes, flooding, wild fires, hurricanes).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and 6: </a:t>
                      </a:r>
                      <a:r>
                        <a:rPr lang="en-GB" sz="1100" baseline="0" dirty="0">
                          <a:solidFill>
                            <a:srgbClr val="FF0000"/>
                          </a:solidFill>
                        </a:rPr>
                        <a:t>Identify features of a volcano.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Within this, include locate Pompeii on the map and then children to make a volcano (with a chamber, crust, vents, lava, throat).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Lesson 7: </a:t>
                      </a:r>
                      <a:r>
                        <a:rPr lang="en-GB" sz="1100" baseline="0" dirty="0">
                          <a:solidFill>
                            <a:srgbClr val="0070C0"/>
                          </a:solidFill>
                        </a:rPr>
                        <a:t>Describe and understand the impact of volcanoes.</a:t>
                      </a:r>
                    </a:p>
                    <a:p>
                      <a:r>
                        <a:rPr lang="en-GB" sz="1100" baseline="0" dirty="0"/>
                        <a:t>Lesson 8: </a:t>
                      </a:r>
                      <a:r>
                        <a:rPr lang="en-GB" sz="1100" baseline="0" dirty="0">
                          <a:solidFill>
                            <a:srgbClr val="FF0000"/>
                          </a:solidFill>
                        </a:rPr>
                        <a:t>Explain where earthquakes take place around the globe.</a:t>
                      </a:r>
                    </a:p>
                    <a:p>
                      <a:r>
                        <a:rPr lang="en-GB" sz="1100" baseline="0" dirty="0">
                          <a:solidFill>
                            <a:schemeClr val="tx1"/>
                          </a:solidFill>
                        </a:rPr>
                        <a:t>Lesson 9: </a:t>
                      </a:r>
                      <a:r>
                        <a:rPr lang="en-GB" sz="1100" baseline="0" dirty="0">
                          <a:solidFill>
                            <a:srgbClr val="0070C0"/>
                          </a:solidFill>
                        </a:rPr>
                        <a:t>Describe and understand key aspects and impact of earthquakes. (</a:t>
                      </a:r>
                      <a:r>
                        <a:rPr lang="en-GB" sz="1100" baseline="0" dirty="0">
                          <a:solidFill>
                            <a:schemeClr val="bg2">
                              <a:lumMod val="10000"/>
                            </a:schemeClr>
                          </a:solidFill>
                        </a:rPr>
                        <a:t>set up aroundthekampfire.com landslides investigation for use in week 10).</a:t>
                      </a:r>
                    </a:p>
                    <a:p>
                      <a:r>
                        <a:rPr lang="en-GB" sz="1100" baseline="0" dirty="0"/>
                        <a:t>Lesson 10: </a:t>
                      </a:r>
                      <a:r>
                        <a:rPr lang="en-GB" sz="1100" baseline="0" dirty="0">
                          <a:solidFill>
                            <a:srgbClr val="0070C0"/>
                          </a:solidFill>
                        </a:rPr>
                        <a:t>Describe how removing trees/plants leads to landslides.</a:t>
                      </a:r>
                    </a:p>
                    <a:p>
                      <a:r>
                        <a:rPr lang="en-GB" sz="1100" baseline="0" dirty="0"/>
                        <a:t>Lesson 11: </a:t>
                      </a:r>
                      <a:r>
                        <a:rPr lang="en-GB" sz="1100" baseline="0" dirty="0">
                          <a:solidFill>
                            <a:srgbClr val="0070C0"/>
                          </a:solidFill>
                        </a:rPr>
                        <a:t>Apply understanding of landslides the causes of an avalanche.</a:t>
                      </a:r>
                    </a:p>
                    <a:p>
                      <a:r>
                        <a:rPr lang="en-GB" sz="1100" baseline="0" dirty="0"/>
                        <a:t>Children to create an Alpes avalanche survival kit.</a:t>
                      </a:r>
                    </a:p>
                    <a:p>
                      <a:r>
                        <a:rPr lang="en-GB" sz="1100" baseline="0" dirty="0"/>
                        <a:t>Lesson 12: </a:t>
                      </a:r>
                      <a:r>
                        <a:rPr lang="en-GB" sz="1100" baseline="0" dirty="0">
                          <a:solidFill>
                            <a:srgbClr val="0070C0"/>
                          </a:solidFill>
                        </a:rPr>
                        <a:t>Decide how to replicate natural disasters</a:t>
                      </a:r>
                      <a:r>
                        <a:rPr lang="en-GB" sz="1100" baseline="0" dirty="0"/>
                        <a:t> (for destination).</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Compare the speed of the River Lemon and a stream which feeds into it. </a:t>
                      </a:r>
                    </a:p>
                    <a:p>
                      <a:r>
                        <a:rPr lang="en-GB" sz="1100" dirty="0"/>
                        <a:t>Lesson 2: </a:t>
                      </a:r>
                      <a:r>
                        <a:rPr lang="en-GB" sz="1100" dirty="0">
                          <a:solidFill>
                            <a:srgbClr val="0070C0"/>
                          </a:solidFill>
                        </a:rPr>
                        <a:t>Annotate (giving</a:t>
                      </a:r>
                      <a:r>
                        <a:rPr lang="en-GB" sz="1100" baseline="0" dirty="0">
                          <a:solidFill>
                            <a:srgbClr val="0070C0"/>
                          </a:solidFill>
                        </a:rPr>
                        <a:t> date and location) photographs of the visited river. </a:t>
                      </a:r>
                      <a:r>
                        <a:rPr lang="en-GB" sz="1100" baseline="0" dirty="0">
                          <a:solidFill>
                            <a:srgbClr val="7030A0"/>
                          </a:solidFill>
                        </a:rPr>
                        <a:t>(</a:t>
                      </a:r>
                      <a:r>
                        <a:rPr lang="en-GB" sz="1100" baseline="0" dirty="0" err="1">
                          <a:solidFill>
                            <a:srgbClr val="7030A0"/>
                          </a:solidFill>
                        </a:rPr>
                        <a:t>Digimaps</a:t>
                      </a:r>
                      <a:r>
                        <a:rPr lang="en-GB" sz="1100" baseline="0" dirty="0">
                          <a:solidFill>
                            <a:srgbClr val="7030A0"/>
                          </a:solidFill>
                        </a:rPr>
                        <a:t>)</a:t>
                      </a:r>
                      <a:endParaRPr lang="en-GB" sz="1100" dirty="0">
                        <a:solidFill>
                          <a:srgbClr val="7030A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baseline="0" dirty="0">
                          <a:solidFill>
                            <a:srgbClr val="0070C0"/>
                          </a:solidFill>
                        </a:rPr>
                        <a:t>Use a database to compare with another river in the UK.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The Spey in Scotland is a fast flowing river to compare to.</a:t>
                      </a:r>
                    </a:p>
                    <a:p>
                      <a:r>
                        <a:rPr lang="en-GB" sz="1100" dirty="0"/>
                        <a:t>Lesson</a:t>
                      </a:r>
                      <a:r>
                        <a:rPr lang="en-GB" sz="1100" baseline="0" dirty="0"/>
                        <a:t> 4: </a:t>
                      </a:r>
                      <a:r>
                        <a:rPr lang="en-GB" sz="1100" baseline="0" dirty="0">
                          <a:solidFill>
                            <a:srgbClr val="FF0000"/>
                          </a:solidFill>
                        </a:rPr>
                        <a:t>Create graphs to compare and display data collected. </a:t>
                      </a:r>
                      <a:r>
                        <a:rPr lang="en-GB" sz="1100" baseline="0" dirty="0">
                          <a:solidFill>
                            <a:schemeClr val="tx1"/>
                          </a:solidFill>
                        </a:rPr>
                        <a:t>(the River Lemon, a stream and the River Spey).</a:t>
                      </a:r>
                    </a:p>
                    <a:p>
                      <a:r>
                        <a:rPr lang="en-GB" sz="1100" baseline="0" dirty="0"/>
                        <a:t>Lesson 5: </a:t>
                      </a:r>
                      <a:r>
                        <a:rPr lang="en-GB" sz="1100" baseline="0" dirty="0">
                          <a:solidFill>
                            <a:srgbClr val="0070C0"/>
                          </a:solidFill>
                        </a:rPr>
                        <a:t>Explore how land use around the River Lemon is affected by its course. </a:t>
                      </a:r>
                    </a:p>
                    <a:p>
                      <a:r>
                        <a:rPr lang="en-GB" sz="1100" baseline="0" dirty="0"/>
                        <a:t>Focus on looking on </a:t>
                      </a:r>
                      <a:r>
                        <a:rPr lang="en-GB" sz="1100" baseline="0" dirty="0" err="1"/>
                        <a:t>Kingsteignton</a:t>
                      </a:r>
                      <a:r>
                        <a:rPr lang="en-GB" sz="1100" baseline="0" dirty="0"/>
                        <a:t> and how the buildings weave around the river </a:t>
                      </a:r>
                      <a:r>
                        <a:rPr lang="en-GB" sz="1100" baseline="0" dirty="0">
                          <a:solidFill>
                            <a:srgbClr val="7030A0"/>
                          </a:solidFill>
                        </a:rPr>
                        <a:t>(</a:t>
                      </a:r>
                      <a:r>
                        <a:rPr lang="en-GB" sz="1100" baseline="0" dirty="0" err="1">
                          <a:solidFill>
                            <a:srgbClr val="7030A0"/>
                          </a:solidFill>
                        </a:rPr>
                        <a:t>Digimaps</a:t>
                      </a:r>
                      <a:r>
                        <a:rPr lang="en-GB" sz="1100" baseline="0" dirty="0">
                          <a:solidFill>
                            <a:srgbClr val="7030A0"/>
                          </a:solidFill>
                        </a:rPr>
                        <a:t>).</a:t>
                      </a:r>
                    </a:p>
                    <a:p>
                      <a:r>
                        <a:rPr lang="en-GB" sz="1100" baseline="0" dirty="0"/>
                        <a:t>Lesson 6: </a:t>
                      </a:r>
                      <a:r>
                        <a:rPr lang="en-GB" sz="1100" baseline="0" dirty="0">
                          <a:solidFill>
                            <a:srgbClr val="0070C0"/>
                          </a:solidFill>
                        </a:rPr>
                        <a:t>Explore how land use has changed between 1950 and now around the river.</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5692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To locate Europe within the world and describe and understand key aspects of volcanoes and earthquakes.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Make comparisons between the flow of different rivers. </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4143547054"/>
                  </a:ext>
                </a:extLst>
              </a:tr>
              <a:tr h="556809">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To locate South America within the world, concentrating on their environmental</a:t>
                      </a:r>
                      <a:r>
                        <a:rPr lang="en-GB" sz="1100" baseline="0" dirty="0"/>
                        <a:t> regions and their key physical and human characteristics. </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understand</a:t>
                      </a:r>
                      <a:r>
                        <a:rPr lang="en-GB" sz="1100" baseline="0" dirty="0"/>
                        <a:t> how land use has changed over time in Newton Abbot.</a:t>
                      </a:r>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645693">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Locate places on maps.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Understand geographical features.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Annotate</a:t>
                      </a:r>
                      <a:r>
                        <a:rPr lang="en-GB" sz="1100" baseline="0" dirty="0"/>
                        <a:t> photographs.</a:t>
                      </a:r>
                    </a:p>
                    <a:p>
                      <a:r>
                        <a:rPr lang="en-GB" sz="1100" baseline="0" dirty="0"/>
                        <a:t>Create and analyse graphs.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1508552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8</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2497671" cy="326884"/>
          </a:xfrm>
          <a:prstGeom prst="rect">
            <a:avLst/>
          </a:prstGeom>
          <a:noFill/>
        </p:spPr>
        <p:txBody>
          <a:bodyPr wrap="none" rtlCol="0">
            <a:spAutoFit/>
          </a:bodyPr>
          <a:lstStyle/>
          <a:p>
            <a:r>
              <a:rPr lang="en-GB" sz="1524" u="sng" dirty="0"/>
              <a:t>Year 4 geography vocabulary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6000" y="905190"/>
            <a:ext cx="2800000" cy="5047619"/>
          </a:xfrm>
          <a:prstGeom prst="rect">
            <a:avLst/>
          </a:prstGeom>
        </p:spPr>
      </p:pic>
    </p:spTree>
    <p:extLst>
      <p:ext uri="{BB962C8B-B14F-4D97-AF65-F5344CB8AC3E}">
        <p14:creationId xmlns:p14="http://schemas.microsoft.com/office/powerpoint/2010/main" val="1409206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7538000"/>
              </p:ext>
            </p:extLst>
          </p:nvPr>
        </p:nvGraphicFramePr>
        <p:xfrm>
          <a:off x="219456" y="133843"/>
          <a:ext cx="11905486" cy="7534060"/>
        </p:xfrm>
        <a:graphic>
          <a:graphicData uri="http://schemas.openxmlformats.org/drawingml/2006/table">
            <a:tbl>
              <a:tblPr firstRow="1" bandRow="1">
                <a:effectLst/>
                <a:tableStyleId>{5C22544A-7EE6-4342-B048-85BDC9FD1C3A}</a:tableStyleId>
              </a:tblPr>
              <a:tblGrid>
                <a:gridCol w="626415">
                  <a:extLst>
                    <a:ext uri="{9D8B030D-6E8A-4147-A177-3AD203B41FA5}">
                      <a16:colId xmlns:a16="http://schemas.microsoft.com/office/drawing/2014/main" val="20000"/>
                    </a:ext>
                  </a:extLst>
                </a:gridCol>
                <a:gridCol w="6250254">
                  <a:extLst>
                    <a:ext uri="{9D8B030D-6E8A-4147-A177-3AD203B41FA5}">
                      <a16:colId xmlns:a16="http://schemas.microsoft.com/office/drawing/2014/main" val="20001"/>
                    </a:ext>
                  </a:extLst>
                </a:gridCol>
                <a:gridCol w="5028817">
                  <a:extLst>
                    <a:ext uri="{9D8B030D-6E8A-4147-A177-3AD203B41FA5}">
                      <a16:colId xmlns:a16="http://schemas.microsoft.com/office/drawing/2014/main" val="1424759548"/>
                    </a:ext>
                  </a:extLst>
                </a:gridCol>
              </a:tblGrid>
              <a:tr h="188117">
                <a:tc gridSpan="3">
                  <a:txBody>
                    <a:bodyPr/>
                    <a:lstStyle/>
                    <a:p>
                      <a:pPr lvl="0" algn="ctr"/>
                      <a:r>
                        <a:rPr lang="en-GB" sz="1100" b="0" dirty="0">
                          <a:latin typeface="+mn-lt"/>
                          <a:cs typeface="Arial" panose="020B0604020202020204" pitchFamily="34" charset="0"/>
                        </a:rPr>
                        <a:t>Geography Year 5</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Our Galaxy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Coastal</a:t>
                      </a:r>
                      <a:r>
                        <a:rPr lang="en-GB" sz="1100" b="0" baseline="0" dirty="0">
                          <a:solidFill>
                            <a:schemeClr val="tx1"/>
                          </a:solidFill>
                          <a:latin typeface="+mn-lt"/>
                          <a:cs typeface="Arial" panose="020B0604020202020204" pitchFamily="34" charset="0"/>
                        </a:rPr>
                        <a:t> erosion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sng" kern="1200" dirty="0">
                          <a:solidFill>
                            <a:schemeClr val="dk1"/>
                          </a:solidFill>
                          <a:effectLst/>
                          <a:latin typeface="+mn-lt"/>
                          <a:ea typeface="+mn-ea"/>
                          <a:cs typeface="+mn-cs"/>
                        </a:rPr>
                        <a:t>What has been put in place to prevent coastal erosion in Dawlish?</a:t>
                      </a:r>
                      <a:endParaRPr lang="en-GB" sz="1100" kern="1200" dirty="0">
                        <a:solidFill>
                          <a:schemeClr val="dk1"/>
                        </a:solidFill>
                        <a:effectLst/>
                        <a:latin typeface="+mn-lt"/>
                        <a:ea typeface="+mn-ea"/>
                        <a:cs typeface="+mn-cs"/>
                      </a:endParaRPr>
                    </a:p>
                    <a:p>
                      <a:pPr lvl="0"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To locate Europe within the world and describe and understand key aspects of volcanoes and earthquakes. </a:t>
                      </a:r>
                    </a:p>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explore whether precipitation impacts water speed. </a:t>
                      </a:r>
                    </a:p>
                    <a:p>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86559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 and 2: </a:t>
                      </a:r>
                      <a:r>
                        <a:rPr lang="en-GB" sz="1100" dirty="0">
                          <a:solidFill>
                            <a:srgbClr val="FF0000"/>
                          </a:solidFill>
                        </a:rPr>
                        <a:t>Name some of the major countries and capital cities in South America.</a:t>
                      </a:r>
                    </a:p>
                    <a:p>
                      <a:r>
                        <a:rPr lang="en-GB" sz="1100" dirty="0">
                          <a:solidFill>
                            <a:schemeClr val="tx1"/>
                          </a:solidFill>
                        </a:rPr>
                        <a:t>Locate South America on</a:t>
                      </a:r>
                      <a:r>
                        <a:rPr lang="en-GB" sz="1100" baseline="0" dirty="0">
                          <a:solidFill>
                            <a:schemeClr val="tx1"/>
                          </a:solidFill>
                        </a:rPr>
                        <a:t> a globe. Children to select a country in South America to research and present a mood board to their peers (include neighbours of the country, which country speak the same language, capital city).</a:t>
                      </a:r>
                      <a:r>
                        <a:rPr lang="en-GB" sz="1100" baseline="0" dirty="0"/>
                        <a:t> </a:t>
                      </a:r>
                    </a:p>
                    <a:p>
                      <a:r>
                        <a:rPr lang="en-GB" sz="1100" dirty="0">
                          <a:solidFill>
                            <a:schemeClr val="tx1"/>
                          </a:solidFill>
                        </a:rPr>
                        <a:t>Lesson 3</a:t>
                      </a:r>
                      <a:r>
                        <a:rPr lang="en-GB" sz="1100" dirty="0">
                          <a:solidFill>
                            <a:srgbClr val="FF0000"/>
                          </a:solidFill>
                        </a:rPr>
                        <a:t>: Identify key environmental</a:t>
                      </a:r>
                      <a:r>
                        <a:rPr lang="en-GB" sz="1100" baseline="0" dirty="0">
                          <a:solidFill>
                            <a:srgbClr val="FF0000"/>
                          </a:solidFill>
                        </a:rPr>
                        <a:t> regions of South America.</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4: </a:t>
                      </a:r>
                      <a:r>
                        <a:rPr lang="en-GB" sz="1100" dirty="0">
                          <a:solidFill>
                            <a:srgbClr val="FF0000"/>
                          </a:solidFill>
                        </a:rPr>
                        <a:t>Identify the position </a:t>
                      </a:r>
                      <a:r>
                        <a:rPr lang="en-GB" sz="1100" dirty="0">
                          <a:solidFill>
                            <a:srgbClr val="0070C0"/>
                          </a:solidFill>
                        </a:rPr>
                        <a:t>and significance of the Tropic of Cancer and Tropic of Capricorn. </a:t>
                      </a:r>
                      <a:r>
                        <a:rPr lang="en-GB" sz="1100" dirty="0">
                          <a:solidFill>
                            <a:schemeClr val="tx1"/>
                          </a:solidFill>
                        </a:rPr>
                        <a:t>(Make link to the equinoxes in science).</a:t>
                      </a:r>
                    </a:p>
                    <a:p>
                      <a:r>
                        <a:rPr lang="en-GB" sz="1100" dirty="0"/>
                        <a:t>Lesson 5 and 6: </a:t>
                      </a:r>
                      <a:r>
                        <a:rPr lang="en-GB" sz="1100" dirty="0">
                          <a:solidFill>
                            <a:srgbClr val="FF0000"/>
                          </a:solidFill>
                        </a:rPr>
                        <a:t>Describe and understand types of settlement and land use in the Amazon Basin. </a:t>
                      </a:r>
                    </a:p>
                    <a:p>
                      <a:r>
                        <a:rPr lang="en-GB" sz="1100" dirty="0">
                          <a:solidFill>
                            <a:schemeClr val="tx1"/>
                          </a:solidFill>
                        </a:rPr>
                        <a:t>Within the lesson, locate the Amazon within South America. Debate ‘Is it right for land use to be changed to meet human needs?’ (How Amazon is being destroyed to make room for rearing cattle for food).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a:t>
                      </a:r>
                      <a:r>
                        <a:rPr lang="en-GB" sz="1100" baseline="0" dirty="0"/>
                        <a:t> 7 and 8: </a:t>
                      </a:r>
                      <a:r>
                        <a:rPr lang="en-GB" sz="1100" baseline="0" dirty="0">
                          <a:solidFill>
                            <a:srgbClr val="0070C0"/>
                          </a:solidFill>
                        </a:rPr>
                        <a:t>Understand the physical geography of South America.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Within this, study biomes, climate zones and vegetation belts. Children to split into Rainforest of Brazil, Savanah of Argentina, Atacama Desert in Chile and convey their learning to the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highlight>
                            <a:srgbClr val="FFFF00"/>
                          </a:highlight>
                        </a:rPr>
                        <a:t>Possible trip to The Eden Project.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Lesson 9: </a:t>
                      </a:r>
                      <a:r>
                        <a:rPr lang="en-GB" sz="1100" baseline="0" dirty="0">
                          <a:solidFill>
                            <a:srgbClr val="0070C0"/>
                          </a:solidFill>
                        </a:rPr>
                        <a:t>Investigate the importance of the distribution of natural resources and how this has changed over time.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Children to learn how the mining of certain minerals (such a nickel) to make batteries impacts on the local population. </a:t>
                      </a:r>
                    </a:p>
                    <a:p>
                      <a:r>
                        <a:rPr lang="en-GB" sz="1100" baseline="0" dirty="0"/>
                        <a:t>Lesson 10: </a:t>
                      </a:r>
                      <a:r>
                        <a:rPr lang="en-GB" sz="1100" baseline="0" dirty="0">
                          <a:solidFill>
                            <a:srgbClr val="0070C0"/>
                          </a:solidFill>
                        </a:rPr>
                        <a:t>Explain the wonders of South America.</a:t>
                      </a:r>
                    </a:p>
                    <a:p>
                      <a:r>
                        <a:rPr lang="en-GB" sz="1100" baseline="0" dirty="0"/>
                        <a:t>Create a fact-file/book/report about the wonders: Amazon rainforest, Iguazu falls, Salt flats of Bolivia, Angel falls, Galapagos islands, Atacama Deserts, River of 5 colours.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Lesson 11: Link to destination.</a:t>
                      </a:r>
                    </a:p>
                    <a:p>
                      <a:r>
                        <a:rPr lang="en-GB" sz="1100" baseline="0" dirty="0"/>
                        <a:t>Lesson 12: Link to destination.</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Explore and create a freehand map of the visited site and use the eight points on a compass to navigate the site.</a:t>
                      </a:r>
                    </a:p>
                    <a:p>
                      <a:r>
                        <a:rPr lang="en-GB" sz="1100" dirty="0"/>
                        <a:t>Lesson 2: </a:t>
                      </a:r>
                      <a:r>
                        <a:rPr lang="en-GB" sz="1100" dirty="0">
                          <a:solidFill>
                            <a:srgbClr val="FF0000"/>
                          </a:solidFill>
                        </a:rPr>
                        <a:t>Annotate drawings and field sketches to record observations of prevention schemes in place.</a:t>
                      </a:r>
                    </a:p>
                    <a:p>
                      <a:r>
                        <a:rPr lang="en-GB" sz="1100" dirty="0"/>
                        <a:t>Lesson 3: </a:t>
                      </a:r>
                      <a:r>
                        <a:rPr lang="en-GB" sz="1100" dirty="0">
                          <a:solidFill>
                            <a:srgbClr val="FF0000"/>
                          </a:solidFill>
                        </a:rPr>
                        <a:t>Annotate digital photos of the visited area</a:t>
                      </a:r>
                      <a:r>
                        <a:rPr lang="en-GB" sz="1100" baseline="0" dirty="0">
                          <a:solidFill>
                            <a:srgbClr val="FF0000"/>
                          </a:solidFill>
                        </a:rPr>
                        <a:t>.</a:t>
                      </a:r>
                      <a:endParaRPr lang="en-GB" sz="1100" dirty="0">
                        <a:solidFill>
                          <a:srgbClr val="FF0000"/>
                        </a:solidFill>
                      </a:endParaRPr>
                    </a:p>
                    <a:p>
                      <a:r>
                        <a:rPr lang="en-GB" sz="1100" dirty="0"/>
                        <a:t>Lesson</a:t>
                      </a:r>
                      <a:r>
                        <a:rPr lang="en-GB" sz="1100" baseline="0" dirty="0"/>
                        <a:t> 4: </a:t>
                      </a:r>
                      <a:r>
                        <a:rPr lang="en-GB" sz="1100" baseline="0" dirty="0">
                          <a:solidFill>
                            <a:srgbClr val="0070C0"/>
                          </a:solidFill>
                        </a:rPr>
                        <a:t>Identifying relevant features of the site on a large-scale plan.</a:t>
                      </a:r>
                    </a:p>
                    <a:p>
                      <a:r>
                        <a:rPr lang="en-GB" sz="1100" baseline="0" dirty="0"/>
                        <a:t>Lesson 5: </a:t>
                      </a:r>
                      <a:r>
                        <a:rPr lang="en-GB" sz="1100" baseline="0" dirty="0">
                          <a:solidFill>
                            <a:srgbClr val="0070C0"/>
                          </a:solidFill>
                        </a:rPr>
                        <a:t>Record observations of findings in a chart.</a:t>
                      </a:r>
                    </a:p>
                    <a:p>
                      <a:r>
                        <a:rPr lang="en-GB" sz="1100" baseline="0" dirty="0"/>
                        <a:t>Lesson 6: </a:t>
                      </a:r>
                      <a:r>
                        <a:rPr lang="en-GB" sz="1100" baseline="0" dirty="0">
                          <a:solidFill>
                            <a:srgbClr val="0070C0"/>
                          </a:solidFill>
                        </a:rPr>
                        <a:t>Analyse and evaluate findings.</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6156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locate South America within the world, concentrating on their environmental</a:t>
                      </a:r>
                      <a:r>
                        <a:rPr lang="en-GB" sz="1100" baseline="0" dirty="0"/>
                        <a:t> regions and their key physical and human characteristics. </a:t>
                      </a:r>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understand why and what has been done to prevent coastal erosion in Dawlish.</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018293311"/>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locate North America within the world, concentrating on their environmental</a:t>
                      </a:r>
                      <a:r>
                        <a:rPr lang="en-GB" sz="1100" baseline="0" dirty="0"/>
                        <a:t> regions and their key physical and human characteristics. </a:t>
                      </a:r>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understand and present findings</a:t>
                      </a:r>
                      <a:r>
                        <a:rPr lang="en-GB" sz="1100" baseline="0" dirty="0"/>
                        <a:t> on why Exmouth is a popular tourist destination.</a:t>
                      </a:r>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Locate places on a map.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Compass points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54202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10</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2497671" cy="326884"/>
          </a:xfrm>
          <a:prstGeom prst="rect">
            <a:avLst/>
          </a:prstGeom>
          <a:noFill/>
        </p:spPr>
        <p:txBody>
          <a:bodyPr wrap="none" rtlCol="0">
            <a:spAutoFit/>
          </a:bodyPr>
          <a:lstStyle/>
          <a:p>
            <a:r>
              <a:rPr lang="en-GB" sz="1524" u="sng" dirty="0"/>
              <a:t>Year 5 geography vocabulary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6000" y="905190"/>
            <a:ext cx="2800000" cy="5047619"/>
          </a:xfrm>
          <a:prstGeom prst="rect">
            <a:avLst/>
          </a:prstGeom>
        </p:spPr>
      </p:pic>
    </p:spTree>
    <p:extLst>
      <p:ext uri="{BB962C8B-B14F-4D97-AF65-F5344CB8AC3E}">
        <p14:creationId xmlns:p14="http://schemas.microsoft.com/office/powerpoint/2010/main" val="556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81775839"/>
              </p:ext>
            </p:extLst>
          </p:nvPr>
        </p:nvGraphicFramePr>
        <p:xfrm>
          <a:off x="457200" y="203693"/>
          <a:ext cx="10820399" cy="6955739"/>
        </p:xfrm>
        <a:graphic>
          <a:graphicData uri="http://schemas.openxmlformats.org/drawingml/2006/table">
            <a:tbl>
              <a:tblPr firstRow="1" bandRow="1">
                <a:effectLst/>
                <a:tableStyleId>{5C22544A-7EE6-4342-B048-85BDC9FD1C3A}</a:tableStyleId>
              </a:tblPr>
              <a:tblGrid>
                <a:gridCol w="569322">
                  <a:extLst>
                    <a:ext uri="{9D8B030D-6E8A-4147-A177-3AD203B41FA5}">
                      <a16:colId xmlns:a16="http://schemas.microsoft.com/office/drawing/2014/main" val="20000"/>
                    </a:ext>
                  </a:extLst>
                </a:gridCol>
                <a:gridCol w="5155203">
                  <a:extLst>
                    <a:ext uri="{9D8B030D-6E8A-4147-A177-3AD203B41FA5}">
                      <a16:colId xmlns:a16="http://schemas.microsoft.com/office/drawing/2014/main" val="20001"/>
                    </a:ext>
                  </a:extLst>
                </a:gridCol>
                <a:gridCol w="5095874">
                  <a:extLst>
                    <a:ext uri="{9D8B030D-6E8A-4147-A177-3AD203B41FA5}">
                      <a16:colId xmlns:a16="http://schemas.microsoft.com/office/drawing/2014/main" val="1424759548"/>
                    </a:ext>
                  </a:extLst>
                </a:gridCol>
              </a:tblGrid>
              <a:tr h="225422">
                <a:tc gridSpan="3">
                  <a:txBody>
                    <a:bodyPr/>
                    <a:lstStyle/>
                    <a:p>
                      <a:pPr lvl="0" algn="ctr"/>
                      <a:r>
                        <a:rPr lang="en-GB" sz="1100" b="0" dirty="0">
                          <a:latin typeface="+mn-lt"/>
                          <a:cs typeface="Arial" panose="020B0604020202020204" pitchFamily="34" charset="0"/>
                        </a:rPr>
                        <a:t>Geography Year 6</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540834">
                <a:tc gridSpan="2">
                  <a:txBody>
                    <a:bodyPr/>
                    <a:lstStyle/>
                    <a:p>
                      <a:pPr lvl="0" algn="ctr"/>
                      <a:r>
                        <a:rPr lang="en-GB" sz="1100" b="0" dirty="0">
                          <a:solidFill>
                            <a:schemeClr val="tx1"/>
                          </a:solidFill>
                          <a:latin typeface="+mn-lt"/>
                          <a:cs typeface="Arial" panose="020B0604020202020204" pitchFamily="34" charset="0"/>
                        </a:rPr>
                        <a:t>Celebration</a:t>
                      </a:r>
                      <a:r>
                        <a:rPr lang="en-GB" sz="1100" b="0" baseline="0" dirty="0">
                          <a:solidFill>
                            <a:schemeClr val="tx1"/>
                          </a:solidFill>
                          <a:latin typeface="+mn-lt"/>
                          <a:cs typeface="Arial" panose="020B0604020202020204" pitchFamily="34" charset="0"/>
                        </a:rPr>
                        <a:t> of culture</a:t>
                      </a:r>
                      <a:endParaRPr lang="en-GB" sz="1100" b="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Exmouth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sng" kern="1200" dirty="0">
                          <a:solidFill>
                            <a:schemeClr val="dk1"/>
                          </a:solidFill>
                          <a:effectLst/>
                          <a:latin typeface="+mn-lt"/>
                          <a:ea typeface="+mn-ea"/>
                          <a:cs typeface="+mn-cs"/>
                        </a:rPr>
                        <a:t>Why is Exmouth a popular tourist destination?</a:t>
                      </a:r>
                      <a:endParaRPr lang="en-GB" sz="1100" kern="1200" dirty="0">
                        <a:solidFill>
                          <a:schemeClr val="dk1"/>
                        </a:solidFill>
                        <a:effectLst/>
                        <a:latin typeface="+mn-lt"/>
                        <a:ea typeface="+mn-ea"/>
                        <a:cs typeface="+mn-cs"/>
                      </a:endParaRPr>
                    </a:p>
                    <a:p>
                      <a:pPr lvl="0"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69854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To locate South America within the world, concentrating on their environmental</a:t>
                      </a:r>
                      <a:r>
                        <a:rPr lang="en-GB" sz="1100" baseline="0" dirty="0"/>
                        <a:t> regions and their key physical and human characteristics. </a:t>
                      </a:r>
                      <a:endParaRPr lang="en-GB" sz="1100" dirty="0"/>
                    </a:p>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understand why and what has been done to prevent coastal erosion in Dawlish.</a:t>
                      </a:r>
                    </a:p>
                    <a:p>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65958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1100" dirty="0">
                          <a:solidFill>
                            <a:srgbClr val="FF0000"/>
                          </a:solidFill>
                        </a:rPr>
                        <a:t>Locate North America </a:t>
                      </a:r>
                      <a:r>
                        <a:rPr lang="en-GB" sz="1100" dirty="0">
                          <a:solidFill>
                            <a:schemeClr val="tx1">
                              <a:lumMod val="95000"/>
                              <a:lumOff val="5000"/>
                            </a:schemeClr>
                          </a:solidFill>
                        </a:rPr>
                        <a:t>(Canada, USA, Mexico, Central America, Caribbean)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1100" dirty="0">
                          <a:solidFill>
                            <a:srgbClr val="FF0000"/>
                          </a:solidFill>
                        </a:rPr>
                        <a:t>Locate states and major cities.</a:t>
                      </a:r>
                    </a:p>
                    <a:p>
                      <a:pPr marL="228600" indent="-228600">
                        <a:buFont typeface="+mj-lt"/>
                        <a:buAutoNum type="arabicPeriod"/>
                      </a:pPr>
                      <a:r>
                        <a:rPr lang="en-GB" sz="1100" dirty="0">
                          <a:solidFill>
                            <a:srgbClr val="FF0000"/>
                          </a:solidFill>
                        </a:rPr>
                        <a:t>Identify key environmental</a:t>
                      </a:r>
                      <a:r>
                        <a:rPr lang="en-GB" sz="1100" baseline="0" dirty="0">
                          <a:solidFill>
                            <a:srgbClr val="FF0000"/>
                          </a:solidFill>
                        </a:rPr>
                        <a:t> regions of North America (tundra, desert, arboreal forests, temperate zones)  </a:t>
                      </a:r>
                      <a:r>
                        <a:rPr lang="en-GB" sz="1100" baseline="0" dirty="0">
                          <a:solidFill>
                            <a:schemeClr val="tx1">
                              <a:lumMod val="95000"/>
                              <a:lumOff val="5000"/>
                            </a:schemeClr>
                          </a:solidFill>
                        </a:rPr>
                        <a:t>*Link to Y5 work on biomes</a:t>
                      </a:r>
                      <a:endParaRPr lang="en-GB" sz="1100" dirty="0">
                        <a:solidFill>
                          <a:schemeClr val="tx1">
                            <a:lumMod val="95000"/>
                            <a:lumOff val="5000"/>
                          </a:schemeClr>
                        </a:solidFill>
                      </a:endParaRPr>
                    </a:p>
                    <a:p>
                      <a:pPr marL="228600" indent="-228600">
                        <a:buFont typeface="+mj-lt"/>
                        <a:buAutoNum type="arabicPeriod"/>
                      </a:pPr>
                      <a:r>
                        <a:rPr lang="en-GB" sz="1100" baseline="0" dirty="0">
                          <a:solidFill>
                            <a:srgbClr val="FF0000"/>
                          </a:solidFill>
                        </a:rPr>
                        <a:t>Identify physical characteristics of North America. </a:t>
                      </a:r>
                      <a:r>
                        <a:rPr lang="en-GB" sz="1100" baseline="0" dirty="0">
                          <a:solidFill>
                            <a:schemeClr val="tx1">
                              <a:lumMod val="95000"/>
                              <a:lumOff val="5000"/>
                            </a:schemeClr>
                          </a:solidFill>
                        </a:rPr>
                        <a:t>(Mountains, lakes, islands, deserts, volcanoes, earthquake zones, weather zones)</a:t>
                      </a:r>
                    </a:p>
                    <a:p>
                      <a:pPr marL="0" indent="0">
                        <a:buFont typeface="+mj-lt"/>
                        <a:buNone/>
                      </a:pPr>
                      <a:r>
                        <a:rPr lang="en-GB" sz="1100" baseline="0" dirty="0">
                          <a:solidFill>
                            <a:srgbClr val="FF0000"/>
                          </a:solidFill>
                        </a:rPr>
                        <a:t>5/6 Research key aspects of your chosen place of study </a:t>
                      </a:r>
                      <a:r>
                        <a:rPr lang="en-GB" sz="1100" baseline="0" dirty="0">
                          <a:solidFill>
                            <a:schemeClr val="tx1">
                              <a:lumMod val="95000"/>
                              <a:lumOff val="5000"/>
                            </a:schemeClr>
                          </a:solidFill>
                        </a:rPr>
                        <a:t>(iconic locations; major places; climate/weather; physical features)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aseline="0" dirty="0">
                          <a:solidFill>
                            <a:srgbClr val="FF0000"/>
                          </a:solidFill>
                        </a:rPr>
                        <a:t>7. Identify human characteristics of North America and link to climate and physical geography </a:t>
                      </a:r>
                      <a:r>
                        <a:rPr lang="en-GB" sz="1100" baseline="0" dirty="0">
                          <a:solidFill>
                            <a:schemeClr val="tx1">
                              <a:lumMod val="95000"/>
                              <a:lumOff val="5000"/>
                            </a:schemeClr>
                          </a:solidFill>
                        </a:rPr>
                        <a:t>( settlement, distribution of natural resources)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aseline="0" dirty="0">
                          <a:solidFill>
                            <a:schemeClr val="tx1">
                              <a:lumMod val="95000"/>
                              <a:lumOff val="5000"/>
                            </a:schemeClr>
                          </a:solidFill>
                        </a:rPr>
                        <a:t>8.</a:t>
                      </a:r>
                      <a:r>
                        <a:rPr lang="en-GB" sz="1100" baseline="0" dirty="0">
                          <a:solidFill>
                            <a:srgbClr val="FF0000"/>
                          </a:solidFill>
                        </a:rPr>
                        <a:t> Identify human characteristics of North America and link to climate and physical geography </a:t>
                      </a:r>
                      <a:r>
                        <a:rPr lang="en-GB" sz="1100" baseline="0" dirty="0">
                          <a:solidFill>
                            <a:schemeClr val="tx1">
                              <a:lumMod val="95000"/>
                              <a:lumOff val="5000"/>
                            </a:schemeClr>
                          </a:solidFill>
                        </a:rPr>
                        <a:t>( land use, economic activity)</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sz="1100" baseline="0" dirty="0">
                        <a:solidFill>
                          <a:schemeClr val="tx1">
                            <a:lumMod val="95000"/>
                            <a:lumOff val="5000"/>
                          </a:schemeClr>
                        </a:solidFill>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aseline="0" dirty="0">
                          <a:solidFill>
                            <a:srgbClr val="0070C0"/>
                          </a:solidFill>
                        </a:rPr>
                        <a:t>9. Understand why there are time zones within North America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aseline="0" dirty="0">
                          <a:solidFill>
                            <a:srgbClr val="0070C0"/>
                          </a:solidFill>
                        </a:rPr>
                        <a:t>10. Find different lines of latitude and longitude on a globe.  (</a:t>
                      </a:r>
                      <a:r>
                        <a:rPr lang="en-GB" sz="1100" baseline="0" dirty="0">
                          <a:solidFill>
                            <a:schemeClr val="tx1">
                              <a:lumMod val="95000"/>
                              <a:lumOff val="5000"/>
                            </a:schemeClr>
                          </a:solidFill>
                        </a:rPr>
                        <a:t>Prime/Greenwich Meridian, lines of longitude and latitude and relate to North America, Arctic and Antarctic Circle</a:t>
                      </a:r>
                      <a:r>
                        <a:rPr lang="en-GB" sz="1100" baseline="0" dirty="0">
                          <a:solidFill>
                            <a:srgbClr val="0070C0"/>
                          </a:solidFill>
                        </a:rPr>
                        <a:t>)</a:t>
                      </a:r>
                      <a:endParaRPr lang="en-GB" sz="1100" dirty="0"/>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sz="1100" baseline="0" dirty="0">
                        <a:solidFill>
                          <a:schemeClr val="tx1">
                            <a:lumMod val="95000"/>
                            <a:lumOff val="5000"/>
                          </a:schemeClr>
                        </a:solidFill>
                      </a:endParaRPr>
                    </a:p>
                    <a:p>
                      <a:endParaRPr lang="en-GB" sz="1100" baseline="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Use a digital map to locate Exmouth and locate different areas on the map. </a:t>
                      </a:r>
                    </a:p>
                    <a:p>
                      <a:r>
                        <a:rPr lang="en-GB" sz="1100" dirty="0"/>
                        <a:t>Lesson</a:t>
                      </a:r>
                      <a:r>
                        <a:rPr lang="en-GB" sz="1100" baseline="0" dirty="0"/>
                        <a:t> 2: </a:t>
                      </a:r>
                      <a:r>
                        <a:rPr lang="en-GB" sz="1100" baseline="0" dirty="0">
                          <a:solidFill>
                            <a:srgbClr val="FF0000"/>
                          </a:solidFill>
                        </a:rPr>
                        <a:t>Use a 6 figure grid-reference to identify main tourist areas on an Ordinance survey map.</a:t>
                      </a:r>
                      <a:endParaRPr lang="en-GB" sz="1100" dirty="0">
                        <a:solidFill>
                          <a:srgbClr val="FF0000"/>
                        </a:solidFill>
                      </a:endParaRPr>
                    </a:p>
                    <a:p>
                      <a:r>
                        <a:rPr lang="en-GB" sz="1100" dirty="0"/>
                        <a:t>Lesson 3: </a:t>
                      </a:r>
                      <a:r>
                        <a:rPr lang="en-GB" sz="1100" kern="1200" dirty="0">
                          <a:solidFill>
                            <a:srgbClr val="0070C0"/>
                          </a:solidFill>
                          <a:effectLst/>
                          <a:latin typeface="+mn-lt"/>
                          <a:ea typeface="+mn-ea"/>
                          <a:cs typeface="+mn-cs"/>
                        </a:rPr>
                        <a:t>Designing and use a questionnaire to collect quantitative fieldwork data</a:t>
                      </a:r>
                      <a:r>
                        <a:rPr lang="en-GB" sz="1100" kern="1200" dirty="0">
                          <a:solidFill>
                            <a:schemeClr val="dk1"/>
                          </a:solidFill>
                          <a:effectLst/>
                          <a:latin typeface="+mn-lt"/>
                          <a:ea typeface="+mn-ea"/>
                          <a:cs typeface="+mn-cs"/>
                        </a:rPr>
                        <a:t>. </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kern="1200" dirty="0">
                          <a:solidFill>
                            <a:srgbClr val="0070C0"/>
                          </a:solidFill>
                          <a:effectLst/>
                          <a:latin typeface="+mn-lt"/>
                          <a:ea typeface="+mn-ea"/>
                          <a:cs typeface="+mn-cs"/>
                        </a:rPr>
                        <a:t>Collect, analyse and present data in charts and graphs.</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8346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locate North America, concentrating on their environmental</a:t>
                      </a:r>
                      <a:r>
                        <a:rPr lang="en-GB" sz="1100" baseline="0" dirty="0"/>
                        <a:t> regions and key human and physical characteristics.</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understand and present findings</a:t>
                      </a:r>
                      <a:r>
                        <a:rPr lang="en-GB" sz="1100" baseline="0" dirty="0"/>
                        <a:t> on why Exmouth is a popular tourist destination.</a:t>
                      </a:r>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941074365"/>
                  </a:ext>
                </a:extLst>
              </a:tr>
              <a:tr h="60579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996279">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Locate places on a map.</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Discuss and </a:t>
                      </a:r>
                      <a:r>
                        <a:rPr lang="en-GB" sz="1100" b="0" baseline="0">
                          <a:solidFill>
                            <a:schemeClr val="tx1"/>
                          </a:solidFill>
                          <a:latin typeface="+mn-lt"/>
                          <a:cs typeface="Arial" panose="020B0604020202020204" pitchFamily="34" charset="0"/>
                        </a:rPr>
                        <a:t>debate cultures.</a:t>
                      </a: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When learning about economic activities, to investigate the range and location of primary, secondary and tertiary businesses in the local area.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Use of geographical</a:t>
                      </a:r>
                      <a:r>
                        <a:rPr lang="en-GB" sz="1100" kern="1200" baseline="0" dirty="0">
                          <a:solidFill>
                            <a:schemeClr val="dk1"/>
                          </a:solidFill>
                          <a:effectLst/>
                          <a:latin typeface="+mn-lt"/>
                          <a:ea typeface="+mn-ea"/>
                          <a:cs typeface="+mn-cs"/>
                        </a:rPr>
                        <a:t> information systems.</a:t>
                      </a:r>
                      <a:endParaRPr lang="en-GB" sz="1100" kern="1200" dirty="0">
                        <a:solidFill>
                          <a:schemeClr val="dk1"/>
                        </a:solidFill>
                        <a:effectLst/>
                        <a:latin typeface="+mn-lt"/>
                        <a:ea typeface="+mn-ea"/>
                        <a:cs typeface="+mn-cs"/>
                      </a:endParaRP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771090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12</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2497671" cy="326884"/>
          </a:xfrm>
          <a:prstGeom prst="rect">
            <a:avLst/>
          </a:prstGeom>
          <a:noFill/>
        </p:spPr>
        <p:txBody>
          <a:bodyPr wrap="none" rtlCol="0">
            <a:spAutoFit/>
          </a:bodyPr>
          <a:lstStyle/>
          <a:p>
            <a:r>
              <a:rPr lang="en-GB" sz="1524" u="sng" dirty="0"/>
              <a:t>Year 6 geography vocabulary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6000" y="905190"/>
            <a:ext cx="2800000" cy="5047619"/>
          </a:xfrm>
          <a:prstGeom prst="rect">
            <a:avLst/>
          </a:prstGeom>
        </p:spPr>
      </p:pic>
    </p:spTree>
    <p:extLst>
      <p:ext uri="{BB962C8B-B14F-4D97-AF65-F5344CB8AC3E}">
        <p14:creationId xmlns:p14="http://schemas.microsoft.com/office/powerpoint/2010/main" val="26380578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4B9BC4F934244F93080537CA5A425A" ma:contentTypeVersion="14" ma:contentTypeDescription="Create a new document." ma:contentTypeScope="" ma:versionID="c0e4fcea4e9c5cbc7d89d3ff6040458a">
  <xsd:schema xmlns:xsd="http://www.w3.org/2001/XMLSchema" xmlns:xs="http://www.w3.org/2001/XMLSchema" xmlns:p="http://schemas.microsoft.com/office/2006/metadata/properties" xmlns:ns2="cfe6ba82-5d64-4a1e-8b24-25a84b23aa3e" xmlns:ns3="7dc4b31e-24a8-416e-b034-dc08cde90b0b" targetNamespace="http://schemas.microsoft.com/office/2006/metadata/properties" ma:root="true" ma:fieldsID="8eba893d91fb0fce5540594021d4fcc6" ns2:_="" ns3:_="">
    <xsd:import namespace="cfe6ba82-5d64-4a1e-8b24-25a84b23aa3e"/>
    <xsd:import namespace="7dc4b31e-24a8-416e-b034-dc08cde90b0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6ba82-5d64-4a1e-8b24-25a84b23aa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cffd191-4c22-4ae3-b697-6528a184694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c4b31e-24a8-416e-b034-dc08cde90b0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00475c1-3ef4-409d-bd02-1ed6336325c3}" ma:internalName="TaxCatchAll" ma:showField="CatchAllData" ma:web="7dc4b31e-24a8-416e-b034-dc08cde90b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e6ba82-5d64-4a1e-8b24-25a84b23aa3e">
      <Terms xmlns="http://schemas.microsoft.com/office/infopath/2007/PartnerControls"/>
    </lcf76f155ced4ddcb4097134ff3c332f>
    <TaxCatchAll xmlns="7dc4b31e-24a8-416e-b034-dc08cde90b0b" xsi:nil="true"/>
  </documentManagement>
</p:properties>
</file>

<file path=customXml/itemProps1.xml><?xml version="1.0" encoding="utf-8"?>
<ds:datastoreItem xmlns:ds="http://schemas.openxmlformats.org/officeDocument/2006/customXml" ds:itemID="{EA880D4C-3D84-4576-9BFA-48D94A5C416B}"/>
</file>

<file path=customXml/itemProps2.xml><?xml version="1.0" encoding="utf-8"?>
<ds:datastoreItem xmlns:ds="http://schemas.openxmlformats.org/officeDocument/2006/customXml" ds:itemID="{F34A2E7D-42EB-413E-B0B6-F866F332BA80}">
  <ds:schemaRefs>
    <ds:schemaRef ds:uri="http://schemas.microsoft.com/sharepoint/v3/contenttype/forms"/>
  </ds:schemaRefs>
</ds:datastoreItem>
</file>

<file path=customXml/itemProps3.xml><?xml version="1.0" encoding="utf-8"?>
<ds:datastoreItem xmlns:ds="http://schemas.openxmlformats.org/officeDocument/2006/customXml" ds:itemID="{2AE5BFDC-9DF1-406F-A9CD-49ADA6A5D60A}">
  <ds:schemaRefs>
    <ds:schemaRef ds:uri="cfe6ba82-5d64-4a1e-8b24-25a84b23aa3e"/>
    <ds:schemaRef ds:uri="http://purl.org/dc/terms/"/>
    <ds:schemaRef ds:uri="http://purl.org/dc/dcmitype/"/>
    <ds:schemaRef ds:uri="http://schemas.microsoft.com/office/2006/documentManagement/types"/>
    <ds:schemaRef ds:uri="http://purl.org/dc/elements/1.1/"/>
    <ds:schemaRef ds:uri="http://www.w3.org/XML/1998/namespace"/>
    <ds:schemaRef ds:uri="7dc4b31e-24a8-416e-b034-dc08cde90b0b"/>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9316</TotalTime>
  <Words>2891</Words>
  <Application>Microsoft Office PowerPoint</Application>
  <PresentationFormat>Widescreen</PresentationFormat>
  <Paragraphs>250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Whing</dc:creator>
  <cp:lastModifiedBy>Matthew Easterbrook</cp:lastModifiedBy>
  <cp:revision>72</cp:revision>
  <cp:lastPrinted>2024-10-14T10:56:02Z</cp:lastPrinted>
  <dcterms:created xsi:type="dcterms:W3CDTF">2024-05-15T08:30:30Z</dcterms:created>
  <dcterms:modified xsi:type="dcterms:W3CDTF">2025-10-27T09:15:25Z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0x010100D14B9BC4F934244F93080537CA5A425A</vt:lpwstr>
  </property>
  <property fmtid="{D5CDD505-2E9C-101B-9397-08002B2CF9AE}" pid="3" name="MediaServiceImageTags">
    <vt:lpwstr/>
  </property>
</Properties>
</file>