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055" r:id="rId5"/>
    <p:sldId id="2034" r:id="rId6"/>
    <p:sldId id="2040" r:id="rId7"/>
    <p:sldId id="2049" r:id="rId8"/>
    <p:sldId id="2044" r:id="rId9"/>
    <p:sldId id="2051" r:id="rId10"/>
    <p:sldId id="2043" r:id="rId11"/>
    <p:sldId id="2053" r:id="rId12"/>
    <p:sldId id="2042" r:id="rId13"/>
    <p:sldId id="2052" r:id="rId14"/>
    <p:sldId id="2041" r:id="rId15"/>
    <p:sldId id="2056" r:id="rId16"/>
    <p:sldId id="203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632" autoAdjust="0"/>
    <p:restoredTop sz="93883" autoAdjust="0"/>
  </p:normalViewPr>
  <p:slideViewPr>
    <p:cSldViewPr snapToGrid="0">
      <p:cViewPr varScale="1">
        <p:scale>
          <a:sx n="73" d="100"/>
          <a:sy n="73" d="100"/>
        </p:scale>
        <p:origin x="84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05BE0-28B8-40A3-A7A2-9F2B7F2750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26B9E3-BD48-4119-83DB-D99AA1D26C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CFB631-EA41-40DC-91A1-069FF0E59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CBE708-CEF5-421A-AE0E-640D66538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A4470-FF65-46AC-A2F9-5A82EEE47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54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4B02A-6315-40F1-94A4-A2073B8A6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6AD87B-3A78-444B-9956-623F33DA91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02B82E-8FFF-41FA-AD95-4F09B9497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497BD1-5201-4BD6-93CA-51BEEC03D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C1783-FE1A-47F0-8575-69D1F82C8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781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B73A1-CED3-4107-981F-6181FC8CA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613E1B-537F-4968-9916-C822BBA559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E40B6D-E199-48F4-9E6D-DD3DBD8E5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E142B2-AF31-434D-9A97-E29D63DF1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09C17-436E-4607-910E-C22B3E4D7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163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002D6-09E6-437D-9F9E-25F4835F9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00F9DB-1DF2-4EC5-93FC-F657A236DE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C465A9-15EF-41DF-8E8D-A0A48E9A72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F73213-3C5B-4F27-B2C7-8C8280AB0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9361E8-5208-40B8-95F8-FA92BC58E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D83DCF-E5A0-4C23-9503-1E8069192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28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FD30B6-E443-4339-9003-969ABEB81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584F4D-7C72-4AD4-8C98-D5158706C1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E08BBF-20A4-4720-927B-D65A8A4190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6E05FF-9DB4-43BB-9232-1A53DDC7AF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111938-51CC-44A7-A5AD-E4CE7EE9B1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6657DB-6AE2-45C9-B7F0-C1BD3FD19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3B3B06-B80D-45BA-B724-FEC650BEF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0B214-53F2-4EB7-ADFD-A122803C9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29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8C7DD-A59A-4C8B-BA12-9C67A9F5B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2F8077-538D-46EA-AD01-EF58AE0FE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14CE49-0045-4F1B-9521-637285F37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C1EF76-93E3-4573-B4D1-A1635BF25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414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611F8A-DE4E-42E2-AAD4-4F1E3E034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C57A34-8DA5-47ED-A836-D101A8789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FE8089-C486-44B4-A0BA-09E0317B4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076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6BCB4-C211-40A9-BDF9-4D3A0AAFD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39854B-42E5-4169-89B7-5C7AC1D115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5E2F8E-764A-4DA7-A662-115612401E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403375-967C-4263-AEAB-D11470534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ED3920-B69A-473F-9CD7-D97477D79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141AD0-0D79-4C10-8270-B97CD3844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267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3AED7-2D25-4CBA-A196-8EB8F6536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98FA8F2-FB7E-4611-83A3-4025827A9F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268C17-2878-4622-A942-1A637A4028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219145-57CD-4F96-A041-1996A7821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83EF79-9A0A-4151-839A-9ED35F4B3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532CC2-7257-4851-8810-E59092C1A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881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FFDD0-458C-4520-9007-2F55A29EB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697864-2EFC-4A2B-A1EF-17F1EA08ED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F52B9D-0254-4BEE-B3C1-638C726A6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CBDC91-C56D-48C3-B2DF-5ECA35662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EE1D58-D419-47E8-9A62-FA633E137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005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272D5AE-9A4F-4D25-90F5-91ED3ACE3E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7F0E19-01A0-4F3B-9583-BE06AAB725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2E735-E271-4FE8-BBAA-9531DE8B0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DFA5FE-C43F-44ED-A900-BA915BCB2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B939EE-BF18-4319-9131-0C3754681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68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85FF26-5B53-45BD-8424-25EA8959D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DC3E4-663F-49EA-A1D6-01CB48F2A7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5710F9-E3CD-4C63-AE7C-6A70FE0604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A10AD-AC71-40D5-9B2F-8C54DEF47F69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7780E-D0B7-4764-8710-A7DCBAFBE2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E32DA1-2FF4-40CE-85A3-10D5972C72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158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7439765"/>
              </p:ext>
            </p:extLst>
          </p:nvPr>
        </p:nvGraphicFramePr>
        <p:xfrm>
          <a:off x="1446639" y="136524"/>
          <a:ext cx="9374753" cy="704304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166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81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1365">
                  <a:extLst>
                    <a:ext uri="{9D8B030D-6E8A-4147-A177-3AD203B41FA5}">
                      <a16:colId xmlns:a16="http://schemas.microsoft.com/office/drawing/2014/main" val="1030920215"/>
                    </a:ext>
                  </a:extLst>
                </a:gridCol>
                <a:gridCol w="3006802">
                  <a:extLst>
                    <a:ext uri="{9D8B030D-6E8A-4147-A177-3AD203B41FA5}">
                      <a16:colId xmlns:a16="http://schemas.microsoft.com/office/drawing/2014/main" val="720485409"/>
                    </a:ext>
                  </a:extLst>
                </a:gridCol>
                <a:gridCol w="3111751">
                  <a:extLst>
                    <a:ext uri="{9D8B030D-6E8A-4147-A177-3AD203B41FA5}">
                      <a16:colId xmlns:a16="http://schemas.microsoft.com/office/drawing/2014/main" val="922350834"/>
                    </a:ext>
                  </a:extLst>
                </a:gridCol>
              </a:tblGrid>
              <a:tr h="379465">
                <a:tc gridSpan="5">
                  <a:txBody>
                    <a:bodyPr/>
                    <a:lstStyle/>
                    <a:p>
                      <a:pPr lvl="0" algn="ctr"/>
                      <a:r>
                        <a:rPr lang="en-GB" sz="1200" b="0" dirty="0" smtClean="0">
                          <a:solidFill>
                            <a:schemeClr val="bg1"/>
                          </a:solidFill>
                          <a:latin typeface="+mn-lt"/>
                          <a:cs typeface="Arial" panose="020B0604020202020204" pitchFamily="34" charset="0"/>
                        </a:rPr>
                        <a:t>MUSIC Reception</a:t>
                      </a:r>
                      <a:endParaRPr lang="en-GB" sz="1200" b="0" dirty="0">
                        <a:solidFill>
                          <a:schemeClr val="bg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00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70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We are Bradley Barton</a:t>
                      </a:r>
                    </a:p>
                    <a:p>
                      <a:pPr algn="ctr"/>
                      <a:r>
                        <a:rPr lang="en-GB" sz="900" dirty="0"/>
                        <a:t>Our First Nativity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Reach for the Stars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 Journey to Space</a:t>
                      </a:r>
                    </a:p>
                    <a:p>
                      <a:pPr marL="0" marR="0" lvl="0" indent="0" algn="ctr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Healthy bodies, healthy minds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Oh, the Places You Will Go</a:t>
                      </a:r>
                    </a:p>
                    <a:p>
                      <a:pPr algn="ctr"/>
                      <a:r>
                        <a:rPr lang="en-GB" sz="900" dirty="0"/>
                        <a:t>Moving on up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556089"/>
                  </a:ext>
                </a:extLst>
              </a:tr>
              <a:tr h="360521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B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We are family</a:t>
                      </a:r>
                    </a:p>
                    <a:p>
                      <a:pPr algn="ctr"/>
                      <a:r>
                        <a:rPr lang="en-GB" sz="900" dirty="0"/>
                        <a:t>Christmas Spectacular!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Reach for the Stars</a:t>
                      </a:r>
                    </a:p>
                  </a:txBody>
                  <a:tcPr marL="94500" marR="94500" marT="47230" marB="47230"/>
                </a:tc>
                <a:tc>
                  <a:txBody>
                    <a:bodyPr/>
                    <a:lstStyle/>
                    <a:p>
                      <a:pPr marL="0" marR="0" lvl="0" indent="0" algn="ctr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Reach for the Stars</a:t>
                      </a:r>
                    </a:p>
                    <a:p>
                      <a:pPr marL="0" marR="0" lvl="0" indent="0" algn="ctr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Let’s Get Physical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Our Planet</a:t>
                      </a:r>
                    </a:p>
                    <a:p>
                      <a:pPr algn="ctr"/>
                      <a:r>
                        <a:rPr lang="en-GB" sz="900" dirty="0"/>
                        <a:t>Moving on up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5800156"/>
                  </a:ext>
                </a:extLst>
              </a:tr>
              <a:tr h="45987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i="1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4004161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</a:t>
                      </a:r>
                      <a:r>
                        <a:rPr lang="en-GB" sz="800" b="1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Skills</a:t>
                      </a:r>
                      <a:endParaRPr lang="en-GB" sz="800" b="1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building on my listening skills.</a:t>
                      </a:r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Listening</a:t>
                      </a:r>
                      <a:r>
                        <a:rPr lang="en-GB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with headphones to music </a:t>
                      </a:r>
                      <a:endParaRPr lang="en-GB" sz="1200" kern="12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2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some familiar stories and poems.</a:t>
                      </a:r>
                    </a:p>
                    <a:p>
                      <a:endParaRPr lang="en-GB" sz="1200" dirty="0" smtClean="0"/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talk about what I can see, hear and feel whilst outside at my school.</a:t>
                      </a:r>
                    </a:p>
                    <a:p>
                      <a:endParaRPr lang="en-GB" sz="1200" dirty="0" smtClean="0"/>
                    </a:p>
                    <a:p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sing our class routine songs. </a:t>
                      </a:r>
                    </a:p>
                    <a:p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sing familiar nursery rhymes. </a:t>
                      </a:r>
                    </a:p>
                    <a:p>
                      <a:endParaRPr lang="en-GB" sz="1200" dirty="0"/>
                    </a:p>
                    <a:p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how to listen carefully and why it is important to listen.</a:t>
                      </a:r>
                    </a:p>
                    <a:p>
                      <a:endParaRPr lang="en-GB" sz="1200" kern="12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sing a range of songs for our Christmas performance. </a:t>
                      </a:r>
                    </a:p>
                    <a:p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the difference between singing and talking. </a:t>
                      </a:r>
                    </a:p>
                    <a:p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perform a simple dance to music.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that I can express myself through different mediums. </a:t>
                      </a:r>
                    </a:p>
                    <a:p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Musical instruments, singing, music mark making </a:t>
                      </a:r>
                    </a:p>
                    <a:p>
                      <a:endParaRPr lang="en-GB" sz="1200" kern="12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that listening is important.</a:t>
                      </a:r>
                    </a:p>
                    <a:p>
                      <a:endParaRPr lang="en-GB" sz="1200" dirty="0" smtClean="0"/>
                    </a:p>
                    <a:p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have some favourite songs. </a:t>
                      </a:r>
                    </a:p>
                    <a:p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beginning to create my own movements to music. </a:t>
                      </a:r>
                    </a:p>
                    <a:p>
                      <a:endParaRPr lang="en-GB" sz="1200" dirty="0" smtClean="0"/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beginning to evaluate my creations.</a:t>
                      </a:r>
                    </a:p>
                    <a:p>
                      <a:endParaRPr lang="en-GB" sz="14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listen attentively</a:t>
                      </a:r>
                    </a:p>
                    <a:p>
                      <a:endParaRPr lang="en-GB" sz="1200" i="1" kern="12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use a wide range of vocabulary I have learned through stories and poems. </a:t>
                      </a:r>
                    </a:p>
                    <a:p>
                      <a:endParaRPr lang="en-GB" sz="1200" i="1" kern="12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200" i="1" kern="12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perform songs in a group, matching pitch and rhythm.</a:t>
                      </a:r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en-GB" sz="1200" i="1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i="0" dirty="0" smtClean="0"/>
                        <a:t>Musical instruments</a:t>
                      </a:r>
                    </a:p>
                    <a:p>
                      <a:r>
                        <a:rPr lang="en-GB" sz="1200" i="0" smtClean="0"/>
                        <a:t>-</a:t>
                      </a:r>
                      <a:r>
                        <a:rPr lang="en-GB" sz="1200" i="0" baseline="0" smtClean="0"/>
                        <a:t> </a:t>
                      </a:r>
                      <a:r>
                        <a:rPr lang="en-GB" sz="1200" i="0" smtClean="0"/>
                        <a:t>Stimulus</a:t>
                      </a:r>
                      <a:r>
                        <a:rPr lang="en-GB" sz="1200" i="0" baseline="0" smtClean="0"/>
                        <a:t> </a:t>
                      </a:r>
                      <a:r>
                        <a:rPr lang="en-GB" sz="1200" i="0" baseline="0" dirty="0" smtClean="0"/>
                        <a:t>for improvising singing and music making, music mark marking  </a:t>
                      </a:r>
                      <a:endParaRPr lang="en-GB" sz="1200" i="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726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 gridSpan="4">
                  <a:txBody>
                    <a:bodyPr/>
                    <a:lstStyle/>
                    <a:p>
                      <a:r>
                        <a:rPr lang="en-GB" sz="800" b="1" dirty="0">
                          <a:latin typeface="+mn-lt"/>
                        </a:rPr>
                        <a:t>Early Learning Goals: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latin typeface="+mn-lt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6423504"/>
                  </a:ext>
                </a:extLst>
              </a:tr>
              <a:tr h="819873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40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6671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3392262"/>
              </p:ext>
            </p:extLst>
          </p:nvPr>
        </p:nvGraphicFramePr>
        <p:xfrm>
          <a:off x="398516" y="-1069010"/>
          <a:ext cx="10829780" cy="8821563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698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97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9603">
                  <a:extLst>
                    <a:ext uri="{9D8B030D-6E8A-4147-A177-3AD203B41FA5}">
                      <a16:colId xmlns:a16="http://schemas.microsoft.com/office/drawing/2014/main" val="3275238985"/>
                    </a:ext>
                  </a:extLst>
                </a:gridCol>
                <a:gridCol w="1356991">
                  <a:extLst>
                    <a:ext uri="{9D8B030D-6E8A-4147-A177-3AD203B41FA5}">
                      <a16:colId xmlns:a16="http://schemas.microsoft.com/office/drawing/2014/main" val="1411665628"/>
                    </a:ext>
                  </a:extLst>
                </a:gridCol>
                <a:gridCol w="1356991">
                  <a:extLst>
                    <a:ext uri="{9D8B030D-6E8A-4147-A177-3AD203B41FA5}">
                      <a16:colId xmlns:a16="http://schemas.microsoft.com/office/drawing/2014/main" val="1362410776"/>
                    </a:ext>
                  </a:extLst>
                </a:gridCol>
                <a:gridCol w="1938297">
                  <a:extLst>
                    <a:ext uri="{9D8B030D-6E8A-4147-A177-3AD203B41FA5}">
                      <a16:colId xmlns:a16="http://schemas.microsoft.com/office/drawing/2014/main" val="2532581323"/>
                    </a:ext>
                  </a:extLst>
                </a:gridCol>
                <a:gridCol w="1938297">
                  <a:extLst>
                    <a:ext uri="{9D8B030D-6E8A-4147-A177-3AD203B41FA5}">
                      <a16:colId xmlns:a16="http://schemas.microsoft.com/office/drawing/2014/main" val="2755759893"/>
                    </a:ext>
                  </a:extLst>
                </a:gridCol>
              </a:tblGrid>
              <a:tr h="260277">
                <a:tc gridSpan="7">
                  <a:txBody>
                    <a:bodyPr/>
                    <a:lstStyle/>
                    <a:p>
                      <a:pPr lvl="0" algn="ctr"/>
                      <a:r>
                        <a:rPr lang="en-GB" sz="1100" b="0" dirty="0" smtClean="0">
                          <a:latin typeface="+mn-lt"/>
                          <a:cs typeface="Arial" panose="020B0604020202020204" pitchFamily="34" charset="0"/>
                        </a:rPr>
                        <a:t>MUSIC </a:t>
                      </a:r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Year 1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897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Autumn Term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Senses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Autumn Term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Superheroes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Spring Term </a:t>
                      </a:r>
                    </a:p>
                    <a:p>
                      <a:pPr lvl="0" algn="ctr"/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Dinosaurs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Spring Term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At the Seaside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Summer Term </a:t>
                      </a:r>
                    </a:p>
                    <a:p>
                      <a:pPr algn="ctr"/>
                      <a:r>
                        <a:rPr lang="en-GB" sz="1100" b="1" dirty="0" smtClean="0">
                          <a:latin typeface="Letter-join 40" panose="02000805000000020003" pitchFamily="50" charset="0"/>
                        </a:rPr>
                        <a:t>Carnival of the Animals</a:t>
                      </a:r>
                      <a:endParaRPr lang="en-GB" sz="1100" b="1" dirty="0"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Summer Term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latin typeface="Letter-join 40" panose="02000805000000020003" pitchFamily="50" charset="0"/>
                        </a:rPr>
                        <a:t>Fantasy and Adventure</a:t>
                      </a:r>
                      <a:endParaRPr lang="en-GB" sz="1100" b="1" dirty="0">
                        <a:latin typeface="Letter-join 40" panose="02000805000000020003" pitchFamily="50" charset="0"/>
                      </a:endParaRPr>
                    </a:p>
                    <a:p>
                      <a:pPr algn="ctr"/>
                      <a:endParaRPr lang="en-GB" sz="1100" dirty="0"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2139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play percussion and body sounds and I am developing a good awareness of a steady beat. </a:t>
                      </a: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I can sing in a group or on my own, increasingly matching the pitch and following the melody.</a:t>
                      </a:r>
                    </a:p>
                    <a:p>
                      <a:pPr marL="0" marR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create new verses or words to a song. I can play instruments changing tempo and dynamics.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explore sounds using instruments, body percussion and my voice, showing an awareness of a steady beat, tempo and dynamics. I can respond appropriately to written symbols or hand signs.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copy and create simple rhythm patterns on an instrument or with body sounds.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match rhythm to words. I listen attentively and talk about the music showing imagination and thought.</a:t>
                      </a:r>
                    </a:p>
                    <a:p>
                      <a:endParaRPr lang="en-GB" sz="1000" i="1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000" i="1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• </a:t>
                      </a:r>
                    </a:p>
                    <a:p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add sound effects appropriately to enhance a story or song.</a:t>
                      </a:r>
                      <a:endParaRPr lang="en-GB" sz="800" dirty="0">
                        <a:solidFill>
                          <a:srgbClr val="00B050"/>
                        </a:solidFill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176945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</a:t>
                      </a: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 1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Finding the pulse and following simple instructions when performing.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Singing, playing and exploring pulse and tempo.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Exploring dynamics, duration and graphic notation.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Exploring timbre and pitch.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– Exploring pulse and rhythm.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as a class ensemble. </a:t>
                      </a:r>
                      <a:endParaRPr lang="en-GB" sz="900" dirty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</a:t>
                      </a: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 1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Composing, performing and notating a sequence of sounds to create descriptive music.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 piece of music inspired by words. 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Creating a soundscape.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music as a class.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music based on a theme.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and performing music based on a theme. </a:t>
                      </a:r>
                      <a:endParaRPr lang="en-GB" sz="9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</a:t>
                      </a: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 1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Moving to the pulse and thinking about dynamics.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 piece of music with different timbres.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Exploring and understanding how pitch can change.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Understanding what tempo is.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Following a graphic score.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and performing music using a graphic score.</a:t>
                      </a:r>
                      <a:endParaRPr lang="en-GB" sz="9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</a:t>
                      </a: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 1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 sequence of sounds to create music.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Following a visual score.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Understanding and choosing symbols to compose and perform a score.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Playing keeping a steady pulse.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Using symbols to compose, record and perform sounds on a score.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Using symbols to structure and perform a score keeping a steady pulse. </a:t>
                      </a:r>
                      <a:endParaRPr lang="en-GB" sz="9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</a:t>
                      </a: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 1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Identify how music can represent different moods or characters.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Identify changes in the music representing the mood or character of a piece.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Create a soundscape showing an awareness of tempo.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Recognise changes in pitch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and play a rhythmic ostinato.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Understand pitch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and play different notes on an instrument.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Use and identify musical elements to convey different animals. </a:t>
                      </a:r>
                      <a:endParaRPr lang="en-GB" sz="9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</a:t>
                      </a: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 1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 to music and making comparisons.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Creating and performing from written symbols with an awareness of pitch.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Adding accompanying sounds to a melody.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Responding to music showing an awareness of pitch, dynamics and tempo.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Exploring and understanding stick notation with a good awareness of a steady pulse.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and performing a piece of music that tells a story. </a:t>
                      </a:r>
                      <a:endParaRPr lang="en-GB" sz="9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endParaRPr lang="en-GB" sz="900" i="1" dirty="0"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0101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dynamics, duration,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tempo, timbre, instruments, mood and pitch.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Understand how to create rhythms.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Perform in time with a pulse, follow a conductor, change tempo, dynamics and duration, perform rhythms, understand graphic notation, chant rhythms, sing in two parts. </a:t>
                      </a:r>
                      <a:endParaRPr lang="en-GB" sz="800" dirty="0">
                        <a:solidFill>
                          <a:srgbClr val="7030A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pulse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and instruments and understand changes in dynamics.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Understand how to use dynamics, tempo and structure when singing or playing music.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Perform in a group ensemble, add actions to music, follow a score, follow a conductor, change dynamics when singing.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endParaRPr lang="en-GB" sz="800" dirty="0" smtClean="0">
                        <a:solidFill>
                          <a:srgbClr val="7030A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endParaRPr lang="en-GB" sz="800" b="1" kern="12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sounds,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changes in pitch and match instruments to their sound.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Understand how timbre, dynamics, tempo, pitch and the order of sounds effect music.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Use dynamics, pulse, tempo and percussion when performing. Use a graphic score to play music, follow a conductor, chant in music and understand changes in pitch.</a:t>
                      </a:r>
                    </a:p>
                    <a:p>
                      <a:endParaRPr lang="en-GB" sz="800" dirty="0" smtClean="0">
                        <a:solidFill>
                          <a:srgbClr val="7030A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sounds and interpret music.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Create sound effects, layer sounds, understand percussion, play loudly/quietly/quickly/ slowly, create a graphic score.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Follow a score, perform in a group ensemble, perform to a pulse, change tempo, and add actions to singing or playing.</a:t>
                      </a:r>
                    </a:p>
                    <a:p>
                      <a:endParaRPr lang="en-GB" sz="800" kern="12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instruments, match instruments to a theme, respond with movement, and recognise changes in music.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Improvise in singing and playing, use dynamics and tempo when playing, and explore character.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Understand ostinato, play and sing together, understand dynamics, tempo, timbre and pitch, understand call and response.</a:t>
                      </a:r>
                    </a:p>
                    <a:p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Compare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music, identify feelings, pitch, tempo and dynamics, and respond to music with movement.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Use ‘so’ and ‘mi’, write a score, understand call and response, change tempo and dynamics, and compose a duet and a group.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Follow symbols (so, mi, ta, and </a:t>
                      </a:r>
                      <a:r>
                        <a:rPr lang="en-GB" sz="800" baseline="0" dirty="0" err="1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titi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), sing in a duet and a group, understand call and response, understand dynamics and tempo. </a:t>
                      </a:r>
                    </a:p>
                    <a:p>
                      <a:endParaRPr lang="en-GB" sz="80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3210765"/>
                  </a:ext>
                </a:extLst>
              </a:tr>
              <a:tr h="634932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+mn-lt"/>
                        </a:rPr>
                        <a:t>I</a:t>
                      </a:r>
                      <a:r>
                        <a:rPr lang="en-GB" sz="800" baseline="0" dirty="0" smtClean="0">
                          <a:latin typeface="+mn-lt"/>
                        </a:rPr>
                        <a:t> can use simple musical terms when talking about music and change dynamics when playing and accompanying singing with actions and body sounds. </a:t>
                      </a:r>
                      <a:endParaRPr lang="en-GB" sz="800" dirty="0">
                        <a:latin typeface="+mn-lt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+mn-lt"/>
                        </a:rPr>
                        <a:t>I can compose a sequence</a:t>
                      </a:r>
                      <a:r>
                        <a:rPr lang="en-GB" sz="800" baseline="0" dirty="0" smtClean="0">
                          <a:latin typeface="+mn-lt"/>
                        </a:rPr>
                        <a:t> of sounds to create music with a structure and use graphic symbols to convey sounds in a visual score. </a:t>
                      </a:r>
                      <a:endParaRPr lang="en-GB" sz="800" dirty="0">
                        <a:latin typeface="+mn-lt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+mn-lt"/>
                        </a:rPr>
                        <a:t>I can use</a:t>
                      </a:r>
                      <a:r>
                        <a:rPr lang="en-GB" sz="800" baseline="0" dirty="0" smtClean="0">
                          <a:latin typeface="+mn-lt"/>
                        </a:rPr>
                        <a:t> a graphic score to read music, include differences in timbre, pitch, dynamics and tempo when singing or playing music, and</a:t>
                      </a:r>
                      <a:r>
                        <a:rPr lang="en-GB" sz="800" dirty="0" smtClean="0">
                          <a:latin typeface="+mn-lt"/>
                        </a:rPr>
                        <a:t> sing with an awareness of</a:t>
                      </a:r>
                      <a:r>
                        <a:rPr lang="en-GB" sz="800" baseline="0" dirty="0" smtClean="0">
                          <a:latin typeface="+mn-lt"/>
                        </a:rPr>
                        <a:t> pitch and clarity in diction. </a:t>
                      </a:r>
                      <a:endParaRPr lang="en-GB" sz="800" dirty="0">
                        <a:latin typeface="+mn-lt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+mn-lt"/>
                        </a:rPr>
                        <a:t>I can play to a steady pulse,</a:t>
                      </a:r>
                      <a:r>
                        <a:rPr lang="en-GB" sz="800" baseline="0" dirty="0" smtClean="0">
                          <a:latin typeface="+mn-lt"/>
                        </a:rPr>
                        <a:t> </a:t>
                      </a:r>
                      <a:r>
                        <a:rPr lang="en-GB" sz="800" dirty="0" smtClean="0">
                          <a:latin typeface="+mn-lt"/>
                        </a:rPr>
                        <a:t>accompany singing with actions and body sounds to a study pulse and express opinions when selecting and describing sounds to create music.</a:t>
                      </a:r>
                      <a:endParaRPr lang="en-GB" sz="800" dirty="0">
                        <a:latin typeface="+mn-lt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</a:rPr>
                        <a:t>I can</a:t>
                      </a: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sing simple songs in different styles with an awareness of pitch and tempo, and name some instrumental sounds and instruments. </a:t>
                      </a:r>
                      <a:endParaRPr lang="en-GB" sz="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I can make a composition,</a:t>
                      </a: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 with an understanding of stick notation, and perform with others, with an awareness of pulse.</a:t>
                      </a:r>
                      <a:endParaRPr lang="en-GB" sz="80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  <a:tr h="71146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can perform rhythms to the pulse with increasing success,</a:t>
                      </a:r>
                      <a:r>
                        <a:rPr lang="en-GB" sz="800" baseline="0" dirty="0" smtClean="0"/>
                        <a:t> </a:t>
                      </a:r>
                      <a:r>
                        <a:rPr lang="en-GB" sz="800" dirty="0" smtClean="0"/>
                        <a:t>sing with developing control of pitch and use</a:t>
                      </a:r>
                      <a:r>
                        <a:rPr lang="en-GB" sz="800" baseline="0" dirty="0" smtClean="0"/>
                        <a:t> musical notation. </a:t>
                      </a:r>
                      <a:endParaRPr lang="en-GB" sz="800" dirty="0" smtClean="0"/>
                    </a:p>
                    <a:p>
                      <a:endParaRPr lang="en-GB" sz="800" b="0" i="0" u="none" strike="noStrike" kern="1200" baseline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can follow simple</a:t>
                      </a:r>
                      <a:r>
                        <a:rPr lang="en-GB" sz="800" baseline="0" dirty="0" smtClean="0"/>
                        <a:t> dot notation, respond to changes in high and low pitch, and use percussion instruments and body percussion to </a:t>
                      </a:r>
                      <a:r>
                        <a:rPr lang="en-GB" sz="800" baseline="0" dirty="0" err="1" smtClean="0"/>
                        <a:t>rapeat</a:t>
                      </a:r>
                      <a:r>
                        <a:rPr lang="en-GB" sz="800" baseline="0" dirty="0" smtClean="0"/>
                        <a:t> simple rhythms. </a:t>
                      </a:r>
                      <a:endParaRPr lang="en-GB" sz="800" dirty="0" smtClean="0"/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</a:t>
                      </a:r>
                      <a:r>
                        <a:rPr lang="en-GB" sz="800" baseline="0" dirty="0" smtClean="0"/>
                        <a:t> can perform in time with the pulse, singing with developing control of pitch and pulse, and share ideas to create a dramatic piece. </a:t>
                      </a:r>
                      <a:endParaRPr lang="en-GB" sz="800" dirty="0" smtClean="0"/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kern="1200" baseline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can perform with increasing confidence and accuracy</a:t>
                      </a:r>
                      <a:r>
                        <a:rPr lang="en-GB" sz="800" baseline="0" dirty="0" smtClean="0"/>
                        <a:t> controlling dynamics, pulse and rhythm. </a:t>
                      </a:r>
                      <a:endParaRPr lang="en-GB" sz="800" dirty="0" smtClean="0"/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kern="1200" baseline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can identify</a:t>
                      </a:r>
                      <a:r>
                        <a:rPr lang="en-GB" sz="800" baseline="0" dirty="0" smtClean="0"/>
                        <a:t> timbre by describing the sound and link it with the intended effect and I can create my own rhythmic patterns and perform them with a steady pulse. </a:t>
                      </a:r>
                      <a:endParaRPr lang="en-GB" sz="8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kern="1200" baseline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	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can demonstrate and utilise images to structure</a:t>
                      </a:r>
                      <a:r>
                        <a:rPr lang="en-GB" sz="800" baseline="0" dirty="0" smtClean="0"/>
                        <a:t> a piece using a simple dot notation score and perform following dot notation. </a:t>
                      </a:r>
                      <a:endParaRPr lang="en-GB" sz="800" dirty="0" smtClean="0"/>
                    </a:p>
                    <a:p>
                      <a:endParaRPr lang="en-GB" sz="8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335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1163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3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1" y="256719"/>
            <a:ext cx="1668598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1 vocabulary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5995" y="1633287"/>
            <a:ext cx="7240010" cy="3591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699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3415026"/>
              </p:ext>
            </p:extLst>
          </p:nvPr>
        </p:nvGraphicFramePr>
        <p:xfrm>
          <a:off x="963292" y="349874"/>
          <a:ext cx="11125616" cy="776544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53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1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1579">
                  <a:extLst>
                    <a:ext uri="{9D8B030D-6E8A-4147-A177-3AD203B41FA5}">
                      <a16:colId xmlns:a16="http://schemas.microsoft.com/office/drawing/2014/main" val="447219699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2363922715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1707771099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3156943933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3697173265"/>
                    </a:ext>
                  </a:extLst>
                </a:gridCol>
              </a:tblGrid>
              <a:tr h="263975">
                <a:tc gridSpan="7">
                  <a:txBody>
                    <a:bodyPr/>
                    <a:lstStyle/>
                    <a:p>
                      <a:pPr lvl="0" algn="ctr"/>
                      <a:r>
                        <a:rPr lang="en-GB" sz="1100" b="0" dirty="0" smtClean="0">
                          <a:latin typeface="+mn-lt"/>
                          <a:cs typeface="Arial" panose="020B0604020202020204" pitchFamily="34" charset="0"/>
                        </a:rPr>
                        <a:t>MUSIC </a:t>
                      </a:r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Year 2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78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Autumn Term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Oceans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Autumn Term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Four Seasons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Spring Term </a:t>
                      </a:r>
                    </a:p>
                    <a:p>
                      <a:pPr lvl="0" algn="ctr"/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Jupiter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Spring Term </a:t>
                      </a:r>
                    </a:p>
                    <a:p>
                      <a:pPr lvl="0" algn="ctr"/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Great Fire of London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Summer Term </a:t>
                      </a:r>
                    </a:p>
                    <a:p>
                      <a:pPr algn="ctr"/>
                      <a:r>
                        <a:rPr lang="en-GB" sz="1100" b="1" dirty="0" smtClean="0">
                          <a:latin typeface="Letter-join 40" panose="02000805000000020003" pitchFamily="50" charset="0"/>
                        </a:rPr>
                        <a:t>Folksongs</a:t>
                      </a:r>
                      <a:endParaRPr lang="en-GB" sz="1100" b="1" dirty="0"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Summer Term </a:t>
                      </a:r>
                    </a:p>
                    <a:p>
                      <a:pPr algn="ctr"/>
                      <a:r>
                        <a:rPr lang="en-GB" sz="1100" b="1" dirty="0" smtClean="0">
                          <a:latin typeface="Letter-join 40" panose="02000805000000020003" pitchFamily="50" charset="0"/>
                        </a:rPr>
                        <a:t>Toys</a:t>
                      </a:r>
                      <a:endParaRPr lang="en-GB" sz="1100" b="1" dirty="0"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019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latin typeface="+mn-lt"/>
                        </a:rPr>
                        <a:t>I</a:t>
                      </a:r>
                      <a:r>
                        <a:rPr lang="en-GB" sz="800" baseline="0" dirty="0" smtClean="0">
                          <a:latin typeface="+mn-lt"/>
                        </a:rPr>
                        <a:t> can use simple musical terms when talking about music and change dynamics when playing and accompanying singing with actions and body sounds. </a:t>
                      </a:r>
                      <a:endParaRPr lang="en-GB" sz="800" dirty="0" smtClean="0">
                        <a:latin typeface="+mn-lt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latin typeface="+mn-lt"/>
                        </a:rPr>
                        <a:t>I can compose a sequence</a:t>
                      </a:r>
                      <a:r>
                        <a:rPr lang="en-GB" sz="800" baseline="0" dirty="0" smtClean="0">
                          <a:latin typeface="+mn-lt"/>
                        </a:rPr>
                        <a:t> of sounds to create music with a structure and use graphic symbols to convey sounds in a visual score. </a:t>
                      </a:r>
                      <a:endParaRPr lang="en-GB" sz="800" dirty="0" smtClean="0">
                        <a:latin typeface="+mn-lt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latin typeface="+mn-lt"/>
                        </a:rPr>
                        <a:t>I can use</a:t>
                      </a:r>
                      <a:r>
                        <a:rPr lang="en-GB" sz="800" baseline="0" dirty="0" smtClean="0">
                          <a:latin typeface="+mn-lt"/>
                        </a:rPr>
                        <a:t> a graphic score to read music, include differences in timbre, pitch, dynamics and tempo when singing or playing music, and</a:t>
                      </a:r>
                      <a:r>
                        <a:rPr lang="en-GB" sz="800" dirty="0" smtClean="0">
                          <a:latin typeface="+mn-lt"/>
                        </a:rPr>
                        <a:t> sing with an awareness of</a:t>
                      </a:r>
                      <a:r>
                        <a:rPr lang="en-GB" sz="800" baseline="0" dirty="0" smtClean="0">
                          <a:latin typeface="+mn-lt"/>
                        </a:rPr>
                        <a:t> pitch and clarity in diction. </a:t>
                      </a:r>
                      <a:endParaRPr lang="en-GB" sz="800" dirty="0" smtClean="0">
                        <a:latin typeface="+mn-lt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latin typeface="+mn-lt"/>
                        </a:rPr>
                        <a:t>I can play to a steady pulse,</a:t>
                      </a:r>
                      <a:r>
                        <a:rPr lang="en-GB" sz="800" baseline="0" dirty="0" smtClean="0">
                          <a:latin typeface="+mn-lt"/>
                        </a:rPr>
                        <a:t> </a:t>
                      </a:r>
                      <a:r>
                        <a:rPr lang="en-GB" sz="800" dirty="0" smtClean="0">
                          <a:latin typeface="+mn-lt"/>
                        </a:rPr>
                        <a:t>accompany singing with actions and body sounds to a study pulse and express opinions when selecting and describing sounds to create music.</a:t>
                      </a:r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kern="1200" baseline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</a:rPr>
                        <a:t>I can</a:t>
                      </a: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sing simple songs in different styles with an awareness of pitch and tempo, and name some instrumental sounds and instruments. </a:t>
                      </a:r>
                      <a:endParaRPr lang="en-GB" sz="8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kern="1200" baseline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I can make a composition,</a:t>
                      </a: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 with an understanding of stick notation, and perform with others, with an awareness of pulse.</a:t>
                      </a:r>
                      <a:endParaRPr lang="en-GB" sz="800" dirty="0" smtClean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endParaRPr lang="en-GB" sz="8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45194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Understanding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 the difference between a verse and a chorus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and singing as a part of an ensemble.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Singing and performing rhythmic patterns on instruments to show a mood or a character.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Recognising and performing rhythmic patterns using notation.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Singing and performing rhythmic patterns on instruments using notation.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Reading, performing and notating rhythmic patterns.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and performing rhythmic patterns on instruments using notation. </a:t>
                      </a:r>
                      <a:endParaRPr lang="en-GB" sz="800" dirty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Identifying contrasts in dynamics, tempo and beat groupings.</a:t>
                      </a:r>
                      <a:endParaRPr lang="en-GB" sz="800" baseline="0" dirty="0" smtClean="0">
                        <a:solidFill>
                          <a:srgbClr val="FF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Listening, singing and performing with an awareness of dynamics.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Creating music with contrasts for effect.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as a class ensemble with an awareness of pulse and pitch.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Creating and performing rhythmic patterns and melodies.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Creating, performing and notating a melody independently within a group performance. </a:t>
                      </a:r>
                      <a:endParaRPr lang="en-GB" sz="800" dirty="0" smtClean="0">
                        <a:solidFill>
                          <a:srgbClr val="FF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b="1" kern="12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a fanfare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 inspired by the music of Richard Strauss.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Creating a class performance inspired by the music of Gustav Holst.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Creating a group performance inspired by the music of Gustav Holst.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Refining, rehearsing and performing our Jupiter piece as a group.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Recognising changes in tempo and performing in time with the pulse.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Creating a school anthem inspired by the music of Gustav Holst.</a:t>
                      </a:r>
                      <a:endParaRPr lang="en-GB" sz="8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kern="12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Understand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ing dynamics through listening and performing.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Understanding dynamics through composition and performance.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with a steady pulse with a partner.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Identifying beat groupings.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Creating and performing rhythms using notation.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a rhythm using notation as part of a whole class ensemble. </a:t>
                      </a:r>
                      <a:endParaRPr lang="en-GB" sz="8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kern="12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Identifying the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 pulse, playing on beat 1 to accompany singing.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Embedding pulse and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exploring and understanding key features of folk songs.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Understanding how texture can be created when singing in a round.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Using texture and dynamics in class performance.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Understanding the difference between pulse and rhythm.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Reading and responding to notated rhythm patterns. </a:t>
                      </a:r>
                      <a:endParaRPr lang="en-GB" sz="8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None/>
                      </a:pPr>
                      <a:endParaRPr lang="en-GB" sz="9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Understanding pulse through listening and performing. </a:t>
                      </a:r>
                      <a:endParaRPr lang="en-GB" sz="800" baseline="0" dirty="0" smtClean="0">
                        <a:solidFill>
                          <a:srgbClr val="FF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Recognising the relationship between dot notation and movement in pitch.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Using dot notation to compose a simple melody.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from dot notation as a pair.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as a class following dot notation.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Improvising a rhythm within a performance. </a:t>
                      </a:r>
                      <a:endParaRPr lang="en-GB" sz="8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919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instruments, rhythm, pitch, dynamics and tempo. </a:t>
                      </a:r>
                      <a:endParaRPr lang="en-GB" sz="800" baseline="0" dirty="0" smtClean="0">
                        <a:solidFill>
                          <a:srgbClr val="7030A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Improvise rhythm.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Follow staff notation, and use pitch, dynamics and tempo.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</a:t>
                      </a:r>
                      <a:r>
                        <a:rPr lang="en-GB" sz="800" dirty="0" err="1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insturments</a:t>
                      </a:r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, rhythm, pitch,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dynamics and tempo.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Improvise.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Follow dot and staff notation, and use pitch, dynamics and tempo.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instruments, dynamics, tempo, pitch and themes within music. </a:t>
                      </a:r>
                      <a:endParaRPr lang="en-GB" sz="800" baseline="0" dirty="0" smtClean="0">
                        <a:solidFill>
                          <a:srgbClr val="7030A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Select and combine resources to create music in response to a non-musical stimulus.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Performing a class ensemble, small group ensemble, show changes in dynamics and tempo, add lyrics to music, and demonstrate an awareness of occasion. 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features of Baroque, instruments,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use of voice and word painting.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Understand vocal sounds, found sounds and instruments. Record rhythms using notation.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Follow a score and notation, perform with body percussion, copy rhythms, chant to a pulse, add actions when singing, and sing in a round. 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pulse, tempo, structure, repetition of melody and different instruments. </a:t>
                      </a:r>
                      <a:endParaRPr lang="en-GB" sz="800" baseline="0" dirty="0" smtClean="0">
                        <a:solidFill>
                          <a:srgbClr val="7030A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Improvise rhythmic patterns.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Perform as a class ensemble, drone, play and sing together, create texture, maintain parts, call and response, sing in a round, sing/chant in three parts, and use dynamics for expression. 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pulse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and tempo.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Create improvised phrases and use dot notation to record a melody.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Move to music, follow a score, play tunes percussion, play and sing together. 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3210765"/>
                  </a:ext>
                </a:extLst>
              </a:tr>
              <a:tr h="643954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 can perform rhythms to the pulse with increasing success,</a:t>
                      </a:r>
                      <a:r>
                        <a:rPr lang="en-GB" sz="800" baseline="0" dirty="0" smtClean="0"/>
                        <a:t> </a:t>
                      </a:r>
                      <a:r>
                        <a:rPr lang="en-GB" sz="800" dirty="0" smtClean="0"/>
                        <a:t>sing with developing control of pitch and use</a:t>
                      </a:r>
                      <a:r>
                        <a:rPr lang="en-GB" sz="800" baseline="0" dirty="0" smtClean="0"/>
                        <a:t> musical notation.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 can follow simple</a:t>
                      </a:r>
                      <a:r>
                        <a:rPr lang="en-GB" sz="800" baseline="0" dirty="0" smtClean="0"/>
                        <a:t> dot notation, respond to changes in high and low pitch, and use percussion instruments and body percussion to repeat simple rhythms. </a:t>
                      </a:r>
                      <a:endParaRPr lang="en-GB" sz="800" dirty="0"/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</a:t>
                      </a:r>
                      <a:r>
                        <a:rPr lang="en-GB" sz="800" baseline="0" dirty="0" smtClean="0"/>
                        <a:t> can perform in time with the pulse, singing with developing control of pitch and pulse, and share ideas to create a dramatic piece.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 can perform with increasing confidence and accuracy</a:t>
                      </a:r>
                      <a:r>
                        <a:rPr lang="en-GB" sz="800" baseline="0" dirty="0" smtClean="0"/>
                        <a:t> controlling dynamics, pulse and rhythm.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 can identify</a:t>
                      </a:r>
                      <a:r>
                        <a:rPr lang="en-GB" sz="800" baseline="0" dirty="0" smtClean="0"/>
                        <a:t> timbre by describing the sound and link it with the intended effect and I can create my own rhythmic patterns and perform them with a steady pulse.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 can demonstrate and utilise images to structure</a:t>
                      </a:r>
                      <a:r>
                        <a:rPr lang="en-GB" sz="800" baseline="0" dirty="0" smtClean="0"/>
                        <a:t> a piece using a simple dot notation score and perform following dot notation.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  <a:tr h="105903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 smtClean="0"/>
                        <a:t>I can</a:t>
                      </a:r>
                      <a:r>
                        <a:rPr lang="en-GB" sz="900" baseline="0" dirty="0" smtClean="0"/>
                        <a:t> record ideas using rhythmic notation and perform from simple western notation symbols</a:t>
                      </a:r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I can record ideas using graphic notation</a:t>
                      </a:r>
                      <a:r>
                        <a:rPr lang="en-GB" sz="900" baseline="0" dirty="0" smtClean="0"/>
                        <a:t> and </a:t>
                      </a:r>
                      <a:r>
                        <a:rPr lang="en-GB" sz="900" dirty="0" smtClean="0"/>
                        <a:t>apply the inter-related dimensions of music when performing a piece.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I</a:t>
                      </a:r>
                      <a:r>
                        <a:rPr lang="en-GB" sz="900" baseline="0" dirty="0" smtClean="0"/>
                        <a:t> can create simple rhythmic patterns using 1 beat, ½ beat, 2 beat and 4 beat notes and a 1 beat rest and perform as an ensemble. </a:t>
                      </a:r>
                      <a:endParaRPr lang="en-GB" sz="900" dirty="0" smtClean="0"/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I can perform independently and in small groups demonstrating an understanding of my role within the ensemble.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I can play a drone, sing with project and clear diction over a greater range</a:t>
                      </a:r>
                      <a:r>
                        <a:rPr lang="en-GB" sz="900" baseline="0" dirty="0" smtClean="0"/>
                        <a:t> of pitches, and contribute ideas in group work with consideration of the structure and theme of the music. </a:t>
                      </a:r>
                      <a:endParaRPr lang="en-GB" sz="900" dirty="0" smtClean="0"/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I can use the inter-related dimensions of music to compose and perform within an ensemble. </a:t>
                      </a:r>
                    </a:p>
                    <a:p>
                      <a:endParaRPr lang="en-GB" sz="900" kern="12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335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7402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5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1" y="256719"/>
            <a:ext cx="1623714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2 vocabulary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0916" y="1914313"/>
            <a:ext cx="6030167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1854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9848181"/>
              </p:ext>
            </p:extLst>
          </p:nvPr>
        </p:nvGraphicFramePr>
        <p:xfrm>
          <a:off x="963292" y="349874"/>
          <a:ext cx="11125616" cy="791338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53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1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1579">
                  <a:extLst>
                    <a:ext uri="{9D8B030D-6E8A-4147-A177-3AD203B41FA5}">
                      <a16:colId xmlns:a16="http://schemas.microsoft.com/office/drawing/2014/main" val="447219699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2363922715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1707771099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3156943933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3697173265"/>
                    </a:ext>
                  </a:extLst>
                </a:gridCol>
              </a:tblGrid>
              <a:tr h="263975">
                <a:tc gridSpan="7">
                  <a:txBody>
                    <a:bodyPr/>
                    <a:lstStyle/>
                    <a:p>
                      <a:pPr lvl="0" algn="ctr"/>
                      <a:r>
                        <a:rPr lang="en-GB" sz="1100" b="0" dirty="0" smtClean="0">
                          <a:latin typeface="+mn-lt"/>
                          <a:cs typeface="Arial" panose="020B0604020202020204" pitchFamily="34" charset="0"/>
                        </a:rPr>
                        <a:t>MUSIC </a:t>
                      </a:r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Year </a:t>
                      </a:r>
                      <a:r>
                        <a:rPr lang="en-GB" sz="1100" b="0" dirty="0" smtClean="0">
                          <a:latin typeface="+mn-lt"/>
                          <a:cs typeface="Arial" panose="020B0604020202020204" pitchFamily="34" charset="0"/>
                        </a:rPr>
                        <a:t>3</a:t>
                      </a:r>
                      <a:endParaRPr lang="en-GB" sz="11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78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Autumn Term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In the Garden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Autumn Term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Volcanoes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Spring Term </a:t>
                      </a:r>
                    </a:p>
                    <a:p>
                      <a:pPr lvl="0" algn="ctr"/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Stone Age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Spring Term </a:t>
                      </a:r>
                    </a:p>
                    <a:p>
                      <a:pPr lvl="0" algn="ctr"/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Castles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Summer Term </a:t>
                      </a:r>
                    </a:p>
                    <a:p>
                      <a:pPr algn="ctr"/>
                      <a:r>
                        <a:rPr lang="en-GB" sz="1100" b="1" dirty="0" smtClean="0">
                          <a:latin typeface="Letter-join 40" panose="02000805000000020003" pitchFamily="50" charset="0"/>
                        </a:rPr>
                        <a:t>Greek Myths</a:t>
                      </a:r>
                      <a:endParaRPr lang="en-GB" sz="1100" b="1" dirty="0"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Summer Term </a:t>
                      </a:r>
                    </a:p>
                    <a:p>
                      <a:pPr algn="ctr"/>
                      <a:r>
                        <a:rPr lang="en-GB" sz="1100" b="1" dirty="0" smtClean="0">
                          <a:latin typeface="Letter-join 40" panose="02000805000000020003" pitchFamily="50" charset="0"/>
                        </a:rPr>
                        <a:t>Mayans</a:t>
                      </a:r>
                      <a:endParaRPr lang="en-GB" sz="1100" b="1" dirty="0"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019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can perform rhythms to the pulse with increasing success,</a:t>
                      </a:r>
                      <a:r>
                        <a:rPr lang="en-GB" sz="800" baseline="0" dirty="0" smtClean="0"/>
                        <a:t> </a:t>
                      </a:r>
                      <a:r>
                        <a:rPr lang="en-GB" sz="800" dirty="0" smtClean="0"/>
                        <a:t>sing with developing control of pitch and use</a:t>
                      </a:r>
                      <a:r>
                        <a:rPr lang="en-GB" sz="800" baseline="0" dirty="0" smtClean="0"/>
                        <a:t> musical notation. </a:t>
                      </a:r>
                      <a:endParaRPr lang="en-GB" sz="8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 smtClean="0">
                        <a:latin typeface="+mn-lt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can follow simple</a:t>
                      </a:r>
                      <a:r>
                        <a:rPr lang="en-GB" sz="800" baseline="0" dirty="0" smtClean="0"/>
                        <a:t> dot notation, respond to changes in high and low pitch, and use percussion instruments and body percussion to repeat simple rhythms. </a:t>
                      </a:r>
                      <a:endParaRPr lang="en-GB" sz="800" dirty="0" smtClean="0"/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 smtClean="0">
                        <a:latin typeface="+mn-lt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</a:t>
                      </a:r>
                      <a:r>
                        <a:rPr lang="en-GB" sz="800" baseline="0" dirty="0" smtClean="0"/>
                        <a:t> can perform in time with the pulse, singing with developing control of pitch and pulse, and share ideas to create a dramatic piece. </a:t>
                      </a:r>
                      <a:endParaRPr lang="en-GB" sz="800" dirty="0" smtClean="0"/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kern="1200" baseline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can perform with increasing confidence and accuracy</a:t>
                      </a:r>
                      <a:r>
                        <a:rPr lang="en-GB" sz="800" baseline="0" dirty="0" smtClean="0"/>
                        <a:t> controlling dynamics, pulse and rhythm. </a:t>
                      </a:r>
                      <a:endParaRPr lang="en-GB" sz="800" dirty="0" smtClean="0"/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kern="1200" baseline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can identify</a:t>
                      </a:r>
                      <a:r>
                        <a:rPr lang="en-GB" sz="800" baseline="0" dirty="0" smtClean="0"/>
                        <a:t> timbre by describing the sound and link it with the intended effect and I can create my own rhythmic patterns and perform them with a steady pulse. </a:t>
                      </a:r>
                      <a:endParaRPr lang="en-GB" sz="8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kern="1200" baseline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can demonstrate and utilise images to structure</a:t>
                      </a:r>
                      <a:r>
                        <a:rPr lang="en-GB" sz="800" baseline="0" dirty="0" smtClean="0"/>
                        <a:t> a piece using a simple dot notation score and perform following dot notation. </a:t>
                      </a:r>
                      <a:endParaRPr lang="en-GB" sz="800" dirty="0" smtClean="0"/>
                    </a:p>
                    <a:p>
                      <a:endParaRPr lang="en-GB" sz="8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45194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Reading and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 performing notation and understanding the difference between pulse and rhythm.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Reading, writing and performing rhythmic notation.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and notating a rhythm using one, two and half beat notes.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Understanding pitch using graphic and western notation.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Composing, notating and performing a melody.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a solo as part of a class ensemble. </a:t>
                      </a:r>
                      <a:endParaRPr lang="en-GB" sz="800" dirty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Learn how changes in tempo, dynamics and texture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 can create effects in music.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Creating a graphic score considering dynamics, tempo and texture.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Using the inter-related dimensions of music to create effect.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Reading, recording and performing ideas using graphic notation.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Selecting and combining skills learned to create a piece of music.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as a group and reflecting on our own and other’s performances. </a:t>
                      </a:r>
                      <a:endParaRPr lang="en-GB" sz="8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b="1" kern="12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Reading, performing and writing 1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 beat and ½ beat notes.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Reading and performing rhythms in time with the pulse.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Reading, performing and writing rhythm notation using ½ beat, 1 beat, 2 beat and 4 beat notes.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Notating and performing rhythms including a rest.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and performing rhythm notation as an ensemble.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as an ensemble and providing feedback to others. </a:t>
                      </a:r>
                      <a:endParaRPr lang="en-GB" sz="8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kern="12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as an ensemble and maintaining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 a rhythmic pattern.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– Composing a rhythmic performance as a group ensemble.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and performing a rhythm for a musical theatre performance.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Learning the feudal song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and perform as a class ensemble.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Building performance skills through vocal and instrumental improvisation.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Playing and singing an improvisation within a class performance. </a:t>
                      </a:r>
                      <a:endParaRPr lang="en-GB" sz="8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kern="12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Singing, dancing and playing with an awareness of the pulse. </a:t>
                      </a:r>
                      <a:endParaRPr lang="en-GB" sz="800" baseline="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Improvising and performing simple melodies, maintaining a strong sense of pulse.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Exploring, selecting and combining sounds as a class.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Exploring, selecting and combining sounds as a group.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Rehearsing and refining compositions for a final performance.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Evaluating my own music and music from another era. </a:t>
                      </a:r>
                      <a:endParaRPr lang="en-GB" sz="800" dirty="0" smtClean="0">
                        <a:solidFill>
                          <a:srgbClr val="FF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None/>
                      </a:pPr>
                      <a:endParaRPr lang="en-GB" sz="9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Understanding how the inter-related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 dimensions of music can be combined to create an effect.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Creating a performance inspired by Mayan wind instruments.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and performing using the inter-related dimensions of music to reflect the rainforest.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 piece of music to reflect a Mayan god.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Adding rhythm to the Mayan god music.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and evaluating using the inter-related dimensions of music. </a:t>
                      </a:r>
                      <a:endParaRPr lang="en-GB" sz="8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919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instruments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and changes in pitch.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Use rhythmic notation, pitch notation, and add accompaniment.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Perform by reading staff notation and graphic notation, play by ear and sing in unison. 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the inter-related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dimensions of music.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Add accompaniment, improvise, write graphic notation, and use the inter-related dimensions of music.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Follow graphic notation and perform as an ensemble. 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accuracy of rhythms played.</a:t>
                      </a:r>
                      <a:endParaRPr lang="en-GB" sz="800" baseline="0" dirty="0" smtClean="0">
                        <a:solidFill>
                          <a:srgbClr val="7030A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Read and write rhythm notation and turn words in rhythms.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Follow graphic score and western notation, perform rhythms as a soloist, duet or ensemble, add emotion to voices, chant to the pulse, call and response, and add actions to a performance. 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instruments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and inter-related dimensions.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Create rhythms, add actions and improvise melodies.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Perform ostinato rhythms, chant and play 2 part, 3 part and 4 part rhythms, conduct a performance, perform as a group ensemble, move to the pulse, call and respond, and sing in character.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inter-related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dimensions of music, identify how the music makes you feels, appraise compositions, and place music in history.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Improvise melodies and soundscapes.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Drone, perform in a group ensemble and solo, move to the pulse, and combine singing, dancing and playing. 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instruments and the inter-related dimensions of music. </a:t>
                      </a:r>
                      <a:endParaRPr lang="en-GB" sz="800" baseline="0" dirty="0" smtClean="0">
                        <a:solidFill>
                          <a:srgbClr val="7030A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Use rhythmic and pitch notation, add accompaniments and improvise.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Follow staff and graphic notation. 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3210765"/>
                  </a:ext>
                </a:extLst>
              </a:tr>
              <a:tr h="643954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 can</a:t>
                      </a:r>
                      <a:r>
                        <a:rPr lang="en-GB" sz="800" baseline="0" dirty="0" smtClean="0"/>
                        <a:t> record ideas using rhythmic notation and perform from simple western notation symbols.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 can record ideas using graphic notation</a:t>
                      </a:r>
                      <a:r>
                        <a:rPr lang="en-GB" sz="800" baseline="0" dirty="0" smtClean="0"/>
                        <a:t> and </a:t>
                      </a:r>
                      <a:r>
                        <a:rPr lang="en-GB" sz="800" dirty="0" smtClean="0"/>
                        <a:t>apply the inter-related dimensions of music when performing a piece. </a:t>
                      </a:r>
                      <a:endParaRPr lang="en-GB" sz="800" dirty="0"/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</a:t>
                      </a:r>
                      <a:r>
                        <a:rPr lang="en-GB" sz="800" baseline="0" dirty="0" smtClean="0"/>
                        <a:t> can create simple rhythmic patterns using 1 beat, ½ beat, 2 beat and 4 beat notes and a 1 beat rest and perform as an ensemble.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 can perform independently and in small groups demonstrating an understanding of my role within the ensemble.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 can play a drone, sing with project and clear diction over a greater range</a:t>
                      </a:r>
                      <a:r>
                        <a:rPr lang="en-GB" sz="800" baseline="0" dirty="0" smtClean="0"/>
                        <a:t> of pitches, and contribute ideas in group work with consideration of the structure and theme of the music.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 can use the inter-related dimensions of music to compose and perform within an ensemble.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  <a:tr h="105903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I can</a:t>
                      </a:r>
                      <a:r>
                        <a:rPr lang="en-GB" sz="900" baseline="0" dirty="0" smtClean="0"/>
                        <a:t> identify musical conventions being employed in a variety of piece and link rhythmic and melodic patterns into structured responses using voice, percussive and melodic instruments. </a:t>
                      </a:r>
                      <a:endParaRPr lang="en-GB" sz="900" dirty="0" smtClean="0"/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I can identify and describe how the inter-related</a:t>
                      </a:r>
                      <a:r>
                        <a:rPr lang="en-GB" sz="900" baseline="0" dirty="0" smtClean="0"/>
                        <a:t> dimensions are used to create samba music. </a:t>
                      </a:r>
                      <a:endParaRPr lang="en-GB" sz="900" dirty="0" smtClean="0"/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I</a:t>
                      </a:r>
                      <a:r>
                        <a:rPr lang="en-GB" sz="900" baseline="0" dirty="0" smtClean="0"/>
                        <a:t> can record music accurately using graphic scores, creating a key and beginning to use dynamic and tempo markings. </a:t>
                      </a:r>
                      <a:endParaRPr lang="en-GB" sz="900" dirty="0" smtClean="0"/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I am</a:t>
                      </a:r>
                      <a:r>
                        <a:rPr lang="en-GB" sz="900" baseline="0" dirty="0" smtClean="0"/>
                        <a:t> aware of and can apply how the inter-related dimensions of music can be used to create effects in response to a stimulus. </a:t>
                      </a:r>
                      <a:endParaRPr lang="en-GB" sz="900" dirty="0" smtClean="0"/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I can</a:t>
                      </a:r>
                      <a:r>
                        <a:rPr lang="en-GB" sz="900" baseline="0" dirty="0" smtClean="0"/>
                        <a:t> use the pentatonic scale to compose simple melodies and show increasing confidence in recording ideas using graphic score. </a:t>
                      </a:r>
                      <a:endParaRPr lang="en-GB" sz="900" dirty="0" smtClean="0"/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I can link rhythmic and melodic patterns into structured responses and record ideas using sign and symbols</a:t>
                      </a:r>
                      <a:r>
                        <a:rPr lang="en-GB" sz="900" baseline="0" dirty="0" smtClean="0"/>
                        <a:t> including graphic score and pitch and rhythmic notation. </a:t>
                      </a:r>
                      <a:endParaRPr lang="en-GB" sz="900" dirty="0" smtClean="0"/>
                    </a:p>
                    <a:p>
                      <a:endParaRPr lang="en-GB" sz="900" kern="12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335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35152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7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1" y="256719"/>
            <a:ext cx="1623714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3 vocabulary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0522" y="2071498"/>
            <a:ext cx="5410955" cy="271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2138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6251796"/>
              </p:ext>
            </p:extLst>
          </p:nvPr>
        </p:nvGraphicFramePr>
        <p:xfrm>
          <a:off x="963292" y="349874"/>
          <a:ext cx="11125616" cy="836662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53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1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1579">
                  <a:extLst>
                    <a:ext uri="{9D8B030D-6E8A-4147-A177-3AD203B41FA5}">
                      <a16:colId xmlns:a16="http://schemas.microsoft.com/office/drawing/2014/main" val="447219699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2363922715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1707771099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3156943933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3697173265"/>
                    </a:ext>
                  </a:extLst>
                </a:gridCol>
              </a:tblGrid>
              <a:tr h="263975">
                <a:tc gridSpan="7">
                  <a:txBody>
                    <a:bodyPr/>
                    <a:lstStyle/>
                    <a:p>
                      <a:pPr lvl="0" algn="ctr"/>
                      <a:r>
                        <a:rPr lang="en-GB" sz="1100" b="0" dirty="0" smtClean="0">
                          <a:latin typeface="+mn-lt"/>
                          <a:cs typeface="Arial" panose="020B0604020202020204" pitchFamily="34" charset="0"/>
                        </a:rPr>
                        <a:t>MUSIC </a:t>
                      </a:r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Year </a:t>
                      </a:r>
                      <a:r>
                        <a:rPr lang="en-GB" sz="1100" b="0" dirty="0" smtClean="0">
                          <a:latin typeface="+mn-lt"/>
                          <a:cs typeface="Arial" panose="020B0604020202020204" pitchFamily="34" charset="0"/>
                        </a:rPr>
                        <a:t>4</a:t>
                      </a:r>
                      <a:endParaRPr lang="en-GB" sz="11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78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Autumn Term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Jazz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Autumn Term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Samba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Spring Term </a:t>
                      </a:r>
                    </a:p>
                    <a:p>
                      <a:pPr lvl="0" algn="ctr"/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Words, Words,</a:t>
                      </a:r>
                      <a:r>
                        <a:rPr lang="en-GB" sz="1100" b="1" baseline="0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 Words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Spring Term </a:t>
                      </a:r>
                    </a:p>
                    <a:p>
                      <a:pPr lvl="0" algn="ctr"/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Minimalism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Summer Term </a:t>
                      </a:r>
                    </a:p>
                    <a:p>
                      <a:pPr algn="ctr"/>
                      <a:r>
                        <a:rPr lang="en-GB" sz="1100" b="1" dirty="0" smtClean="0">
                          <a:latin typeface="Letter-join 40" panose="02000805000000020003" pitchFamily="50" charset="0"/>
                        </a:rPr>
                        <a:t>Rivers</a:t>
                      </a:r>
                      <a:endParaRPr lang="en-GB" sz="1100" b="1" dirty="0"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Summer Term </a:t>
                      </a:r>
                    </a:p>
                    <a:p>
                      <a:pPr algn="ctr"/>
                      <a:r>
                        <a:rPr lang="en-GB" sz="1100" b="1" dirty="0" smtClean="0">
                          <a:latin typeface="Letter-join 40" panose="02000805000000020003" pitchFamily="50" charset="0"/>
                        </a:rPr>
                        <a:t>Ancien</a:t>
                      </a:r>
                      <a:r>
                        <a:rPr lang="en-GB" sz="1100" b="1" baseline="0" dirty="0" smtClean="0">
                          <a:latin typeface="Letter-join 40" panose="02000805000000020003" pitchFamily="50" charset="0"/>
                        </a:rPr>
                        <a:t>t China</a:t>
                      </a:r>
                      <a:endParaRPr lang="en-GB" sz="1100" b="1" dirty="0"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019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can</a:t>
                      </a:r>
                      <a:r>
                        <a:rPr lang="en-GB" sz="800" baseline="0" dirty="0" smtClean="0"/>
                        <a:t> record ideas using rhythmic notation and perform from simple western notation symbols</a:t>
                      </a:r>
                      <a:endParaRPr lang="en-GB" sz="800" dirty="0" smtClean="0">
                        <a:latin typeface="+mn-lt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can record ideas using graphic notation</a:t>
                      </a:r>
                      <a:r>
                        <a:rPr lang="en-GB" sz="800" baseline="0" dirty="0" smtClean="0"/>
                        <a:t> and </a:t>
                      </a:r>
                      <a:r>
                        <a:rPr lang="en-GB" sz="800" dirty="0" smtClean="0"/>
                        <a:t>apply the inter-related dimensions of music when performing a piece. </a:t>
                      </a:r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 smtClean="0">
                        <a:latin typeface="+mn-lt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</a:t>
                      </a:r>
                      <a:r>
                        <a:rPr lang="en-GB" sz="800" baseline="0" dirty="0" smtClean="0"/>
                        <a:t> can create simple rhythmic patterns using 1 beat, ½ beat, 2 beat and 4 beat notes and a 1 beat rest and perform as an ensemble. </a:t>
                      </a:r>
                      <a:endParaRPr lang="en-GB" sz="800" dirty="0" smtClean="0"/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kern="1200" baseline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can perform independently and in small groups demonstrating an understanding of my role within the ensemble. </a:t>
                      </a:r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kern="1200" baseline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can play a drone, sing with project and clear diction over a greater range</a:t>
                      </a:r>
                      <a:r>
                        <a:rPr lang="en-GB" sz="800" baseline="0" dirty="0" smtClean="0"/>
                        <a:t> of pitches, and contribute ideas in group work with consideration of the structure and theme of the music. </a:t>
                      </a:r>
                      <a:endParaRPr lang="en-GB" sz="8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kern="1200" baseline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can use the inter-related dimensions of music to compose and perform within an ensemble. </a:t>
                      </a:r>
                    </a:p>
                    <a:p>
                      <a:endParaRPr lang="en-GB" sz="8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45194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="1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b="1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Understanding</a:t>
                      </a:r>
                      <a:r>
                        <a:rPr lang="en-GB" sz="800" b="1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 and exploring vocal improvisation within the context of scatting and jazz music.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="1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="1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a rhythmic pattern with a secure sense of pulse using body percussion.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="1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="1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Creating a simple improvisation to a known rhythm using the pentatonic scale.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Creating swinging rhythms in 4, 3 and 2 beat phrases to use to compose a melody.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 piece of music using key features of jazz.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and performing using key features of jazz music and express evaluation opinions. </a:t>
                      </a:r>
                      <a:endParaRPr lang="en-GB" sz="800" dirty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Understanding samba music through listening, appraising and singing. </a:t>
                      </a:r>
                      <a:endParaRPr lang="en-GB" sz="800" baseline="0" dirty="0" smtClean="0">
                        <a:solidFill>
                          <a:srgbClr val="FF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Creating and performing rhythms using call and response.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Refining, performing and appraising samba introductions.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Learning and performing the rhythms of a Brazilian samba groove as a while class ensemble.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a sole in an ensemble.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Creating a suitable ending for a samba piece and performing in carnival style. </a:t>
                      </a:r>
                      <a:endParaRPr lang="en-GB" sz="8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b="1" kern="12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Exploring and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 understanding the language of music through the inter-related dimensions of music.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Using the inter-related dimensions to translate the language of words into the language of music.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Interpreting music notation with consideration of dynamics.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Creating a symphonic poem and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broadening knowledge of the inter-related dimension of tempo.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Creating a symphonic poem using knowledge of the inter-related dimensions of music.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and evaluating a final piece using knowledge of the inter-related dimensions of music. </a:t>
                      </a:r>
                      <a:endParaRPr lang="en-GB" sz="8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a rhythmic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 piece using minimalist techniques.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Understanding and using features of minimalist music to compose a short melodic piece.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and performing pieces using minimalist techniques.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Developing knowledge of minimalist music through singing, listening and performing.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Exploring and understanding structure and texture to create a group piece.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Exploring and understanding how minimalist techniques have influenced other styles of music. </a:t>
                      </a:r>
                      <a:endParaRPr lang="en-GB" sz="800" dirty="0" smtClean="0">
                        <a:solidFill>
                          <a:srgbClr val="FF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Exploring and understanding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 pitch using graphic notation.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and performing melodies using graphic notation.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pentatonic melodies using grid notation.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and notating pentatonic melodies.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 song in the style of a barcarolle.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Developing, refining, rehearsing and performing a barcarolle. </a:t>
                      </a:r>
                      <a:endParaRPr lang="en-GB" sz="8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None/>
                      </a:pP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Exploring and understanding harmonious sounds and pitch notation. </a:t>
                      </a:r>
                      <a:endParaRPr lang="en-GB" sz="800" baseline="0" dirty="0" smtClean="0">
                        <a:solidFill>
                          <a:srgbClr val="FF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Exploring and understanding pitch, harmonious notes and scales.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Singing and playing a melody using the pentatonic scale.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Improvising, reading and writing melodies using the pentatonic scale.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Choosing and combining notes from the pentatonic scale to create a piece of music.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Refining and performing compositions </a:t>
                      </a:r>
                      <a:endParaRPr lang="en-GB" sz="8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919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characteristics, appraise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and identify instruments.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Use pitch, rhythm, improvisation and notation.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Follow staff notation, perform in a group ensemble and as a solo, call and respond, perform through scatting.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characteristics,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appraise and identify instruments.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Use polyrhythm, rhythm and staff notation.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Follow staff notation, perform in a group ensemble and as a solo, call and response, and sing in a round. 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characteristics, appraise, identify instruments and identify inter-related dimensions.</a:t>
                      </a:r>
                      <a:endParaRPr lang="en-GB" sz="800" baseline="0" dirty="0" smtClean="0">
                        <a:solidFill>
                          <a:srgbClr val="7030A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Use graphic notation and inter-related dimensions.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Follow graphic and western notation, perform in a group ensemble, chant and sing to explore inter-related dimensions. 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key features and inter-related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dimensions of music.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Use staff notation and graphic score.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Follow graphic notation and staff notation, and perform in a group ensemble. 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instruments, key features and inter-related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dimensions of music.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Select and combine to creature texture, use graphic score, use the pentatonic scale, write melody and lyrics, compose to represent a theme and use inter-related dimensions.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Follow graphic notation, sing in unison and perform in a group ensemble. 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instruments, features and appraise performances.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Use the pentatonic scale, add accompaniment, improvise and tell a story.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Perform to the pule, rhythm and pitch notation. Use harmonious notes, sing using the pentatonic scale. Perform as a solo, in a group and in a class ensemble. 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3210765"/>
                  </a:ext>
                </a:extLst>
              </a:tr>
              <a:tr h="643954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 can</a:t>
                      </a:r>
                      <a:r>
                        <a:rPr lang="en-GB" sz="800" baseline="0" dirty="0" smtClean="0"/>
                        <a:t> identify musical conventions being employed in a variety of piece and link rhythmic and melodic patterns into structured responses using voice, percussive and melodic instruments.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 can identify and describe how the inter-related</a:t>
                      </a:r>
                      <a:r>
                        <a:rPr lang="en-GB" sz="800" baseline="0" dirty="0" smtClean="0"/>
                        <a:t> dimensions are used to create samba music. </a:t>
                      </a:r>
                      <a:endParaRPr lang="en-GB" sz="800" dirty="0"/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</a:t>
                      </a:r>
                      <a:r>
                        <a:rPr lang="en-GB" sz="800" baseline="0" dirty="0" smtClean="0"/>
                        <a:t> can record music accurately using graphic scores, creating a key and beginning to use dynamic and tempo markings.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 am</a:t>
                      </a:r>
                      <a:r>
                        <a:rPr lang="en-GB" sz="800" baseline="0" dirty="0" smtClean="0"/>
                        <a:t> aware of and can apply how the inter-related dimensions of music can be used to create effects in response to a stimulus.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 can</a:t>
                      </a:r>
                      <a:r>
                        <a:rPr lang="en-GB" sz="800" baseline="0" dirty="0" smtClean="0"/>
                        <a:t> use the pentatonic scale to compose simple melodies and show increasing confidence in recording ideas using graphic score.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 can link rhythmic and melodic patterns into structured responses and record ideas using sign and symbols</a:t>
                      </a:r>
                      <a:r>
                        <a:rPr lang="en-GB" sz="800" baseline="0" dirty="0" smtClean="0"/>
                        <a:t> including graphic score and pitch and rhythmic notation.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  <a:tr h="105903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I can</a:t>
                      </a:r>
                      <a:r>
                        <a:rPr lang="en-GB" sz="900" baseline="0" dirty="0" smtClean="0"/>
                        <a:t> combine the inter-related dimensions of music imaginatively, create my own melodic and rhythmic motifs, and demonstrate increased confidence and accuracy using various forms of notation to record musical ideas. </a:t>
                      </a:r>
                      <a:endParaRPr lang="en-GB" sz="900" dirty="0" smtClean="0"/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I can demonstrate a secure sense of pulse when playing and singing, and match pitches</a:t>
                      </a:r>
                      <a:r>
                        <a:rPr lang="en-GB" sz="900" baseline="0" dirty="0" smtClean="0"/>
                        <a:t> across a wider range of notes, leaps, lengths and rhythmic complexity. </a:t>
                      </a:r>
                      <a:endParaRPr lang="en-GB" sz="900" dirty="0" smtClean="0"/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I</a:t>
                      </a:r>
                      <a:r>
                        <a:rPr lang="en-GB" sz="900" baseline="0" dirty="0" smtClean="0"/>
                        <a:t> can use simple Western notation to record and perform my rhythms. </a:t>
                      </a:r>
                      <a:endParaRPr lang="en-GB" sz="900" dirty="0" smtClean="0"/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improvise and use rhythmic and melodic ideas of greater length and musical shape,</a:t>
                      </a:r>
                      <a:r>
                        <a:rPr lang="en-GB" sz="9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 can recognise and perform from an increasing range of Western notation. </a:t>
                      </a:r>
                      <a:endParaRPr lang="en-GB" sz="900" dirty="0" smtClean="0"/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I can</a:t>
                      </a:r>
                      <a:r>
                        <a:rPr lang="en-GB" sz="900" baseline="0" dirty="0" smtClean="0"/>
                        <a:t> confidently demonstrate an increasing confidence recording and performing Western notation, and show an understanding of how to place music relating features heard to justify placement. </a:t>
                      </a:r>
                      <a:endParaRPr lang="en-GB" sz="900" dirty="0" smtClean="0"/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GB" sz="900" dirty="0" smtClean="0"/>
                        <a:t>I can use intervals and chords demonstrating increased</a:t>
                      </a:r>
                      <a:r>
                        <a:rPr lang="en-GB" sz="900" baseline="0" dirty="0" smtClean="0"/>
                        <a:t> confidence and understanding of the harmonic features studied. </a:t>
                      </a:r>
                      <a:endParaRPr lang="en-GB" sz="900" dirty="0" smtClean="0"/>
                    </a:p>
                    <a:p>
                      <a:endParaRPr lang="en-GB" sz="900" kern="12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335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67157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9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1" y="256719"/>
            <a:ext cx="1623714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4 vocabulary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6233" y="1614234"/>
            <a:ext cx="5439534" cy="3629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5462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443793"/>
              </p:ext>
            </p:extLst>
          </p:nvPr>
        </p:nvGraphicFramePr>
        <p:xfrm>
          <a:off x="963292" y="349874"/>
          <a:ext cx="11125616" cy="8527699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53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1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1579">
                  <a:extLst>
                    <a:ext uri="{9D8B030D-6E8A-4147-A177-3AD203B41FA5}">
                      <a16:colId xmlns:a16="http://schemas.microsoft.com/office/drawing/2014/main" val="447219699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2363922715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1707771099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3156943933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3697173265"/>
                    </a:ext>
                  </a:extLst>
                </a:gridCol>
              </a:tblGrid>
              <a:tr h="263975">
                <a:tc gridSpan="7">
                  <a:txBody>
                    <a:bodyPr/>
                    <a:lstStyle/>
                    <a:p>
                      <a:pPr lvl="0" algn="ctr"/>
                      <a:r>
                        <a:rPr lang="en-GB" sz="1100" b="0" dirty="0" smtClean="0">
                          <a:latin typeface="+mn-lt"/>
                          <a:cs typeface="Arial" panose="020B0604020202020204" pitchFamily="34" charset="0"/>
                        </a:rPr>
                        <a:t>MUSIC </a:t>
                      </a:r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Year </a:t>
                      </a:r>
                      <a:r>
                        <a:rPr lang="en-GB" sz="1100" b="0" dirty="0" smtClean="0">
                          <a:latin typeface="+mn-lt"/>
                          <a:cs typeface="Arial" panose="020B0604020202020204" pitchFamily="34" charset="0"/>
                        </a:rPr>
                        <a:t>5</a:t>
                      </a:r>
                      <a:endParaRPr lang="en-GB" sz="11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78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Autumn Term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Planets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Autumn Term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Africa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Spring Term </a:t>
                      </a:r>
                    </a:p>
                    <a:p>
                      <a:pPr lvl="0" algn="ctr"/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Vikings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Spring Term </a:t>
                      </a:r>
                    </a:p>
                    <a:p>
                      <a:pPr lvl="0" algn="ctr"/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Rock</a:t>
                      </a:r>
                      <a:r>
                        <a:rPr lang="en-GB" sz="1100" b="1" baseline="0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 and Roll</a:t>
                      </a:r>
                      <a:endParaRPr lang="en-GB" sz="1100" b="1" dirty="0" smtClean="0">
                        <a:solidFill>
                          <a:schemeClr val="tx1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Summer Term </a:t>
                      </a:r>
                    </a:p>
                    <a:p>
                      <a:pPr algn="ctr"/>
                      <a:r>
                        <a:rPr lang="en-GB" sz="1100" b="1" dirty="0" smtClean="0">
                          <a:latin typeface="Letter-join 40" panose="02000805000000020003" pitchFamily="50" charset="0"/>
                        </a:rPr>
                        <a:t>Melodies of Divinity</a:t>
                      </a:r>
                      <a:endParaRPr lang="en-GB" sz="1100" b="1" dirty="0"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Summer Term </a:t>
                      </a:r>
                    </a:p>
                    <a:p>
                      <a:pPr algn="ctr"/>
                      <a:r>
                        <a:rPr lang="en-GB" sz="1100" b="1" dirty="0" smtClean="0">
                          <a:latin typeface="Letter-join 40" panose="02000805000000020003" pitchFamily="50" charset="0"/>
                        </a:rPr>
                        <a:t>Animal Kingdom</a:t>
                      </a:r>
                      <a:endParaRPr lang="en-GB" sz="1100" b="1" dirty="0"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019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can</a:t>
                      </a:r>
                      <a:r>
                        <a:rPr lang="en-GB" sz="800" baseline="0" dirty="0" smtClean="0"/>
                        <a:t> identify musical conventions being employed in a variety of piece and link rhythmic and melodic patterns into structured responses using voice, percussive and melodic instruments. </a:t>
                      </a:r>
                      <a:endParaRPr lang="en-GB" sz="8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 smtClean="0">
                        <a:latin typeface="+mn-lt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can identify and describe how the inter-related</a:t>
                      </a:r>
                      <a:r>
                        <a:rPr lang="en-GB" sz="800" baseline="0" dirty="0" smtClean="0"/>
                        <a:t> dimensions are used to create samba music. </a:t>
                      </a:r>
                      <a:endParaRPr lang="en-GB" sz="800" dirty="0" smtClean="0"/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 smtClean="0">
                        <a:latin typeface="+mn-lt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</a:t>
                      </a:r>
                      <a:r>
                        <a:rPr lang="en-GB" sz="800" baseline="0" dirty="0" smtClean="0"/>
                        <a:t> can record music accurately using graphic scores, creating a key and beginning to use dynamic and tempo markings. </a:t>
                      </a:r>
                      <a:endParaRPr lang="en-GB" sz="800" dirty="0" smtClean="0"/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kern="1200" baseline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am</a:t>
                      </a:r>
                      <a:r>
                        <a:rPr lang="en-GB" sz="800" baseline="0" dirty="0" smtClean="0"/>
                        <a:t> aware of and can apply how the inter-related dimensions of music can be used to create effects in response to a stimulus. </a:t>
                      </a:r>
                      <a:endParaRPr lang="en-GB" sz="800" dirty="0" smtClean="0"/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kern="1200" baseline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can</a:t>
                      </a:r>
                      <a:r>
                        <a:rPr lang="en-GB" sz="800" baseline="0" dirty="0" smtClean="0"/>
                        <a:t> use the pentatonic scale to compose simple melodies and show increasing confidence in recording ideas using graphic score. </a:t>
                      </a:r>
                      <a:endParaRPr lang="en-GB" sz="8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kern="1200" baseline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can link rhythmic and melodic patterns into structured responses and record ideas using sign and symbols</a:t>
                      </a:r>
                      <a:r>
                        <a:rPr lang="en-GB" sz="800" baseline="0" dirty="0" smtClean="0"/>
                        <a:t> including graphic score and pitch and rhythmic notation. </a:t>
                      </a:r>
                      <a:endParaRPr lang="en-GB" sz="800" dirty="0" smtClean="0"/>
                    </a:p>
                    <a:p>
                      <a:endParaRPr lang="en-GB" sz="8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45194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 and appraising music exploring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 the sounds used to capture characteristics of different planets.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 programmatic piece of music considering the inter-related dimensions of music.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Creating a motif considering the inter-related dimensions of music.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Considering how motifs can be accompanied and record this using Western notation.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Using ABA structure to organise music and create a satisfying listening experience.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as a group and appraise the work of others. </a:t>
                      </a:r>
                      <a:endParaRPr lang="en-GB" sz="800" dirty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Copying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 and improvising rhythms through musical games and song.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an independent part within a whole class ensemble.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Applying and using key features of African music to create rhythmic compositions.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Developing a piece of music considering the structure.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Refining and performing our composition and critically appraise it.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a group composition with confidence, using the key features of African music. </a:t>
                      </a:r>
                      <a:endParaRPr lang="en-GB" sz="8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b="1" kern="12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Exploring and organising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 rhythms using voice and instruments.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Organising rhythms into beats and notate them using 1, ½ and 2 beat notes.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simple rhythms from music notation.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and combining rhythms creatively to convey an intended effect.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Selecting and combining musical ideal to create an interesting and satisfying structure.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Viking compositions and offer feedback on recorded music and the music of my peers. </a:t>
                      </a:r>
                      <a:endParaRPr lang="en-GB" sz="8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Singing as part of an ensemble. </a:t>
                      </a:r>
                      <a:endParaRPr lang="en-GB" sz="800" baseline="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Singing as part of an ensemble in a two part harmony.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Knowing what a cord is and being able to play a chord pattern on tuned percussion.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Improvising a melody line within a call and response structure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Reading and performing pitch notation to a steady beat.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an independent part within an ensemble. </a:t>
                      </a:r>
                      <a:endParaRPr lang="en-GB" sz="8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Improvising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 over a drone with a sense of shape and character.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Improvising freely over a drone using a wider range of notes developing a sense of melody and rhythm.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the opening of a raga with consideration of the style and features of Indian classical music.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and performing a rhythm with consideration of the features of a </a:t>
                      </a:r>
                      <a:r>
                        <a:rPr lang="en-GB" sz="800" baseline="0" dirty="0" err="1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tal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Understanding the structure of a raga and composing and notating a short melody.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Structuring and performing a final piece. </a:t>
                      </a:r>
                      <a:endParaRPr lang="en-GB" sz="8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None/>
                      </a:pP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Exploring the relationships between pitches to create harmonies. </a:t>
                      </a:r>
                      <a:endParaRPr lang="en-GB" sz="800" baseline="0" dirty="0" smtClean="0">
                        <a:solidFill>
                          <a:srgbClr val="FF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Understanding how chords are formed and to play as an ensemble.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Exploring using chords to create effect.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Exploring how chords can be adapted to achieve intended effects.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music using harmony, intervals and chords to create an intended effect.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Rehearsing, refining and performing our composition. </a:t>
                      </a:r>
                      <a:endParaRPr lang="en-GB" sz="8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919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Identifying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structure, inter-related dimensions, identifying instruments, and identifying pitch.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Use Western notation, compose a melody, use ternary form, and compose an accompaniment.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Use Western notation, a graphic score, and perform in an ensemble. 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Identifying features and instruments. </a:t>
                      </a:r>
                      <a:endParaRPr lang="en-GB" sz="800" baseline="0" dirty="0" smtClean="0">
                        <a:solidFill>
                          <a:srgbClr val="7030A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Creating polyrhythms, creating ostinato, use mnemonics, improvising rhythms, structuring a piece, using inter-related dimensions.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Performing a class ensemble, group ensemble and as a solo. Call and response, chant rhythms, and sing in two parts.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Identifying structure, inter-related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dimensions, and instruments.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Using rhythmic grids and Western notation, creating melodies, and improvising.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Follow Western notation and rhythm grids, perform as part of a group ensemble, sing in 2, 3 &amp; 4 part rounds, and pitch over octave. 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structure, identify instruments, and identify features. </a:t>
                      </a:r>
                      <a:endParaRPr lang="en-GB" sz="800" baseline="0" dirty="0" smtClean="0">
                        <a:solidFill>
                          <a:srgbClr val="7030A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Using Western notation, creating melody and bass line.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Follow Western notation, improvise, play chords and bass line, and sing melody and harmony. 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 instruments, and the features of the style. </a:t>
                      </a:r>
                      <a:endParaRPr lang="en-GB" sz="800" baseline="0" dirty="0" smtClean="0">
                        <a:solidFill>
                          <a:srgbClr val="7030A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Using staff notation, and creating melodies and rhythms.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Follow staff notation and perform as a soloist. 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Identifying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inter-related dimensions, effect and character, identifying intervals and harmonies.</a:t>
                      </a:r>
                      <a:endParaRPr lang="en-GB" sz="800" dirty="0" smtClean="0">
                        <a:solidFill>
                          <a:srgbClr val="7030A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Using intervals, improvising melodies, using harmonies and chords, and inter-related dimensions.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Follow notation, group ensemble, and harmonise in 2, 3 &amp; 4 parts. 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3210765"/>
                  </a:ext>
                </a:extLst>
              </a:tr>
              <a:tr h="643954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 can</a:t>
                      </a:r>
                      <a:r>
                        <a:rPr lang="en-GB" sz="800" baseline="0" dirty="0" smtClean="0"/>
                        <a:t> combine the inter-related dimensions of music imaginatively, create my own melodic and rhythmic motifs, and demonstrate increased confidence and accuracy using various forms of notation to record musical ideas.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 can demonstrate a secure sense of pulse when playing and singing, and match pitches</a:t>
                      </a:r>
                      <a:r>
                        <a:rPr lang="en-GB" sz="800" baseline="0" dirty="0" smtClean="0"/>
                        <a:t> across a wider range of notes, leaps, lengths and rhythmic complexity. </a:t>
                      </a:r>
                      <a:endParaRPr lang="en-GB" sz="800" dirty="0"/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</a:t>
                      </a:r>
                      <a:r>
                        <a:rPr lang="en-GB" sz="800" baseline="0" dirty="0" smtClean="0"/>
                        <a:t> can use simple Western notation to record and perform my rhythms.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improvise and use rhythmic and melodic ideas of greater length and musical shape,</a:t>
                      </a:r>
                      <a:r>
                        <a:rPr lang="en-GB" sz="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 can recognise and perform from an increasing range of Western notation.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 can</a:t>
                      </a:r>
                      <a:r>
                        <a:rPr lang="en-GB" sz="800" baseline="0" dirty="0" smtClean="0"/>
                        <a:t> confidently demonstrate an increasing confidence recording and performing Western notation, and show an understanding of how to place music relating features heard to justify placement.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 can use intervals and chords demonstrating increased</a:t>
                      </a:r>
                      <a:r>
                        <a:rPr lang="en-GB" sz="800" baseline="0" dirty="0" smtClean="0"/>
                        <a:t> confidence and understanding of the harmonic features studied.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  <a:tr h="105903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I can</a:t>
                      </a:r>
                      <a:r>
                        <a:rPr lang="en-GB" sz="900" baseline="0" dirty="0" smtClean="0"/>
                        <a:t> confidently demonstrate a secure sense of pulse when playing in different time signatures. </a:t>
                      </a:r>
                      <a:endParaRPr lang="en-GB" sz="900" dirty="0" smtClean="0"/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sing confidently with control and accurately match pitch across a range of notes; leaps, lengths and rhythmic complexity.</a:t>
                      </a:r>
                      <a:endParaRPr lang="en-GB" sz="900" dirty="0" smtClean="0"/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I</a:t>
                      </a:r>
                      <a:r>
                        <a:rPr lang="en-GB" sz="900" baseline="0" dirty="0" smtClean="0"/>
                        <a:t> can use GarageBand to compose and record a more complex melody using notes from the chord and passing notes. </a:t>
                      </a:r>
                      <a:endParaRPr lang="en-GB" sz="900" dirty="0" smtClean="0"/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sing confidently with control and expression and can accurately match pitch across a range of notes in unison and in parts.</a:t>
                      </a:r>
                      <a:endParaRPr lang="en-GB" sz="900" dirty="0" smtClean="0"/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able to record ideas using both graphic score and western notation, selecting appropriate notes to accompany a melodic line or for effect.</a:t>
                      </a:r>
                      <a:endParaRPr lang="en-GB" sz="900" dirty="0" smtClean="0"/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GB" sz="9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sing confidently with control and accurately match pitch across a range of notes; leaps, lengths and rhythmic complexity in unison, in parts and as a soloist.</a:t>
                      </a:r>
                      <a:endParaRPr lang="en-GB" sz="900" dirty="0" smtClean="0"/>
                    </a:p>
                    <a:p>
                      <a:endParaRPr lang="en-GB" sz="900" kern="12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335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05560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11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1" y="256719"/>
            <a:ext cx="1623714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5 vocabulary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6627" y="1928603"/>
            <a:ext cx="6058746" cy="3000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2723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4351136"/>
              </p:ext>
            </p:extLst>
          </p:nvPr>
        </p:nvGraphicFramePr>
        <p:xfrm>
          <a:off x="963292" y="12722"/>
          <a:ext cx="11125616" cy="8100979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53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1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1579">
                  <a:extLst>
                    <a:ext uri="{9D8B030D-6E8A-4147-A177-3AD203B41FA5}">
                      <a16:colId xmlns:a16="http://schemas.microsoft.com/office/drawing/2014/main" val="447219699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2363922715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1707771099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3156943933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3697173265"/>
                    </a:ext>
                  </a:extLst>
                </a:gridCol>
              </a:tblGrid>
              <a:tr h="263975">
                <a:tc gridSpan="7">
                  <a:txBody>
                    <a:bodyPr/>
                    <a:lstStyle/>
                    <a:p>
                      <a:pPr lvl="0" algn="ctr"/>
                      <a:r>
                        <a:rPr lang="en-GB" sz="1100" b="0" dirty="0" smtClean="0">
                          <a:latin typeface="+mn-lt"/>
                          <a:cs typeface="Arial" panose="020B0604020202020204" pitchFamily="34" charset="0"/>
                        </a:rPr>
                        <a:t>MUSIC </a:t>
                      </a:r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Year </a:t>
                      </a:r>
                      <a:r>
                        <a:rPr lang="en-GB" sz="1100" b="0" dirty="0" smtClean="0">
                          <a:latin typeface="+mn-lt"/>
                          <a:cs typeface="Arial" panose="020B0604020202020204" pitchFamily="34" charset="0"/>
                        </a:rPr>
                        <a:t>6</a:t>
                      </a:r>
                      <a:endParaRPr lang="en-GB" sz="11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78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Autumn Term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latin typeface="Letter-join 40" panose="02000805000000020003" pitchFamily="50" charset="0"/>
                        </a:rPr>
                        <a:t>Electricity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Autumn Term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Reggae</a:t>
                      </a:r>
                      <a:endParaRPr lang="en-GB" sz="1100" b="1" dirty="0" smtClean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Spring Term 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pPr lvl="0" algn="ctr"/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WW2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Spring Term </a:t>
                      </a:r>
                    </a:p>
                    <a:p>
                      <a:pPr lvl="0" algn="ctr"/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Revision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Summer Term </a:t>
                      </a:r>
                    </a:p>
                    <a:p>
                      <a:pPr algn="ctr"/>
                      <a:r>
                        <a:rPr lang="en-GB" sz="1100" b="1" dirty="0" smtClean="0">
                          <a:latin typeface="Letter-join 40" panose="02000805000000020003" pitchFamily="50" charset="0"/>
                        </a:rPr>
                        <a:t>Summer Musical</a:t>
                      </a:r>
                      <a:endParaRPr lang="en-GB" sz="1100" b="1" dirty="0"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Summer Term </a:t>
                      </a:r>
                    </a:p>
                    <a:p>
                      <a:pPr algn="ctr"/>
                      <a:r>
                        <a:rPr lang="en-GB" sz="1100" dirty="0" smtClean="0">
                          <a:latin typeface="Letter-join 40" panose="02000805000000020003" pitchFamily="50" charset="0"/>
                        </a:rPr>
                        <a:t>Summer Musical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019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can use intervals and chords demonstrating increased</a:t>
                      </a:r>
                      <a:r>
                        <a:rPr lang="en-GB" sz="800" baseline="0" dirty="0" smtClean="0"/>
                        <a:t> confidence and understanding of the harmonic features studied. </a:t>
                      </a:r>
                      <a:endParaRPr lang="en-GB" sz="8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 smtClean="0">
                        <a:latin typeface="+mn-lt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improvise and use rhythmic and melodic ideas of greater length and musical shape,</a:t>
                      </a:r>
                      <a:r>
                        <a:rPr lang="en-GB" sz="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 can recognise and perform from an increasing range of Western notation. </a:t>
                      </a:r>
                      <a:endParaRPr lang="en-GB" sz="800" dirty="0" smtClean="0"/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 smtClean="0">
                        <a:latin typeface="+mn-lt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 can demonstrate a secure sense of pulse when playing and singing, and match pitches</a:t>
                      </a:r>
                      <a:r>
                        <a:rPr lang="en-GB" sz="800" baseline="0" dirty="0" smtClean="0"/>
                        <a:t> across a wider range of notes, leaps, lengths and rhythmic complexity. </a:t>
                      </a:r>
                      <a:endParaRPr lang="en-GB" sz="800" dirty="0" smtClean="0"/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kern="1200" baseline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kern="1200" baseline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kern="1200" baseline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45194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Exploring rhythmic notation and find the beats of the pulse in different time signatures. </a:t>
                      </a:r>
                      <a:endParaRPr lang="en-GB" sz="800" baseline="0" dirty="0" smtClean="0">
                        <a:solidFill>
                          <a:srgbClr val="FF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Reading and performing rhythmic notation.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8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Extending knowledge of time signatures and rhythmic notation.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Creating rhythms and notating using a variety of different lengths notes and rests.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Refining and rehearsing rhythmic grid compositions.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 and appraising notated rhythmic pieces. </a:t>
                      </a:r>
                      <a:endParaRPr lang="en-GB" sz="8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9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Learning about the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 origins and features of reggae and sing in style.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Identifying the common features of reggae and introducing the drum groove.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Developing an understanding of the common features of reggae with a focus on chords.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Developing an understanding of the common features of Reggae with a focus on the chords and bass line.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Developing performing chords and bass line in small groups.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 a melody made of pairs of phrases to fit over a chord structure and bass line.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b="1" kern="12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1 – </a:t>
                      </a:r>
                      <a:r>
                        <a:rPr lang="en-GB" sz="90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Identify what makes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 a successful melody.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2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To explore melodic structure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and sing melody and counter melody in an ensemble.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3 – </a:t>
                      </a:r>
                      <a:r>
                        <a:rPr lang="en-GB" sz="900" baseline="0" dirty="0" smtClean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To arrange, notate and perform a well structure melody.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4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To compose and perform a catchy melody and lyrics for a D-day song.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5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To accompany a melody selecting the most appropriate chords.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Lesson 6 – </a:t>
                      </a:r>
                      <a:r>
                        <a:rPr lang="en-GB" sz="900" baseline="0" dirty="0" smtClean="0">
                          <a:solidFill>
                            <a:srgbClr val="0070C0"/>
                          </a:solidFill>
                          <a:latin typeface="+mn-lt"/>
                          <a:cs typeface="Arial" panose="020B0604020202020204" pitchFamily="34" charset="0"/>
                        </a:rPr>
                        <a:t>To refine and perform as an ensemble with appropriate expression, chordal and rhythmic accompaniment.  </a:t>
                      </a:r>
                      <a:endParaRPr lang="en-GB" sz="9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dirty="0" smtClean="0">
                        <a:solidFill>
                          <a:srgbClr val="0070C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None/>
                      </a:pP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919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Identifying instruments, time signatures,</a:t>
                      </a:r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and features.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Using inter-related dimensions.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Ostinato, polyrhythm, group ensemble, sing in different time signature, and play and sing in different time signatures. 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Identifying features.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Composing bass line from triads. </a:t>
                      </a:r>
                    </a:p>
                    <a:p>
                      <a:r>
                        <a:rPr lang="en-GB" sz="8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Combining, rehearsing and refining an ensemble. 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Listening: Identifying features.</a:t>
                      </a:r>
                    </a:p>
                    <a:p>
                      <a:r>
                        <a:rPr lang="en-GB" sz="9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Composing: Composing bass line from triads. </a:t>
                      </a:r>
                    </a:p>
                    <a:p>
                      <a:r>
                        <a:rPr lang="en-GB" sz="900" baseline="0" dirty="0" smtClean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Performing: Combining, rehearsing and refining an ensemble. </a:t>
                      </a:r>
                      <a:endParaRPr lang="en-GB" sz="900" kern="1200" dirty="0" smtClean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3210765"/>
                  </a:ext>
                </a:extLst>
              </a:tr>
              <a:tr h="643954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sing confidently with control and accurately match pitch across a range of notes; leaps, lengths and rhythmic complexity in unison, in parts and as a soloist.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Performing a melody made of pairs of phrases to fit over a chord structure and bass</a:t>
                      </a:r>
                      <a:r>
                        <a:rPr lang="en-GB" sz="800" baseline="0" dirty="0" smtClean="0"/>
                        <a:t> line. </a:t>
                      </a:r>
                    </a:p>
                    <a:p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</a:t>
                      </a:r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sing confidently with </a:t>
                      </a:r>
                      <a:r>
                        <a:rPr lang="en-GB" sz="800" b="0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control and</a:t>
                      </a:r>
                      <a:r>
                        <a:rPr lang="en-GB" sz="800" b="0" i="0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accurately </a:t>
                      </a:r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match pitch across a range of notes; leaps, lengths and rhythmic complexity</a:t>
                      </a:r>
                      <a:r>
                        <a:rPr lang="en-GB" sz="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 unison. </a:t>
                      </a:r>
                      <a:endParaRPr lang="en-GB" sz="800" dirty="0" smtClean="0"/>
                    </a:p>
                    <a:p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Y6 Revision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able to perform ideas with greater accuracy by reading graphic scores and western notation. I can improve my work through self-evaluation, comparison and positively engaging with feedback from my peers.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</a:t>
                      </a:r>
                      <a:r>
                        <a:rPr lang="en-GB" sz="800" baseline="0" dirty="0" smtClean="0"/>
                        <a:t> can use my music knowledge and skills to perform a musical. </a:t>
                      </a:r>
                      <a:endParaRPr lang="en-GB" sz="8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  <a:tr h="305948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KS3 Musi</a:t>
                      </a: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 </a:t>
                      </a:r>
                      <a:endParaRPr lang="en-GB" sz="80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KS3 Musi</a:t>
                      </a: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 </a:t>
                      </a:r>
                      <a:endParaRPr lang="en-GB" sz="900" dirty="0" smtClean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KS3 Musi</a:t>
                      </a: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 </a:t>
                      </a:r>
                      <a:endParaRPr lang="en-GB" sz="900" dirty="0" smtClean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KS3 Musi</a:t>
                      </a: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 </a:t>
                      </a:r>
                      <a:endParaRPr lang="en-GB" sz="900" dirty="0" smtClean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KS3 Musi</a:t>
                      </a: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 </a:t>
                      </a:r>
                      <a:endParaRPr lang="en-GB" sz="900" dirty="0" smtClean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KS3 Musi</a:t>
                      </a:r>
                      <a:r>
                        <a:rPr lang="en-GB" sz="90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 </a:t>
                      </a:r>
                      <a:endParaRPr lang="en-GB" sz="900" dirty="0" smtClean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endParaRPr lang="en-GB" sz="900" kern="12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335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76507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13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1" y="256719"/>
            <a:ext cx="1623714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6 vocabulary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6074" y="1766655"/>
            <a:ext cx="6639852" cy="3324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5374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14B9BC4F934244F93080537CA5A425A" ma:contentTypeVersion="14" ma:contentTypeDescription="Create a new document." ma:contentTypeScope="" ma:versionID="8a89a80440f25273e106575895334f6f">
  <xsd:schema xmlns:xsd="http://www.w3.org/2001/XMLSchema" xmlns:xs="http://www.w3.org/2001/XMLSchema" xmlns:p="http://schemas.microsoft.com/office/2006/metadata/properties" xmlns:ns2="cfe6ba82-5d64-4a1e-8b24-25a84b23aa3e" xmlns:ns3="7dc4b31e-24a8-416e-b034-dc08cde90b0b" targetNamespace="http://schemas.microsoft.com/office/2006/metadata/properties" ma:root="true" ma:fieldsID="e083253190d7c2f17c5eb106d53f42a5" ns2:_="" ns3:_="">
    <xsd:import namespace="cfe6ba82-5d64-4a1e-8b24-25a84b23aa3e"/>
    <xsd:import namespace="7dc4b31e-24a8-416e-b034-dc08cde90b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e6ba82-5d64-4a1e-8b24-25a84b23aa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3cffd191-4c22-4ae3-b697-6528a18469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c4b31e-24a8-416e-b034-dc08cde90b0b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400475c1-3ef4-409d-bd02-1ed6336325c3}" ma:internalName="TaxCatchAll" ma:showField="CatchAllData" ma:web="7dc4b31e-24a8-416e-b034-dc08cde90b0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fe6ba82-5d64-4a1e-8b24-25a84b23aa3e">
      <Terms xmlns="http://schemas.microsoft.com/office/infopath/2007/PartnerControls"/>
    </lcf76f155ced4ddcb4097134ff3c332f>
    <TaxCatchAll xmlns="7dc4b31e-24a8-416e-b034-dc08cde90b0b" xsi:nil="true"/>
  </documentManagement>
</p:properties>
</file>

<file path=customXml/itemProps1.xml><?xml version="1.0" encoding="utf-8"?>
<ds:datastoreItem xmlns:ds="http://schemas.openxmlformats.org/officeDocument/2006/customXml" ds:itemID="{CD2CC7ED-306C-40B1-8A0F-467986F0DDC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95DA4BE-B61D-4F0F-869E-D0900D91D5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fe6ba82-5d64-4a1e-8b24-25a84b23aa3e"/>
    <ds:schemaRef ds:uri="7dc4b31e-24a8-416e-b034-dc08cde90b0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8216EB5-D056-422D-8673-8933B0CDEFF7}">
  <ds:schemaRefs>
    <ds:schemaRef ds:uri="cfe6ba82-5d64-4a1e-8b24-25a84b23aa3e"/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7dc4b31e-24a8-416e-b034-dc08cde90b0b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904</TotalTime>
  <Words>7262</Words>
  <Application>Microsoft Office PowerPoint</Application>
  <PresentationFormat>Widescreen</PresentationFormat>
  <Paragraphs>598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Letter-join 40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Briony Whing</dc:creator>
  <cp:lastModifiedBy>Lauren Thomas</cp:lastModifiedBy>
  <cp:revision>85</cp:revision>
  <dcterms:created xsi:type="dcterms:W3CDTF">2024-05-15T08:30:30Z</dcterms:created>
  <dcterms:modified xsi:type="dcterms:W3CDTF">2025-07-07T15:26:25Z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0x010100D14B9BC4F934244F93080537CA5A425A</vt:lpwstr>
  </property>
  <property fmtid="{D5CDD505-2E9C-101B-9397-08002B2CF9AE}" pid="3" name="MediaServiceImageTags">
    <vt:lpwstr/>
  </property>
</Properties>
</file>