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045" r:id="rId6"/>
    <p:sldId id="2034" r:id="rId7"/>
    <p:sldId id="2030" r:id="rId8"/>
    <p:sldId id="2037" r:id="rId9"/>
    <p:sldId id="2040" r:id="rId10"/>
    <p:sldId id="2036" r:id="rId11"/>
    <p:sldId id="2041" r:id="rId12"/>
    <p:sldId id="2035" r:id="rId13"/>
    <p:sldId id="2042" r:id="rId14"/>
    <p:sldId id="2038" r:id="rId15"/>
    <p:sldId id="2043" r:id="rId16"/>
    <p:sldId id="2039" r:id="rId17"/>
    <p:sldId id="2044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3883" autoAdjust="0"/>
  </p:normalViewPr>
  <p:slideViewPr>
    <p:cSldViewPr snapToGrid="0">
      <p:cViewPr>
        <p:scale>
          <a:sx n="60" d="100"/>
          <a:sy n="60" d="100"/>
        </p:scale>
        <p:origin x="10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Easterbrook" userId="023f4a76-1dc0-4977-a862-82ddbba96c05" providerId="ADAL" clId="{166F5910-A455-410E-8E14-07265B6A6E5D}"/>
    <pc:docChg chg="modSld">
      <pc:chgData name="Matthew Easterbrook" userId="023f4a76-1dc0-4977-a862-82ddbba96c05" providerId="ADAL" clId="{166F5910-A455-410E-8E14-07265B6A6E5D}" dt="2025-03-13T10:06:13.510" v="49" actId="20577"/>
      <pc:docMkLst>
        <pc:docMk/>
      </pc:docMkLst>
      <pc:sldChg chg="modSp">
        <pc:chgData name="Matthew Easterbrook" userId="023f4a76-1dc0-4977-a862-82ddbba96c05" providerId="ADAL" clId="{166F5910-A455-410E-8E14-07265B6A6E5D}" dt="2025-03-13T10:06:13.510" v="49" actId="20577"/>
        <pc:sldMkLst>
          <pc:docMk/>
          <pc:sldMk cId="3855611018" sldId="2045"/>
        </pc:sldMkLst>
        <pc:graphicFrameChg chg="mod modGraphic">
          <ac:chgData name="Matthew Easterbrook" userId="023f4a76-1dc0-4977-a862-82ddbba96c05" providerId="ADAL" clId="{166F5910-A455-410E-8E14-07265B6A6E5D}" dt="2025-03-13T10:06:13.510" v="49" actId="20577"/>
          <ac:graphicFrameMkLst>
            <pc:docMk/>
            <pc:sldMk cId="3855611018" sldId="2045"/>
            <ac:graphicFrameMk id="2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5BE0-28B8-40A3-A7A2-9F2B7F275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6B9E3-BD48-4119-83DB-D99AA1D26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FB631-EA41-40DC-91A1-069FF0E59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E708-CEF5-421A-AE0E-640D6653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4470-FF65-46AC-A2F9-5A82EEE47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54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4B02A-6315-40F1-94A4-A2073B8A6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D87B-3A78-444B-9956-623F33DA9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2B82E-8FFF-41FA-AD95-4F09B9497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97BD1-5201-4BD6-93CA-51BEEC03D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C1783-FE1A-47F0-8575-69D1F82C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8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B73A1-CED3-4107-981F-6181FC8C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13E1B-537F-4968-9916-C822BBA55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40B6D-E199-48F4-9E6D-DD3DBD8E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142B2-AF31-434D-9A97-E29D63DF1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09C17-436E-4607-910E-C22B3E4D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6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002D6-09E6-437D-9F9E-25F4835F9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0F9DB-1DF2-4EC5-93FC-F657A236DE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C465A9-15EF-41DF-8E8D-A0A48E9A7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73213-3C5B-4F27-B2C7-8C8280AB0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361E8-5208-40B8-95F8-FA92BC58E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D83DCF-E5A0-4C23-9503-1E806919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D30B6-E443-4339-9003-969ABEB8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84F4D-7C72-4AD4-8C98-D5158706C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08BBF-20A4-4720-927B-D65A8A4190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E05FF-9DB4-43BB-9232-1A53DDC7A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111938-51CC-44A7-A5AD-E4CE7EE9B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657DB-6AE2-45C9-B7F0-C1BD3FD1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B3B06-B80D-45BA-B724-FEC650BEF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0B214-53F2-4EB7-ADFD-A122803C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C7DD-A59A-4C8B-BA12-9C67A9F5B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F8077-538D-46EA-AD01-EF58AE0FE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4CE49-0045-4F1B-9521-637285F37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C1EF76-93E3-4573-B4D1-A1635BF25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1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611F8A-DE4E-42E2-AAD4-4F1E3E034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C57A34-8DA5-47ED-A836-D101A878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E8089-C486-44B4-A0BA-09E0317B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7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6BCB4-C211-40A9-BDF9-4D3A0AAF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9854B-42E5-4169-89B7-5C7AC1D11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E2F8E-764A-4DA7-A662-115612401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403375-967C-4263-AEAB-D11470534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ED3920-B69A-473F-9CD7-D97477D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41AD0-0D79-4C10-8270-B97CD3844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6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AED7-2D25-4CBA-A196-8EB8F6536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8FA8F2-FB7E-4611-83A3-4025827A9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68C17-2878-4622-A942-1A637A402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219145-57CD-4F96-A041-1996A782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3EF79-9A0A-4151-839A-9ED35F4B3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32CC2-7257-4851-8810-E59092C1A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FFDD0-458C-4520-9007-2F55A29E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697864-2EFC-4A2B-A1EF-17F1EA08E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52B9D-0254-4BEE-B3C1-638C726A6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BDC91-C56D-48C3-B2DF-5ECA35662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E1D58-D419-47E8-9A62-FA633E13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72D5AE-9A4F-4D25-90F5-91ED3ACE3E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7F0E19-01A0-4F3B-9583-BE06AAB72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2E735-E271-4FE8-BBAA-9531DE8B0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FA5FE-C43F-44ED-A900-BA915BCB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939EE-BF18-4319-9131-0C3754681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8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8" indent="0" algn="ctr">
              <a:buNone/>
              <a:defRPr sz="2000"/>
            </a:lvl2pPr>
            <a:lvl3pPr marL="914375" indent="0" algn="ctr">
              <a:buNone/>
              <a:defRPr sz="1800"/>
            </a:lvl3pPr>
            <a:lvl4pPr marL="1371563" indent="0" algn="ctr">
              <a:buNone/>
              <a:defRPr sz="1600"/>
            </a:lvl4pPr>
            <a:lvl5pPr marL="1828750" indent="0" algn="ctr">
              <a:buNone/>
              <a:defRPr sz="1600"/>
            </a:lvl5pPr>
            <a:lvl6pPr marL="2285938" indent="0" algn="ctr">
              <a:buNone/>
              <a:defRPr sz="1600"/>
            </a:lvl6pPr>
            <a:lvl7pPr marL="2743125" indent="0" algn="ctr">
              <a:buNone/>
              <a:defRPr sz="1600"/>
            </a:lvl7pPr>
            <a:lvl8pPr marL="3200312" indent="0" algn="ctr">
              <a:buNone/>
              <a:defRPr sz="1600"/>
            </a:lvl8pPr>
            <a:lvl9pPr marL="365749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96A27FE-113B-4B5D-9C52-14AD4A3FE0E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0772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24239F0-52B3-43D0-A130-436472FF120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6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3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2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6284C9-8634-47DC-A962-1D05E56D71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2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ED76C3-F0E9-42E1-997F-5F7DE4833F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012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8" indent="0">
              <a:buNone/>
              <a:defRPr sz="2000" b="1"/>
            </a:lvl2pPr>
            <a:lvl3pPr marL="914375" indent="0">
              <a:buNone/>
              <a:defRPr sz="1800" b="1"/>
            </a:lvl3pPr>
            <a:lvl4pPr marL="1371563" indent="0">
              <a:buNone/>
              <a:defRPr sz="1600" b="1"/>
            </a:lvl4pPr>
            <a:lvl5pPr marL="1828750" indent="0">
              <a:buNone/>
              <a:defRPr sz="1600" b="1"/>
            </a:lvl5pPr>
            <a:lvl6pPr marL="2285938" indent="0">
              <a:buNone/>
              <a:defRPr sz="1600" b="1"/>
            </a:lvl6pPr>
            <a:lvl7pPr marL="2743125" indent="0">
              <a:buNone/>
              <a:defRPr sz="1600" b="1"/>
            </a:lvl7pPr>
            <a:lvl8pPr marL="3200312" indent="0">
              <a:buNone/>
              <a:defRPr sz="1600" b="1"/>
            </a:lvl8pPr>
            <a:lvl9pPr marL="365749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8" indent="0">
              <a:buNone/>
              <a:defRPr sz="2000" b="1"/>
            </a:lvl2pPr>
            <a:lvl3pPr marL="914375" indent="0">
              <a:buNone/>
              <a:defRPr sz="1800" b="1"/>
            </a:lvl3pPr>
            <a:lvl4pPr marL="1371563" indent="0">
              <a:buNone/>
              <a:defRPr sz="1600" b="1"/>
            </a:lvl4pPr>
            <a:lvl5pPr marL="1828750" indent="0">
              <a:buNone/>
              <a:defRPr sz="1600" b="1"/>
            </a:lvl5pPr>
            <a:lvl6pPr marL="2285938" indent="0">
              <a:buNone/>
              <a:defRPr sz="1600" b="1"/>
            </a:lvl6pPr>
            <a:lvl7pPr marL="2743125" indent="0">
              <a:buNone/>
              <a:defRPr sz="1600" b="1"/>
            </a:lvl7pPr>
            <a:lvl8pPr marL="3200312" indent="0">
              <a:buNone/>
              <a:defRPr sz="1600" b="1"/>
            </a:lvl8pPr>
            <a:lvl9pPr marL="365749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EE6B037-B607-4997-93B0-730A67747C4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412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77FA640-3186-496F-A9E6-F9EFA43D8F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517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22144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8" indent="0">
              <a:buNone/>
              <a:defRPr sz="1400"/>
            </a:lvl2pPr>
            <a:lvl3pPr marL="914375" indent="0">
              <a:buNone/>
              <a:defRPr sz="1200"/>
            </a:lvl3pPr>
            <a:lvl4pPr marL="1371563" indent="0">
              <a:buNone/>
              <a:defRPr sz="1000"/>
            </a:lvl4pPr>
            <a:lvl5pPr marL="1828750" indent="0">
              <a:buNone/>
              <a:defRPr sz="1000"/>
            </a:lvl5pPr>
            <a:lvl6pPr marL="2285938" indent="0">
              <a:buNone/>
              <a:defRPr sz="1000"/>
            </a:lvl6pPr>
            <a:lvl7pPr marL="2743125" indent="0">
              <a:buNone/>
              <a:defRPr sz="1000"/>
            </a:lvl7pPr>
            <a:lvl8pPr marL="3200312" indent="0">
              <a:buNone/>
              <a:defRPr sz="1000"/>
            </a:lvl8pPr>
            <a:lvl9pPr marL="365749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3FBA61E-85DD-4D31-9CF9-0773F8A37D8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1181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8" indent="0">
              <a:buNone/>
              <a:defRPr sz="2800"/>
            </a:lvl2pPr>
            <a:lvl3pPr marL="914375" indent="0">
              <a:buNone/>
              <a:defRPr sz="2400"/>
            </a:lvl3pPr>
            <a:lvl4pPr marL="1371563" indent="0">
              <a:buNone/>
              <a:defRPr sz="2000"/>
            </a:lvl4pPr>
            <a:lvl5pPr marL="1828750" indent="0">
              <a:buNone/>
              <a:defRPr sz="2000"/>
            </a:lvl5pPr>
            <a:lvl6pPr marL="2285938" indent="0">
              <a:buNone/>
              <a:defRPr sz="2000"/>
            </a:lvl6pPr>
            <a:lvl7pPr marL="2743125" indent="0">
              <a:buNone/>
              <a:defRPr sz="2000"/>
            </a:lvl7pPr>
            <a:lvl8pPr marL="3200312" indent="0">
              <a:buNone/>
              <a:defRPr sz="2000"/>
            </a:lvl8pPr>
            <a:lvl9pPr marL="365749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8" indent="0">
              <a:buNone/>
              <a:defRPr sz="1400"/>
            </a:lvl2pPr>
            <a:lvl3pPr marL="914375" indent="0">
              <a:buNone/>
              <a:defRPr sz="1200"/>
            </a:lvl3pPr>
            <a:lvl4pPr marL="1371563" indent="0">
              <a:buNone/>
              <a:defRPr sz="1000"/>
            </a:lvl4pPr>
            <a:lvl5pPr marL="1828750" indent="0">
              <a:buNone/>
              <a:defRPr sz="1000"/>
            </a:lvl5pPr>
            <a:lvl6pPr marL="2285938" indent="0">
              <a:buNone/>
              <a:defRPr sz="1000"/>
            </a:lvl6pPr>
            <a:lvl7pPr marL="2743125" indent="0">
              <a:buNone/>
              <a:defRPr sz="1000"/>
            </a:lvl7pPr>
            <a:lvl8pPr marL="3200312" indent="0">
              <a:buNone/>
              <a:defRPr sz="1000"/>
            </a:lvl8pPr>
            <a:lvl9pPr marL="365749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5450B3B-F55E-466B-8498-D4D618E0262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76507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0D3C1C4-0B81-4B8F-9658-140F1898F1A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47479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2ED277-BF2C-4875-87B5-7AB2319572F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26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85FF26-5B53-45BD-8424-25EA8959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DC3E4-663F-49EA-A1D6-01CB48F2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710F9-E3CD-4C63-AE7C-6A70FE0604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A10AD-AC71-40D5-9B2F-8C54DEF47F69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780E-D0B7-4764-8710-A7DCBAFBE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32DA1-2FF4-40CE-85A3-10D5972C7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5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 lang="en-US"/>
              <a:t>02/04/2019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©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F6A83-D453-49F2-A8B1-E4F0310189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2148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37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1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69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56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4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1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18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06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93" indent="-228594" algn="l" defTabSz="91437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8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5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3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0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38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25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12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99" algn="l" defTabSz="9143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371606"/>
              </p:ext>
            </p:extLst>
          </p:nvPr>
        </p:nvGraphicFramePr>
        <p:xfrm>
          <a:off x="838199" y="0"/>
          <a:ext cx="9374753" cy="2423376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16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365">
                  <a:extLst>
                    <a:ext uri="{9D8B030D-6E8A-4147-A177-3AD203B41FA5}">
                      <a16:colId xmlns:a16="http://schemas.microsoft.com/office/drawing/2014/main" val="1030920215"/>
                    </a:ext>
                  </a:extLst>
                </a:gridCol>
                <a:gridCol w="3006802">
                  <a:extLst>
                    <a:ext uri="{9D8B030D-6E8A-4147-A177-3AD203B41FA5}">
                      <a16:colId xmlns:a16="http://schemas.microsoft.com/office/drawing/2014/main" val="720485409"/>
                    </a:ext>
                  </a:extLst>
                </a:gridCol>
                <a:gridCol w="3111751">
                  <a:extLst>
                    <a:ext uri="{9D8B030D-6E8A-4147-A177-3AD203B41FA5}">
                      <a16:colId xmlns:a16="http://schemas.microsoft.com/office/drawing/2014/main" val="922350834"/>
                    </a:ext>
                  </a:extLst>
                </a:gridCol>
              </a:tblGrid>
              <a:tr h="379465">
                <a:tc gridSpan="5">
                  <a:txBody>
                    <a:bodyPr/>
                    <a:lstStyle/>
                    <a:p>
                      <a:pPr lvl="0" algn="ctr"/>
                      <a:r>
                        <a:rPr lang="en-GB" sz="110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PE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Reception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70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We are Bradley Barton</a:t>
                      </a:r>
                    </a:p>
                    <a:p>
                      <a:pPr algn="ctr"/>
                      <a:r>
                        <a:rPr lang="en-GB" sz="900" dirty="0"/>
                        <a:t>Our First Nativity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Reach for the Stars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 Journey to Space</a:t>
                      </a:r>
                    </a:p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Healthy bodies, healthy minds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Oh, the Places You Will Go</a:t>
                      </a:r>
                    </a:p>
                    <a:p>
                      <a:pPr algn="ctr"/>
                      <a:r>
                        <a:rPr lang="en-GB" sz="900" dirty="0"/>
                        <a:t>Moving on up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556089"/>
                  </a:ext>
                </a:extLst>
              </a:tr>
              <a:tr h="36052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B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We are family</a:t>
                      </a:r>
                    </a:p>
                    <a:p>
                      <a:pPr algn="ctr"/>
                      <a:r>
                        <a:rPr lang="en-GB" sz="900" dirty="0"/>
                        <a:t>Christmas Spectacular!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Reach for the Stars</a:t>
                      </a:r>
                    </a:p>
                  </a:txBody>
                  <a:tcPr marL="94500" marR="94500" marT="47230" marB="47230"/>
                </a:tc>
                <a:tc>
                  <a:txBody>
                    <a:bodyPr/>
                    <a:lstStyle/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Reach for the Stars</a:t>
                      </a:r>
                    </a:p>
                    <a:p>
                      <a:pPr marL="0" marR="0" lvl="0" indent="0" algn="ctr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Let’s Get Physical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Our Planet</a:t>
                      </a:r>
                    </a:p>
                    <a:p>
                      <a:pPr algn="ctr"/>
                      <a:r>
                        <a:rPr lang="en-GB" sz="900" dirty="0"/>
                        <a:t>Moving on up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800156"/>
                  </a:ext>
                </a:extLst>
              </a:tr>
              <a:tr h="4598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i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03262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and 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400" dirty="0"/>
                        <a:t>I can roll a ball to a target.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stop a rolling ball.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am developing accuracy, when throwing to a target.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bounce a ball.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catch a ball.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dribble a ball with my feet.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kick a ball.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use the correct pencil grip to write and draw.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am beginning to form letters correctly.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 can use scissors to cut straight lines.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roll a ball to a target.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stop a rolling ball.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developing accuracy, when throwing to a target.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bounce a ball.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catch a ball.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dribble a ball with my feet.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kick a ball.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the correct pencil grip to write and draw.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beginning to form letters correctly.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scissors to cut straight lines.</a:t>
                      </a:r>
                    </a:p>
                    <a:p>
                      <a:endParaRPr lang="en-GB" sz="1400" dirty="0"/>
                    </a:p>
                    <a:p>
                      <a:pPr marL="0" marR="0" lvl="0" indent="0" algn="l" defTabSz="9143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perform a simple dance to music.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explore how different parts of my body move.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remember and repeat movements.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explore directions and levels in my movement.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adapt and perform simple dance patterns.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move with control and co-ordination, linking, copying and repeating actions.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scissors to cut around objects.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beginning to control the size of my letters and shapes, as I write and draw.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sit up straight, while on the carpet.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balance whilst stationary and on the move.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run and stop with control.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change direction, when moving at different speeds.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jump and land safely.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hop and land safely.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travel safely in different ways.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scissors with a good level of control.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form letters of a consistent size.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hold my knife and fork correctly.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 correct posture for writing at the table. 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talk about how to keep my body healthy and safe.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take turns.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I can express myself through different mediums. 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beginning to create my own movements to music. 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beginning to evaluate my creations.</a:t>
                      </a:r>
                    </a:p>
                    <a:p>
                      <a:endParaRPr lang="en-GB" sz="14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throw with accuracy.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play games, showing an understanding of the different roles within games.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move safely while playing tagging games.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work co-operatively and take turns during games.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a range of small tools safely and with accuracy.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my knife and fork independently.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copy and create shapes with my body.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create shapes whilst on apparatus.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balance on different levels.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rock and roll in different ways.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copy and create short sequences of movements.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demonstrate good control over small tools, as I write, draw, cut and paint.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form letters of a consistent and appropriate size.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maintain a good posture, while sitting on the carpet and at tables.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consider how to make healthy choices.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strategies to help complete challenges.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I can make healthy choices.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name and recognise how healthy choices can keep us well.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regulation techniques I have learned.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set myself goals.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give focused attention to my teacher and follow instructions involving several ideas or actions.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explain the reasons for rules and behave accordingly.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importance of plan, do, review, while creating. 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move my body to music, when appropriate. 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7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independently follow the plan, do, review system.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26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800" b="1" dirty="0">
                          <a:latin typeface="+mn-lt"/>
                        </a:rPr>
                        <a:t>Early Learning Goals: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6423504"/>
                  </a:ext>
                </a:extLst>
              </a:tr>
              <a:tr h="81987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40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8386"/>
            <a:fld id="{D1C5E2AD-0845-482F-9AC7-2D3C180562A9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348386"/>
              <a:t>1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5561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816748"/>
              </p:ext>
            </p:extLst>
          </p:nvPr>
        </p:nvGraphicFramePr>
        <p:xfrm>
          <a:off x="304801" y="180265"/>
          <a:ext cx="10299700" cy="746642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419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9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7039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3420952">
                  <a:extLst>
                    <a:ext uri="{9D8B030D-6E8A-4147-A177-3AD203B41FA5}">
                      <a16:colId xmlns:a16="http://schemas.microsoft.com/office/drawing/2014/main" val="145286827"/>
                    </a:ext>
                  </a:extLst>
                </a:gridCol>
              </a:tblGrid>
              <a:tr h="263975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DT Year 1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8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C5F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Once upon a time around the world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a pop-out book with slider.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Great Fire of London-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+mn-lt"/>
                          <a:cs typeface="Arial" panose="020B0604020202020204" pitchFamily="34" charset="0"/>
                        </a:rPr>
                        <a:t>SPRING 1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bread.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Bradley Barton Area- </a:t>
                      </a:r>
                      <a:r>
                        <a:rPr lang="en-GB" sz="1100" dirty="0">
                          <a:highlight>
                            <a:srgbClr val="FFFF00"/>
                          </a:highlight>
                        </a:rPr>
                        <a:t>Summer 1</a:t>
                      </a:r>
                    </a:p>
                    <a:p>
                      <a:pPr algn="ctr"/>
                      <a:r>
                        <a:rPr lang="en-GB" sz="1100" dirty="0"/>
                        <a:t>Make a bridge.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Experiences with junk modelling and building with blocks.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fruit salad.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Joining materials to make things.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60207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Explore what a pop-up book is. What makes it appealing?</a:t>
                      </a:r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Create a design criteria for a pop-up page with a slider.</a:t>
                      </a:r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a pop-up page with a slider.</a:t>
                      </a: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pop-up page with a slider.</a:t>
                      </a:r>
                    </a:p>
                    <a:p>
                      <a:r>
                        <a:rPr lang="en-GB" sz="1100" dirty="0"/>
                        <a:t>Lesson 5-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pop-up page with a slider.</a:t>
                      </a:r>
                    </a:p>
                    <a:p>
                      <a:r>
                        <a:rPr lang="en-GB" sz="1100" dirty="0"/>
                        <a:t>Lesson 6-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my pop-up page against the criteria.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Taste test different kinds of bread (baguette, ciabatta, brown, multi grain) and identify what makes it appealing. </a:t>
                      </a:r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Order a bread recipe.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Understand the term ‘recipe’ and use this to put a bread recipe in order.</a:t>
                      </a:r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to be hygienic when making food.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https://www.cieh.org/what-is-environmental-health/resources/school-materials/</a:t>
                      </a: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their bread.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They can decide a flavour (sun-dried tomatoes/olives/sea-salt rosemary/garlic and herb) and how they want to present it (twisted/plaited/bun/loaf).</a:t>
                      </a:r>
                    </a:p>
                    <a:p>
                      <a:r>
                        <a:rPr lang="en-GB" sz="1100" dirty="0"/>
                        <a:t>Lesson 5-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Make bread. 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(once made, take a feedback sheet home for their parents to fill out giving them constructive feedback).</a:t>
                      </a:r>
                    </a:p>
                    <a:p>
                      <a:r>
                        <a:rPr lang="en-GB" sz="1100" dirty="0"/>
                        <a:t>Lesson 6-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Adapt their designs (based on feedback).</a:t>
                      </a: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a bridge is and what makes it strong.</a:t>
                      </a:r>
                    </a:p>
                    <a:p>
                      <a:r>
                        <a:rPr lang="en-GB" sz="1100" dirty="0"/>
                        <a:t>(Re-tell story about using a bridge to get to school. Explain purposeful unit).</a:t>
                      </a:r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Select from a range of materials </a:t>
                      </a:r>
                      <a:r>
                        <a:rPr lang="en-GB" sz="1100" dirty="0"/>
                        <a:t>and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a bridge for a toy car to go over.</a:t>
                      </a:r>
                    </a:p>
                    <a:p>
                      <a:r>
                        <a:rPr lang="en-GB" sz="1100" dirty="0"/>
                        <a:t>Resources</a:t>
                      </a:r>
                    </a:p>
                    <a:p>
                      <a:r>
                        <a:rPr lang="en-GB" sz="1100" dirty="0"/>
                        <a:t>Pritt sticks, glue guns, thin card, paper, thick cardboard, lolly pop sticks, pipe cleaners </a:t>
                      </a:r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Justify design choices to a peer.</a:t>
                      </a: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Create bridge.</a:t>
                      </a:r>
                    </a:p>
                    <a:p>
                      <a:r>
                        <a:rPr lang="en-GB" sz="1100" dirty="0"/>
                        <a:t>Lesson 5-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Test and evaluate whether it meets the purpose.</a:t>
                      </a:r>
                    </a:p>
                    <a:p>
                      <a:r>
                        <a:rPr lang="en-GB" sz="1100" dirty="0"/>
                        <a:t>Lesson 6-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Make model stronger, stiffer or more stable (to hold more load).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38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Cut cardboard.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Stick cardboard together to make a slider.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Folding cardboard.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Design through drawing.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Combine ingredients. 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Sieve flour.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Measure ingredients.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Knead bread.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Follow a recipe.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How know to be hygienic (wash hands).</a:t>
                      </a: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Selecting materials.</a:t>
                      </a:r>
                    </a:p>
                    <a:p>
                      <a:r>
                        <a:rPr lang="en-GB" sz="1100" dirty="0"/>
                        <a:t>Talk through design idea.</a:t>
                      </a:r>
                    </a:p>
                    <a:p>
                      <a:r>
                        <a:rPr lang="en-GB" sz="1100" dirty="0"/>
                        <a:t>Know how to cut.</a:t>
                      </a:r>
                    </a:p>
                    <a:p>
                      <a:r>
                        <a:rPr lang="en-GB" sz="1100" dirty="0"/>
                        <a:t>Know how to join with glue.</a:t>
                      </a: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568851"/>
                  </a:ext>
                </a:extLst>
              </a:tr>
              <a:tr h="86595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pop-out page with a slider for own story.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Design and make some bread.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Design and make a bridge.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1770353"/>
                  </a:ext>
                </a:extLst>
              </a:tr>
              <a:tr h="42994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moon buggies with axel and wheels.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soup.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wooden bridge (Y4).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0AA8A4F-0D74-4EBA-B61D-ABDBCA9E5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90" y="5324336"/>
            <a:ext cx="839876" cy="60450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863C8D-3EC0-4A4E-96F5-9DDA01BB01EA}"/>
              </a:ext>
            </a:extLst>
          </p:cNvPr>
          <p:cNvSpPr txBox="1"/>
          <p:nvPr/>
        </p:nvSpPr>
        <p:spPr>
          <a:xfrm>
            <a:off x="10717618" y="503384"/>
            <a:ext cx="131134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Yellow- mechanisms</a:t>
            </a:r>
          </a:p>
          <a:p>
            <a:endParaRPr lang="en-GB" sz="1400" dirty="0"/>
          </a:p>
          <a:p>
            <a:r>
              <a:rPr lang="en-GB" sz="1400" dirty="0"/>
              <a:t>Grey- junk modelling</a:t>
            </a:r>
          </a:p>
          <a:p>
            <a:endParaRPr lang="en-GB" sz="1400" dirty="0"/>
          </a:p>
          <a:p>
            <a:r>
              <a:rPr lang="en-GB" sz="1400" dirty="0"/>
              <a:t>Green- food tech</a:t>
            </a:r>
          </a:p>
          <a:p>
            <a:endParaRPr lang="en-GB" sz="1400" dirty="0"/>
          </a:p>
          <a:p>
            <a:r>
              <a:rPr lang="en-GB" sz="1400" dirty="0"/>
              <a:t>Orange- woodwork</a:t>
            </a:r>
          </a:p>
          <a:p>
            <a:endParaRPr lang="en-GB" sz="1400" dirty="0"/>
          </a:p>
          <a:p>
            <a:r>
              <a:rPr lang="en-GB" sz="1400" dirty="0"/>
              <a:t>Blue- textiles</a:t>
            </a:r>
          </a:p>
        </p:txBody>
      </p:sp>
      <p:pic>
        <p:nvPicPr>
          <p:cNvPr id="1026" name="Picture 2" descr="peter reinhart | Page 2 | The Fresh Loaf">
            <a:extLst>
              <a:ext uri="{FF2B5EF4-FFF2-40B4-BE49-F238E27FC236}">
                <a16:creationId xmlns:a16="http://schemas.microsoft.com/office/drawing/2014/main" id="{2EC4F85C-0EAA-436A-AAB5-1B0AA9AC8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891" y="5324336"/>
            <a:ext cx="1248210" cy="93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C4AA7A-FE8D-4D28-B1BE-762FDD40D3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4655" y="4931989"/>
            <a:ext cx="1178732" cy="86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63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3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2" y="256719"/>
            <a:ext cx="1881221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1 DT vocabulary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889009-69F8-4FDA-B7CA-57C0FBC58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083" y="1111539"/>
            <a:ext cx="5666917" cy="23174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565131-67E8-410A-B94A-F65798832C20}"/>
              </a:ext>
            </a:extLst>
          </p:cNvPr>
          <p:cNvSpPr txBox="1"/>
          <p:nvPr/>
        </p:nvSpPr>
        <p:spPr>
          <a:xfrm>
            <a:off x="1653987" y="779929"/>
            <a:ext cx="3119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Slider story book page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65E5F9-15FA-4846-BACD-D706001B8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975" y="3760610"/>
            <a:ext cx="5541132" cy="29836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FD9D1B-DDE7-44CA-BC97-71589800993E}"/>
              </a:ext>
            </a:extLst>
          </p:cNvPr>
          <p:cNvSpPr txBox="1"/>
          <p:nvPr/>
        </p:nvSpPr>
        <p:spPr>
          <a:xfrm>
            <a:off x="1277471" y="3550024"/>
            <a:ext cx="150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Making bread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D6239D-6970-475D-8A1B-A6FD01CB0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221" y="1240590"/>
            <a:ext cx="5458696" cy="19595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4A925FC-AEA1-4C96-885E-56482262D97A}"/>
              </a:ext>
            </a:extLst>
          </p:cNvPr>
          <p:cNvSpPr txBox="1"/>
          <p:nvPr/>
        </p:nvSpPr>
        <p:spPr>
          <a:xfrm>
            <a:off x="6589059" y="941294"/>
            <a:ext cx="1627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bridge</a:t>
            </a:r>
          </a:p>
        </p:txBody>
      </p:sp>
    </p:spTree>
    <p:extLst>
      <p:ext uri="{BB962C8B-B14F-4D97-AF65-F5344CB8AC3E}">
        <p14:creationId xmlns:p14="http://schemas.microsoft.com/office/powerpoint/2010/main" val="3457537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163928"/>
              </p:ext>
            </p:extLst>
          </p:nvPr>
        </p:nvGraphicFramePr>
        <p:xfrm>
          <a:off x="953865" y="163414"/>
          <a:ext cx="9384255" cy="707459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937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5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65591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3079481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</a:tblGrid>
              <a:tr h="263975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DT Year 2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Whatever the weather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pumpkin soup.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+mn-lt"/>
                          <a:cs typeface="Arial" panose="020B0604020202020204" pitchFamily="34" charset="0"/>
                        </a:rPr>
                        <a:t>Autumn 1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NASA- SPRING 1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moon buggies.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Newton Abbot- </a:t>
                      </a:r>
                    </a:p>
                    <a:p>
                      <a:pPr algn="ctr"/>
                      <a:r>
                        <a:rPr lang="en-GB" sz="1100" dirty="0"/>
                        <a:t>Make a Devon flag. </a:t>
                      </a:r>
                      <a:r>
                        <a:rPr lang="en-GB" sz="1100" dirty="0">
                          <a:highlight>
                            <a:srgbClr val="FFFF00"/>
                          </a:highlight>
                        </a:rPr>
                        <a:t>Summer 1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Know how to make bread.</a:t>
                      </a:r>
                    </a:p>
                    <a:p>
                      <a:pPr algn="l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Creating bridges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37988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Explore seasonal local crops and know where they come from.</a:t>
                      </a:r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Understand the importance of a healthy and varied diet. </a:t>
                      </a:r>
                    </a:p>
                    <a:p>
                      <a:r>
                        <a:rPr lang="en-GB" sz="1100" dirty="0"/>
                        <a:t>(Recognise bread is a carbohydrate).</a:t>
                      </a:r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a range of different seasonal crops (taste testing).</a:t>
                      </a: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Create a recipe based on evaluation.</a:t>
                      </a:r>
                    </a:p>
                    <a:p>
                      <a:r>
                        <a:rPr lang="en-GB" sz="1100" dirty="0"/>
                        <a:t>Lesson 5-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an appealing soup.</a:t>
                      </a:r>
                    </a:p>
                    <a:p>
                      <a:r>
                        <a:rPr lang="en-GB" sz="1100" dirty="0"/>
                        <a:t>Lesson 6-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their product and suggest amendments.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Food hygiene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https://www.cieh.org/what-is-environmental-health/resources/school-materials/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a moon buggy is and explain how an axel and a wheel work.</a:t>
                      </a:r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Select from a variety of materials and tools to make a prototype moon buggy.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Give children access to different resources  (cardboard circles, dowels, straws, lolly sticks, masking tape,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celotape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, PVA glue, glue guns) to experiment with to make a prototype moon buggy (focus on the moveable element).</a:t>
                      </a:r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prototype moon buggy and design final product.</a:t>
                      </a: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Create moon buggy based on design.</a:t>
                      </a:r>
                    </a:p>
                    <a:p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Teachchildren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on safe use of glue guns and let them use them to create models.</a:t>
                      </a:r>
                    </a:p>
                    <a:p>
                      <a:r>
                        <a:rPr lang="en-GB" sz="1100" dirty="0"/>
                        <a:t>Lesson 5-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a moon buggy and suggest ways it could be improved.</a:t>
                      </a:r>
                    </a:p>
                    <a:p>
                      <a:r>
                        <a:rPr lang="en-GB" sz="1100" dirty="0"/>
                        <a:t>Lesson 6-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Improve model following feedback.</a:t>
                      </a: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about county and country flags and what they look like (relate Devon flag to Newton Abbott.)</a:t>
                      </a:r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Select patterns and materials and design their own flag.</a:t>
                      </a:r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Learn how to do a running stitch</a:t>
                      </a: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flag</a:t>
                      </a:r>
                    </a:p>
                    <a:p>
                      <a:r>
                        <a:rPr lang="en-GB" sz="1100" dirty="0"/>
                        <a:t>Lesson 5-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flag</a:t>
                      </a:r>
                    </a:p>
                    <a:p>
                      <a:r>
                        <a:rPr lang="en-GB" sz="1100" dirty="0"/>
                        <a:t>Lesson 6-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their flag/stitching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935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 how to use a blender. 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 how to weigh.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Chop vegetables. 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Serve soup.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 how to make a product more appealing.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Know how to make a working axel and wheel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Cutting, sticking, joining materials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Selecting appropriate materials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Evaluate a model</a:t>
                      </a: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Cutting textiles</a:t>
                      </a:r>
                    </a:p>
                    <a:p>
                      <a:r>
                        <a:rPr lang="en-GB" sz="1100" dirty="0"/>
                        <a:t>Running stitch</a:t>
                      </a:r>
                    </a:p>
                    <a:p>
                      <a:r>
                        <a:rPr lang="en-GB" sz="1100" dirty="0"/>
                        <a:t>Thread a needle</a:t>
                      </a:r>
                    </a:p>
                    <a:p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496274"/>
                  </a:ext>
                </a:extLst>
              </a:tr>
              <a:tr h="86726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seasonal soup.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Make a moveable vehicle axles and wheels.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Use a running stitch to make a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Devon flag.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5856031"/>
                  </a:ext>
                </a:extLst>
              </a:tr>
              <a:tr h="73825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seasonal dish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trailer with a pulley.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tool bag.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D6D80BA-C14D-4F39-A54E-A2F836379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997" y="5044728"/>
            <a:ext cx="1118101" cy="7303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21BFE5-F661-4F5A-AC13-2DDFCBAAC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0430" y="4555795"/>
            <a:ext cx="991493" cy="7442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68AD4B0-18F6-477E-A6C0-69D8E59F48B7}"/>
              </a:ext>
            </a:extLst>
          </p:cNvPr>
          <p:cNvSpPr/>
          <p:nvPr/>
        </p:nvSpPr>
        <p:spPr>
          <a:xfrm>
            <a:off x="10545510" y="475527"/>
            <a:ext cx="16464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prstClr val="black"/>
                </a:solidFill>
              </a:rPr>
              <a:t>Yellow- mechanisms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prstClr val="black"/>
                </a:solidFill>
              </a:rPr>
              <a:t>Grey- junk modelling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prstClr val="black"/>
                </a:solidFill>
              </a:rPr>
              <a:t>Green- food tech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prstClr val="black"/>
                </a:solidFill>
              </a:rPr>
              <a:t>Orange- woodwork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prstClr val="black"/>
                </a:solidFill>
              </a:rPr>
              <a:t>Blue- textiles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4CA8FB-F6BC-4E6A-901C-F2391030A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4629" y="4777332"/>
            <a:ext cx="991493" cy="5434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7976A2-3C65-4202-9DD2-C8C968EDEA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666" y="5355431"/>
            <a:ext cx="1179418" cy="70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31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5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2" y="256719"/>
            <a:ext cx="1881221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2 DT vocabulary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E40816-2639-4AA7-8D17-C0F1303760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63" y="960479"/>
            <a:ext cx="3976576" cy="27912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FA5073-690F-4DA3-8C13-1720C5DC2E2B}"/>
              </a:ext>
            </a:extLst>
          </p:cNvPr>
          <p:cNvSpPr txBox="1"/>
          <p:nvPr/>
        </p:nvSpPr>
        <p:spPr>
          <a:xfrm>
            <a:off x="629563" y="583603"/>
            <a:ext cx="1723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Making soup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072146-CA6F-48C6-A515-DD13A2F1C7EB}"/>
              </a:ext>
            </a:extLst>
          </p:cNvPr>
          <p:cNvSpPr txBox="1"/>
          <p:nvPr/>
        </p:nvSpPr>
        <p:spPr>
          <a:xfrm>
            <a:off x="629563" y="3759273"/>
            <a:ext cx="2315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moon buggies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EC6CD8-9B30-4553-890A-FD8BB4868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94" y="4217536"/>
            <a:ext cx="5304088" cy="19826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712314F-4920-4F0C-9A6A-38CE285A95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75" y="1004940"/>
            <a:ext cx="5052790" cy="20440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201560-8DDF-41A6-958B-AD1A29689DB1}"/>
              </a:ext>
            </a:extLst>
          </p:cNvPr>
          <p:cNvSpPr txBox="1"/>
          <p:nvPr/>
        </p:nvSpPr>
        <p:spPr>
          <a:xfrm>
            <a:off x="5395575" y="753035"/>
            <a:ext cx="1986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flag</a:t>
            </a:r>
          </a:p>
        </p:txBody>
      </p:sp>
    </p:spTree>
    <p:extLst>
      <p:ext uri="{BB962C8B-B14F-4D97-AF65-F5344CB8AC3E}">
        <p14:creationId xmlns:p14="http://schemas.microsoft.com/office/powerpoint/2010/main" val="2876272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206106"/>
              </p:ext>
            </p:extLst>
          </p:nvPr>
        </p:nvGraphicFramePr>
        <p:xfrm>
          <a:off x="159026" y="62121"/>
          <a:ext cx="10285872" cy="694025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41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5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7194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2972383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</a:tblGrid>
              <a:tr h="235677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DT Year 3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5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Welcome to Devon!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Create a seasonal savoury dish.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+mn-lt"/>
                          <a:cs typeface="Arial" panose="020B0604020202020204" pitchFamily="34" charset="0"/>
                        </a:rPr>
                        <a:t>AUTUMN 2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Stone age to Iron age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a satchel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Land use </a:t>
                      </a:r>
                      <a:r>
                        <a:rPr lang="en-GB" sz="1100" dirty="0">
                          <a:highlight>
                            <a:srgbClr val="FFFF00"/>
                          </a:highlight>
                        </a:rPr>
                        <a:t>Summer 1</a:t>
                      </a:r>
                    </a:p>
                    <a:p>
                      <a:pPr algn="ctr"/>
                      <a:r>
                        <a:rPr lang="en-GB" sz="1100" dirty="0"/>
                        <a:t>Make a model trailer for moving crops.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55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How to make bread</a:t>
                      </a:r>
                    </a:p>
                    <a:p>
                      <a:pPr algn="ctr"/>
                      <a:r>
                        <a:rPr lang="en-GB" sz="1100" dirty="0"/>
                        <a:t>How to make a seasonal soup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How to make a flag running stich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moon buggy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87376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Research seasonal crops grown and local dishes in Devon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2: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Recap nutrition and healthy eating and apply these in the end products and food hygiene (Trip </a:t>
                      </a:r>
                      <a:r>
                        <a:rPr kumimoji="0" lang="en-GB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Occombe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farm-how things a re grown, reared, caught and processed) </a:t>
                      </a:r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100" dirty="0"/>
                        <a:t>Lesson 3: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your Devon pasty using cross sectional diagrams  and what filling it will have and why</a:t>
                      </a:r>
                    </a:p>
                    <a:p>
                      <a:r>
                        <a:rPr lang="en-GB" sz="1100" dirty="0"/>
                        <a:t>Lesson 4: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your pasty and receive feedback</a:t>
                      </a:r>
                    </a:p>
                    <a:p>
                      <a:r>
                        <a:rPr lang="en-GB" sz="1100" dirty="0"/>
                        <a:t>Lesson 5: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Make amendments to your ingredients list to improve your pasty.</a:t>
                      </a:r>
                    </a:p>
                    <a:p>
                      <a:r>
                        <a:rPr lang="en-GB" sz="1100" dirty="0"/>
                        <a:t>Lesson 6: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Batch cook pasties for Christmas events at school. </a:t>
                      </a:r>
                    </a:p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create a criteria of what a satchel should look like.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To do this, children need to know what they would have used a satchel for, their main purpose and then create a success criteria.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Lesson 2: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practise different stitches.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Children to recap running stitch and learn to backstitch. Children can then pull the material to test which stitch is stronger.</a:t>
                      </a:r>
                    </a:p>
                    <a:p>
                      <a:r>
                        <a:rPr lang="en-GB" sz="1100" dirty="0"/>
                        <a:t>Lesson 3: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a satchel based on the criteria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(set in lesson 1). (using exploding diagram for this).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Provide children with samples of different materials for this for them to incorporate into their design.</a:t>
                      </a:r>
                    </a:p>
                    <a:p>
                      <a:r>
                        <a:rPr lang="en-GB" sz="1100" dirty="0"/>
                        <a:t>Lesson 4: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satchel.</a:t>
                      </a:r>
                    </a:p>
                    <a:p>
                      <a:r>
                        <a:rPr lang="en-GB" sz="1100" dirty="0"/>
                        <a:t>Lesson 5: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 Complete their satchels.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6: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Evaluate their satchel against the criteria and suggest improvements.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Explain how farming equipment has changed over time.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Show farming equipment used in the Bronze Age and compare with robotic technologies used now.</a:t>
                      </a:r>
                    </a:p>
                    <a:p>
                      <a:r>
                        <a:rPr lang="en-GB" sz="1100" dirty="0"/>
                        <a:t>Lesson 2: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a pulley works and what they are used for.</a:t>
                      </a:r>
                    </a:p>
                    <a:p>
                      <a:r>
                        <a:rPr lang="en-GB" sz="1100" dirty="0"/>
                        <a:t>Lesson 3: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a trailer with a pulley system.</a:t>
                      </a:r>
                    </a:p>
                    <a:p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Children to look at images of trailers and draw out a design criteria. Children to use this to plan their trailer and write an equipment list.</a:t>
                      </a:r>
                    </a:p>
                    <a:p>
                      <a:r>
                        <a:rPr lang="en-GB" sz="1100" dirty="0"/>
                        <a:t>Lesson 4: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Learn about woodwork and safe use of tools.</a:t>
                      </a:r>
                    </a:p>
                    <a:p>
                      <a:r>
                        <a:rPr lang="en-GB" sz="1100" dirty="0"/>
                        <a:t>Lesson 5: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trailer and pulley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(Use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Techcard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).</a:t>
                      </a:r>
                    </a:p>
                    <a:p>
                      <a:r>
                        <a:rPr lang="en-GB" sz="1100" dirty="0"/>
                        <a:t>Lesson 6: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their product in comparison to existing products.</a:t>
                      </a:r>
                    </a:p>
                    <a:p>
                      <a:r>
                        <a:rPr lang="en-GB" sz="1000" dirty="0"/>
                        <a:t>Children to compare their trailer to the photos presented on lesson 3. What is similar? What is different? What would you change about yours?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8984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Learn how to cook vegetables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Learn how to prepare and cook meat safely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Learn how to use pastry and make it visually appealing</a:t>
                      </a:r>
                    </a:p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Learn how to create appealing products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Learn how to backstitch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Learn how to create a handle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Learn how to make a purposeful/working product. 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Select materials and components needed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Evaluate product against design criteria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Learn how to use wood work tools safely</a:t>
                      </a:r>
                    </a:p>
                    <a:p>
                      <a:r>
                        <a:rPr lang="en-GB" sz="1100" dirty="0"/>
                        <a:t>Learn how to make a pulley system</a:t>
                      </a:r>
                    </a:p>
                    <a:p>
                      <a:r>
                        <a:rPr lang="en-GB" sz="1100" dirty="0"/>
                        <a:t>Select materials, tools and components </a:t>
                      </a:r>
                    </a:p>
                    <a:p>
                      <a:r>
                        <a:rPr lang="en-GB" sz="1100" dirty="0"/>
                        <a:t>Evaluate product in comparison to other existing products</a:t>
                      </a:r>
                    </a:p>
                    <a:p>
                      <a:r>
                        <a:rPr lang="en-GB" sz="1100" dirty="0"/>
                        <a:t>Understand and use mechanical systems in their products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1799246"/>
                  </a:ext>
                </a:extLst>
              </a:tr>
              <a:tr h="78747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seasonal, locally- </a:t>
                      </a:r>
                    </a:p>
                    <a:p>
                      <a:r>
                        <a:rPr lang="en-GB" sz="1100" dirty="0"/>
                        <a:t>traditional dish- a pasty.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an iron age satchel using my sewing skills.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model trailer for moving crops.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371911"/>
                  </a:ext>
                </a:extLst>
              </a:tr>
              <a:tr h="6192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burger.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own clothes (Y6).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Make a wooden bridge.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6DB23739-1AAF-4530-A189-AE190E1D1C6A}"/>
              </a:ext>
            </a:extLst>
          </p:cNvPr>
          <p:cNvSpPr/>
          <p:nvPr/>
        </p:nvSpPr>
        <p:spPr>
          <a:xfrm>
            <a:off x="10545510" y="258474"/>
            <a:ext cx="16464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FFFF00"/>
                </a:solidFill>
              </a:rPr>
              <a:t>Yellow</a:t>
            </a:r>
            <a:r>
              <a:rPr lang="en-GB" sz="1400" dirty="0">
                <a:solidFill>
                  <a:prstClr val="black"/>
                </a:solidFill>
              </a:rPr>
              <a:t>- mechanisms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3"/>
                </a:solidFill>
              </a:rPr>
              <a:t>Grey</a:t>
            </a:r>
            <a:r>
              <a:rPr lang="en-GB" sz="1400" dirty="0">
                <a:solidFill>
                  <a:prstClr val="black"/>
                </a:solidFill>
              </a:rPr>
              <a:t>- junk modelling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6">
                    <a:lumMod val="75000"/>
                  </a:schemeClr>
                </a:solidFill>
              </a:rPr>
              <a:t>Green</a:t>
            </a:r>
            <a:r>
              <a:rPr lang="en-GB" sz="1400" dirty="0">
                <a:solidFill>
                  <a:prstClr val="black"/>
                </a:solidFill>
              </a:rPr>
              <a:t>- food tech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2">
                    <a:lumMod val="75000"/>
                  </a:schemeClr>
                </a:solidFill>
              </a:rPr>
              <a:t>Orange</a:t>
            </a:r>
            <a:r>
              <a:rPr lang="en-GB" sz="1400" dirty="0">
                <a:solidFill>
                  <a:prstClr val="black"/>
                </a:solidFill>
              </a:rPr>
              <a:t>- woodwork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00B0F0"/>
                </a:solidFill>
              </a:rPr>
              <a:t>Blue</a:t>
            </a:r>
            <a:r>
              <a:rPr lang="en-GB" sz="1400" dirty="0">
                <a:solidFill>
                  <a:prstClr val="black"/>
                </a:solidFill>
              </a:rPr>
              <a:t>- textiles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77BAD1-DA54-465F-A00A-D209E306AC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57" t="9677" r="15650" b="10102"/>
          <a:stretch/>
        </p:blipFill>
        <p:spPr>
          <a:xfrm>
            <a:off x="6364274" y="4646372"/>
            <a:ext cx="1016380" cy="9207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14AD52-9843-456A-BD0D-E5762117D2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71" b="31176"/>
          <a:stretch/>
        </p:blipFill>
        <p:spPr>
          <a:xfrm>
            <a:off x="5751799" y="5842343"/>
            <a:ext cx="1557690" cy="9535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278627-7641-4D6D-BE8F-93C250698E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025" b="20510"/>
          <a:stretch/>
        </p:blipFill>
        <p:spPr>
          <a:xfrm>
            <a:off x="2753460" y="5074554"/>
            <a:ext cx="1278488" cy="7680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F278D3-DB1B-4DAD-A63E-B4A00C75FB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7851" y="2846729"/>
            <a:ext cx="712922" cy="914397"/>
          </a:xfrm>
          <a:prstGeom prst="rect">
            <a:avLst/>
          </a:prstGeom>
        </p:spPr>
      </p:pic>
      <p:pic>
        <p:nvPicPr>
          <p:cNvPr id="4098" name="Picture 2" descr="6 Wheel Garden Wagon : 5 Steps (with Pictures) - Instructables">
            <a:extLst>
              <a:ext uri="{FF2B5EF4-FFF2-40B4-BE49-F238E27FC236}">
                <a16:creationId xmlns:a16="http://schemas.microsoft.com/office/drawing/2014/main" id="{0E2AA4E6-8E2D-4A61-9F27-E12F26494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5290" y="3761126"/>
            <a:ext cx="919588" cy="49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089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7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2" y="256719"/>
            <a:ext cx="1881221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3 DT vocabulary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30D90F-ADAC-4E0B-931D-098E48069846}"/>
              </a:ext>
            </a:extLst>
          </p:cNvPr>
          <p:cNvSpPr txBox="1"/>
          <p:nvPr/>
        </p:nvSpPr>
        <p:spPr>
          <a:xfrm>
            <a:off x="605118" y="820271"/>
            <a:ext cx="262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leather bag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8B7087-CF20-415E-939F-22200F93C6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118" y="1170553"/>
            <a:ext cx="4745369" cy="18767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87B156-97D6-4AEA-8C0E-0D1D68642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9094" y="1189603"/>
            <a:ext cx="5580529" cy="40143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559293-C76D-42A7-868A-72BE275B0F1D}"/>
              </a:ext>
            </a:extLst>
          </p:cNvPr>
          <p:cNvSpPr txBox="1"/>
          <p:nvPr/>
        </p:nvSpPr>
        <p:spPr>
          <a:xfrm>
            <a:off x="6320118" y="995082"/>
            <a:ext cx="1613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pasties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0C2A9B-469A-4FB9-A943-F217694DEE8A}"/>
              </a:ext>
            </a:extLst>
          </p:cNvPr>
          <p:cNvSpPr txBox="1"/>
          <p:nvPr/>
        </p:nvSpPr>
        <p:spPr>
          <a:xfrm>
            <a:off x="605117" y="3429000"/>
            <a:ext cx="2528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model trailer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C757A4-9C9F-4435-9792-B64215991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16" y="3825225"/>
            <a:ext cx="4968547" cy="184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12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493288"/>
              </p:ext>
            </p:extLst>
          </p:nvPr>
        </p:nvGraphicFramePr>
        <p:xfrm>
          <a:off x="359977" y="219119"/>
          <a:ext cx="10405433" cy="639433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47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0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46253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3180936">
                  <a:extLst>
                    <a:ext uri="{9D8B030D-6E8A-4147-A177-3AD203B41FA5}">
                      <a16:colId xmlns:a16="http://schemas.microsoft.com/office/drawing/2014/main" val="142428423"/>
                    </a:ext>
                  </a:extLst>
                </a:gridCol>
              </a:tblGrid>
              <a:tr h="220586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DT Year 4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1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C5F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83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Natural disasters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a bridge which can withstand the elements.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Romans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fast food (burger).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Ancient Greece </a:t>
                      </a:r>
                      <a:r>
                        <a:rPr lang="en-GB" sz="1100" dirty="0">
                          <a:highlight>
                            <a:srgbClr val="FFFF00"/>
                          </a:highlight>
                        </a:rPr>
                        <a:t>Summer 2</a:t>
                      </a:r>
                    </a:p>
                    <a:p>
                      <a:pPr algn="ctr"/>
                      <a:r>
                        <a:rPr lang="en-GB" sz="1100" dirty="0"/>
                        <a:t>Make an alarm.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23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Make a bridge to hold a toy car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Made bread</a:t>
                      </a:r>
                    </a:p>
                    <a:p>
                      <a:r>
                        <a:rPr lang="en-GB" sz="1100" dirty="0"/>
                        <a:t>Made soup</a:t>
                      </a:r>
                    </a:p>
                    <a:p>
                      <a:r>
                        <a:rPr lang="en-GB" sz="1100" dirty="0"/>
                        <a:t>Made pasties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60251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1:Play ‘build a bridge’ game on </a:t>
                      </a:r>
                      <a:r>
                        <a:rPr lang="en-GB" sz="1100" dirty="0" err="1"/>
                        <a:t>ipad</a:t>
                      </a:r>
                      <a:r>
                        <a:rPr lang="en-GB" sz="1100" dirty="0"/>
                        <a:t> app</a:t>
                      </a:r>
                    </a:p>
                    <a:p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Research how natural disasters and key events have affected bridges around the world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Lesson 2: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a bridge on paper using an exploded diagram</a:t>
                      </a:r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100" dirty="0"/>
                        <a:t>Lesson 3: introduction to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Design a bridge on CAD</a:t>
                      </a:r>
                    </a:p>
                    <a:p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4: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Make a woodwork bridge</a:t>
                      </a:r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100" dirty="0"/>
                        <a:t>Lesson 5: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woodwork bridge </a:t>
                      </a:r>
                    </a:p>
                    <a:p>
                      <a:r>
                        <a:rPr lang="en-GB" sz="1100" dirty="0"/>
                        <a:t>Lesson 6: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Test and evaluate it against withstanding elements.- Strengthen, stiffen and reinforce bridge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1: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Know the food which the Romans bought to Britain.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(Ensure children do not develop a misconception that the Romans created burgers. Explore the foods they bought to the UK and those they ate outside-fast food).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2: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Recap nutrition and healthy diet.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Link this to fast-food.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3: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Design a burger.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4: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Make burgers and receive feedback.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Ensure children know that a burger must reach 71 degrees to be safe and model this when cooking using a probe.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5: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Alter designs based on feedback.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6: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Make burgers following feedback.</a:t>
                      </a:r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Research what an Ancient Greek alarm looked like and why they were used</a:t>
                      </a:r>
                    </a:p>
                    <a:p>
                      <a:r>
                        <a:rPr lang="en-GB" sz="1100" dirty="0"/>
                        <a:t>Lesson 2: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Investigate what alarm systems are used for and what different switches are activated</a:t>
                      </a:r>
                      <a:r>
                        <a:rPr lang="en-GB" sz="1100" dirty="0"/>
                        <a:t>. </a:t>
                      </a:r>
                    </a:p>
                    <a:p>
                      <a:r>
                        <a:rPr lang="en-GB" sz="1100" dirty="0"/>
                        <a:t>Lesson 3: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Investigate how to create a circuit with a variety of switches.</a:t>
                      </a:r>
                    </a:p>
                    <a:p>
                      <a:r>
                        <a:rPr lang="en-GB" sz="1100" dirty="0"/>
                        <a:t>Lesson 4: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an alarm system for a purpose</a:t>
                      </a:r>
                      <a:r>
                        <a:rPr lang="en-GB" sz="1100" dirty="0"/>
                        <a:t>.</a:t>
                      </a:r>
                    </a:p>
                    <a:p>
                      <a:r>
                        <a:rPr lang="en-GB" sz="1100" dirty="0"/>
                        <a:t>Lesson 5: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an alarm system based on design</a:t>
                      </a:r>
                    </a:p>
                    <a:p>
                      <a:r>
                        <a:rPr lang="en-GB" sz="1100" dirty="0"/>
                        <a:t>Lesson 6: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Peer</a:t>
                      </a:r>
                      <a:r>
                        <a:rPr lang="en-GB" sz="1100" dirty="0"/>
                        <a:t>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evaluation of the finished product</a:t>
                      </a:r>
                      <a:r>
                        <a:rPr lang="en-GB" sz="1100" dirty="0"/>
                        <a:t>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651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Use technology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Use software for computer aided design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Design purposeful and functional products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Learn how architects design structures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Learn how to use woodwork tools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Select materials, tools and components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Design appealing products that are fit for purpose</a:t>
                      </a:r>
                    </a:p>
                    <a:p>
                      <a:r>
                        <a:rPr lang="en-GB" sz="1100" dirty="0"/>
                        <a:t>Select ingredients according to their functional properties of the product. </a:t>
                      </a:r>
                    </a:p>
                    <a:p>
                      <a:r>
                        <a:rPr lang="en-GB" sz="1100" dirty="0"/>
                        <a:t>Food hygiene </a:t>
                      </a:r>
                    </a:p>
                    <a:p>
                      <a:r>
                        <a:rPr lang="en-GB" sz="1100" dirty="0"/>
                        <a:t>Food preparation </a:t>
                      </a:r>
                    </a:p>
                    <a:p>
                      <a:r>
                        <a:rPr lang="en-GB" sz="1100" dirty="0"/>
                        <a:t>Combine ingredients </a:t>
                      </a:r>
                    </a:p>
                    <a:p>
                      <a:r>
                        <a:rPr lang="en-GB" sz="1100" dirty="0"/>
                        <a:t>Evaluate product against design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research to develop ideas</a:t>
                      </a:r>
                    </a:p>
                    <a:p>
                      <a:r>
                        <a:rPr lang="en-GB" sz="1100" dirty="0"/>
                        <a:t>Generate and create prototype</a:t>
                      </a:r>
                    </a:p>
                    <a:p>
                      <a:r>
                        <a:rPr lang="en-GB" sz="1100" dirty="0"/>
                        <a:t>Investigate and analyse a range of existing designs</a:t>
                      </a:r>
                    </a:p>
                    <a:p>
                      <a:r>
                        <a:rPr lang="en-GB" sz="1100" dirty="0"/>
                        <a:t>Understand and use electrical systems in their products.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5011595"/>
                  </a:ext>
                </a:extLst>
              </a:tr>
              <a:tr h="5927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a bridge which can withstand the elements.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savoury snack (a burger).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working alarm with an electrical circuit.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73177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Incorporate woodwork to make a toy with gears.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Create a variety of savoury dishes.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robotic Mars Rover.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1C4A0D49-A33F-41E3-B685-C1090C0BFC0C}"/>
              </a:ext>
            </a:extLst>
          </p:cNvPr>
          <p:cNvSpPr/>
          <p:nvPr/>
        </p:nvSpPr>
        <p:spPr>
          <a:xfrm>
            <a:off x="10905487" y="347363"/>
            <a:ext cx="1286513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FFFF00"/>
                </a:solidFill>
              </a:rPr>
              <a:t>Yellow</a:t>
            </a:r>
            <a:r>
              <a:rPr lang="en-GB" sz="1400" dirty="0">
                <a:solidFill>
                  <a:prstClr val="black"/>
                </a:solidFill>
              </a:rPr>
              <a:t>- mechanisms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3"/>
                </a:solidFill>
              </a:rPr>
              <a:t>Grey</a:t>
            </a:r>
            <a:r>
              <a:rPr lang="en-GB" sz="1400" dirty="0">
                <a:solidFill>
                  <a:prstClr val="black"/>
                </a:solidFill>
              </a:rPr>
              <a:t>- junk modelling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92D050"/>
                </a:solidFill>
              </a:rPr>
              <a:t>Green-</a:t>
            </a:r>
            <a:r>
              <a:rPr lang="en-GB" sz="1400" dirty="0">
                <a:solidFill>
                  <a:prstClr val="black"/>
                </a:solidFill>
              </a:rPr>
              <a:t> food tech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2">
                    <a:lumMod val="75000"/>
                  </a:schemeClr>
                </a:solidFill>
              </a:rPr>
              <a:t>Orange</a:t>
            </a:r>
            <a:r>
              <a:rPr lang="en-GB" sz="1400" dirty="0">
                <a:solidFill>
                  <a:prstClr val="black"/>
                </a:solidFill>
              </a:rPr>
              <a:t>- woodwork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00B0F0"/>
                </a:solidFill>
              </a:rPr>
              <a:t>Blue</a:t>
            </a:r>
            <a:r>
              <a:rPr lang="en-GB" sz="1400" dirty="0">
                <a:solidFill>
                  <a:prstClr val="black"/>
                </a:solidFill>
              </a:rPr>
              <a:t>- textiles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FF0000"/>
                </a:solidFill>
              </a:rPr>
              <a:t>Red</a:t>
            </a:r>
            <a:r>
              <a:rPr lang="en-GB" sz="1400" dirty="0">
                <a:solidFill>
                  <a:prstClr val="black"/>
                </a:solidFill>
              </a:rPr>
              <a:t>- Electrical</a:t>
            </a:r>
            <a:endParaRPr lang="en-GB" dirty="0"/>
          </a:p>
        </p:txBody>
      </p:sp>
      <p:pic>
        <p:nvPicPr>
          <p:cNvPr id="3074" name="Picture 2" descr="Year 5 D&amp;T – Wooden Truss Bridges – Lord Blyton Primary School">
            <a:extLst>
              <a:ext uri="{FF2B5EF4-FFF2-40B4-BE49-F238E27FC236}">
                <a16:creationId xmlns:a16="http://schemas.microsoft.com/office/drawing/2014/main" id="{EA79AE41-BF96-4BCC-B4A0-16FC5FC09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658" y="3281121"/>
            <a:ext cx="1612059" cy="69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&amp;W's Ultimate Burger Recipes">
            <a:extLst>
              <a:ext uri="{FF2B5EF4-FFF2-40B4-BE49-F238E27FC236}">
                <a16:creationId xmlns:a16="http://schemas.microsoft.com/office/drawing/2014/main" id="{26A1C691-69FF-481D-9FB2-498F0D125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50" y="3428455"/>
            <a:ext cx="819186" cy="54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O Wow Moment: Alarming Switches">
            <a:extLst>
              <a:ext uri="{FF2B5EF4-FFF2-40B4-BE49-F238E27FC236}">
                <a16:creationId xmlns:a16="http://schemas.microsoft.com/office/drawing/2014/main" id="{ACDF60F6-F266-42D4-9CCB-21F500A86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840" y="3732905"/>
            <a:ext cx="1376723" cy="77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608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9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2" y="256719"/>
            <a:ext cx="1881221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4 DT vocabulary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68BD34-3AB0-4E8B-A0F7-B6C773125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932" y="1128917"/>
            <a:ext cx="4945679" cy="34571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48ABB7-241F-4E16-A005-2CC378C0C4A7}"/>
              </a:ext>
            </a:extLst>
          </p:cNvPr>
          <p:cNvSpPr txBox="1"/>
          <p:nvPr/>
        </p:nvSpPr>
        <p:spPr>
          <a:xfrm>
            <a:off x="531159" y="678904"/>
            <a:ext cx="1881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Fast food burger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C3C179-9FE9-4CDD-9991-07B90E54AE64}"/>
              </a:ext>
            </a:extLst>
          </p:cNvPr>
          <p:cNvSpPr txBox="1"/>
          <p:nvPr/>
        </p:nvSpPr>
        <p:spPr>
          <a:xfrm>
            <a:off x="5926782" y="678904"/>
            <a:ext cx="4050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bridge to withstand elements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4EC3F6-3645-4B66-A136-CFC8EF057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782" y="1048235"/>
            <a:ext cx="5778285" cy="21387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B00168-FF5A-4759-AEF4-4D3214F86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6781" y="3981168"/>
            <a:ext cx="5891199" cy="237518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563D619-1CC7-45A7-B30A-27B04510B730}"/>
              </a:ext>
            </a:extLst>
          </p:cNvPr>
          <p:cNvSpPr txBox="1"/>
          <p:nvPr/>
        </p:nvSpPr>
        <p:spPr>
          <a:xfrm>
            <a:off x="6096000" y="3644153"/>
            <a:ext cx="140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Greek alarm</a:t>
            </a:r>
          </a:p>
        </p:txBody>
      </p:sp>
    </p:spTree>
    <p:extLst>
      <p:ext uri="{BB962C8B-B14F-4D97-AF65-F5344CB8AC3E}">
        <p14:creationId xmlns:p14="http://schemas.microsoft.com/office/powerpoint/2010/main" val="2531060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783209"/>
              </p:ext>
            </p:extLst>
          </p:nvPr>
        </p:nvGraphicFramePr>
        <p:xfrm>
          <a:off x="228600" y="-25731"/>
          <a:ext cx="10502900" cy="662072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70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7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66536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3538237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</a:tblGrid>
              <a:tr h="188117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DT Year 5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Our Galaxy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Mars Rover creation.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Invaders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Make a Viking long boat and wave toy.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Mayans </a:t>
                      </a:r>
                      <a:r>
                        <a:rPr lang="en-GB" sz="1100" dirty="0">
                          <a:highlight>
                            <a:srgbClr val="FFFF00"/>
                          </a:highlight>
                        </a:rPr>
                        <a:t>Summer 2</a:t>
                      </a:r>
                    </a:p>
                    <a:p>
                      <a:pPr algn="ctr"/>
                      <a:r>
                        <a:rPr lang="en-GB" sz="1100" dirty="0"/>
                        <a:t>Create a food festival.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Know how to create an electrical circuit (Y4 science retrieval).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how to use sliders, axels, wheels, pulleys to make products with a mechanical element.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Understand seasonality and know how to make different savoury dishes.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82711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Understand how computing can program, monitor and control products relate this to Mars Rover.</a:t>
                      </a:r>
                    </a:p>
                    <a:p>
                      <a:r>
                        <a:rPr lang="en-GB" sz="1100" dirty="0"/>
                        <a:t>Lesson 2: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a detailed annotated design sketch of a Mars Rover.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3: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 Practise making electrical circuits.</a:t>
                      </a:r>
                    </a:p>
                    <a:p>
                      <a:r>
                        <a:rPr lang="en-GB" sz="1100" dirty="0"/>
                        <a:t>Lesson 4: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 Create body of Mars Rover following design.</a:t>
                      </a:r>
                    </a:p>
                    <a:p>
                      <a:r>
                        <a:rPr lang="en-GB" sz="1100" dirty="0"/>
                        <a:t>Lesson 5: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Create circuit and programme Mars Rover.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6: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Mars Rover.</a:t>
                      </a:r>
                    </a:p>
                    <a:p>
                      <a:endParaRPr lang="en-GB" sz="1100" dirty="0">
                        <a:highlight>
                          <a:srgbClr val="FFFF00"/>
                        </a:highlight>
                      </a:endParaRPr>
                    </a:p>
                    <a:p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Resource- Crumble Robotics Set.</a:t>
                      </a:r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a cam is.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Within the lesson, learn about how cam works and why they are used.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Lesson 2: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Research different cam toys and use this to decide on design criteria.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Show the model Viking long boat toy during this lesson (ask Stacey for this).</a:t>
                      </a:r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  <a:p>
                      <a:r>
                        <a:rPr lang="en-GB" sz="1100" dirty="0"/>
                        <a:t>Lesson 3: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Apply understanding of a cam to design a cam toy. 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Use an exploded diagram to design.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Lesson 4: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Viking </a:t>
                      </a:r>
                      <a:r>
                        <a:rPr lang="en-GB" sz="1100" dirty="0" err="1">
                          <a:solidFill>
                            <a:srgbClr val="FF0000"/>
                          </a:solidFill>
                        </a:rPr>
                        <a:t>longship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 and wave toy.</a:t>
                      </a:r>
                      <a:endParaRPr lang="en-GB" sz="1100" dirty="0">
                        <a:solidFill>
                          <a:srgbClr val="00B0F0"/>
                        </a:solidFill>
                      </a:endParaRPr>
                    </a:p>
                    <a:p>
                      <a:r>
                        <a:rPr lang="en-GB" sz="1100" dirty="0"/>
                        <a:t>Lesson 5: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Continue to make Viking long boat and wave toy.</a:t>
                      </a:r>
                    </a:p>
                    <a:p>
                      <a:r>
                        <a:rPr lang="en-GB" sz="1100" dirty="0"/>
                        <a:t>Lesson 6: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own cam toy against design criteria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(created in lesson 2).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Research successful stalls at Devon County show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(any use of cocoa in products?)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Explore how ingredients are grown, reared, caught and processed.</a:t>
                      </a:r>
                    </a:p>
                    <a:p>
                      <a:r>
                        <a:rPr lang="en-GB" sz="1100" dirty="0"/>
                        <a:t>Lesson 2: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Research tortilla wrap meals and cocoa foods as these were used a lot by Mayans and how Mayan cooking has influenced current trends. </a:t>
                      </a:r>
                    </a:p>
                    <a:p>
                      <a:r>
                        <a:rPr lang="en-GB" sz="1100" dirty="0"/>
                        <a:t>Lesson 3: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Create a Mayan inspired menu for the food festival consider healthy diet and seasonality.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(for example how to use veg and cocoa in healthy desserts such as avocado mousse and beetroot brownies)</a:t>
                      </a:r>
                    </a:p>
                    <a:p>
                      <a:r>
                        <a:rPr lang="en-GB" sz="1100" dirty="0"/>
                        <a:t>Lesson 4: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prototypes and taste and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against  healthy diet, taste, appearance.</a:t>
                      </a:r>
                    </a:p>
                    <a:p>
                      <a:r>
                        <a:rPr lang="en-GB" sz="1100" dirty="0"/>
                        <a:t>Lesson 5: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cocoa foods and tortilla wrap foods</a:t>
                      </a:r>
                    </a:p>
                    <a:p>
                      <a:r>
                        <a:rPr lang="en-GB" sz="1100" dirty="0"/>
                        <a:t>Lesson 6: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cocoa foods and tortilla wrap foods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329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Skills 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</a:t>
                      </a:r>
                      <a:r>
                        <a:rPr lang="en-GB" sz="1100" dirty="0" err="1"/>
                        <a:t>Ict</a:t>
                      </a:r>
                      <a:r>
                        <a:rPr lang="en-GB" sz="1100" dirty="0"/>
                        <a:t> skills to research key events</a:t>
                      </a:r>
                    </a:p>
                    <a:p>
                      <a:r>
                        <a:rPr lang="en-GB" sz="1100" dirty="0"/>
                        <a:t>Design</a:t>
                      </a:r>
                    </a:p>
                    <a:p>
                      <a:r>
                        <a:rPr lang="en-GB" sz="1100" dirty="0"/>
                        <a:t>Programming </a:t>
                      </a:r>
                    </a:p>
                    <a:p>
                      <a:r>
                        <a:rPr lang="en-GB" sz="1100" dirty="0"/>
                        <a:t>Joining</a:t>
                      </a:r>
                    </a:p>
                    <a:p>
                      <a:r>
                        <a:rPr lang="en-GB" sz="1100" dirty="0"/>
                        <a:t>Making axles</a:t>
                      </a:r>
                    </a:p>
                    <a:p>
                      <a:r>
                        <a:rPr lang="en-GB" sz="1100" dirty="0"/>
                        <a:t>Folding</a:t>
                      </a:r>
                    </a:p>
                    <a:p>
                      <a:r>
                        <a:rPr lang="en-GB" sz="1100" dirty="0"/>
                        <a:t>Reinforcing </a:t>
                      </a:r>
                    </a:p>
                    <a:p>
                      <a:r>
                        <a:rPr lang="en-GB" sz="1100" dirty="0"/>
                        <a:t>Making levers and pulleys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research to design  </a:t>
                      </a:r>
                    </a:p>
                    <a:p>
                      <a:r>
                        <a:rPr lang="en-GB" sz="1100" dirty="0"/>
                        <a:t>Annotate plans</a:t>
                      </a:r>
                    </a:p>
                    <a:p>
                      <a:r>
                        <a:rPr lang="en-GB" sz="1100" dirty="0"/>
                        <a:t>Select materials and tools</a:t>
                      </a:r>
                    </a:p>
                    <a:p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Use ICT skills to research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Design appealing products that are fit for purpose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Select ingredients according to their functional properties of the product.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Food hygiene Food preparation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Chopping, peeling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Presentation of food</a:t>
                      </a:r>
                    </a:p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0424716"/>
                  </a:ext>
                </a:extLst>
              </a:tr>
              <a:tr h="67489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product with an electrical component.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Create a moving toy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with a cam.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Create a variety of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savoury dishes.</a:t>
                      </a:r>
                    </a:p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5695411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stop motion set.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Create a stop motion set with gears.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KS3 food tech.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6B2CCCA-55FC-43B4-A303-38BD971FDEDC}"/>
              </a:ext>
            </a:extLst>
          </p:cNvPr>
          <p:cNvSpPr/>
          <p:nvPr/>
        </p:nvSpPr>
        <p:spPr>
          <a:xfrm>
            <a:off x="10905487" y="347363"/>
            <a:ext cx="1286513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FFFF00"/>
                </a:solidFill>
              </a:rPr>
              <a:t>Yellow</a:t>
            </a:r>
            <a:r>
              <a:rPr lang="en-GB" sz="1400" dirty="0">
                <a:solidFill>
                  <a:prstClr val="black"/>
                </a:solidFill>
              </a:rPr>
              <a:t>- mechanisms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3"/>
                </a:solidFill>
              </a:rPr>
              <a:t>Grey</a:t>
            </a:r>
            <a:r>
              <a:rPr lang="en-GB" sz="1400" dirty="0">
                <a:solidFill>
                  <a:prstClr val="black"/>
                </a:solidFill>
              </a:rPr>
              <a:t>- junk modelling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6">
                    <a:lumMod val="75000"/>
                  </a:schemeClr>
                </a:solidFill>
              </a:rPr>
              <a:t>Green</a:t>
            </a:r>
            <a:r>
              <a:rPr lang="en-GB" sz="1400" dirty="0">
                <a:solidFill>
                  <a:prstClr val="black"/>
                </a:solidFill>
              </a:rPr>
              <a:t>- food tech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FFC000"/>
                </a:solidFill>
              </a:rPr>
              <a:t>Orange</a:t>
            </a:r>
            <a:r>
              <a:rPr lang="en-GB" sz="1400" dirty="0">
                <a:solidFill>
                  <a:prstClr val="black"/>
                </a:solidFill>
              </a:rPr>
              <a:t>- woodwork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00B0F0"/>
                </a:solidFill>
              </a:rPr>
              <a:t>Blue</a:t>
            </a:r>
            <a:r>
              <a:rPr lang="en-GB" sz="1400" dirty="0">
                <a:solidFill>
                  <a:prstClr val="black"/>
                </a:solidFill>
              </a:rPr>
              <a:t>- textiles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FF0000"/>
                </a:solidFill>
              </a:rPr>
              <a:t>Red</a:t>
            </a:r>
            <a:r>
              <a:rPr lang="en-GB" sz="1400" dirty="0">
                <a:solidFill>
                  <a:prstClr val="black"/>
                </a:solidFill>
              </a:rPr>
              <a:t>- electrical systems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7030A0"/>
                </a:solidFill>
              </a:rPr>
              <a:t>Purple</a:t>
            </a:r>
            <a:r>
              <a:rPr lang="en-GB" sz="1400" dirty="0">
                <a:solidFill>
                  <a:prstClr val="black"/>
                </a:solidFill>
              </a:rPr>
              <a:t>-Computer controlled product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6DADAC-1167-4990-B4DC-EE0527C749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530" y="5272693"/>
            <a:ext cx="890586" cy="748608"/>
          </a:xfrm>
          <a:prstGeom prst="rect">
            <a:avLst/>
          </a:prstGeom>
        </p:spPr>
      </p:pic>
      <p:pic>
        <p:nvPicPr>
          <p:cNvPr id="2052" name="Picture 4" descr="South American Street Food Festival #BVFood – CorriganSays">
            <a:extLst>
              <a:ext uri="{FF2B5EF4-FFF2-40B4-BE49-F238E27FC236}">
                <a16:creationId xmlns:a16="http://schemas.microsoft.com/office/drawing/2014/main" id="{8A000582-5FFE-460A-A7FB-7D7893A9F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107" y="5388885"/>
            <a:ext cx="1640475" cy="9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8F6B90-1806-4427-81F5-E75ACB81BA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9348" y="5491763"/>
            <a:ext cx="754500" cy="4486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876F4D-116A-4829-B239-E475B6FA0F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6073" y="2484113"/>
            <a:ext cx="276394" cy="35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20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11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2" y="256719"/>
            <a:ext cx="1881221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5 DT vocabulary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C8222E-2CE2-4B75-9B64-A31AD532A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568" y="745325"/>
            <a:ext cx="5214303" cy="37075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91A0B4-704F-4802-8420-EDCB76A9C108}"/>
              </a:ext>
            </a:extLst>
          </p:cNvPr>
          <p:cNvSpPr txBox="1"/>
          <p:nvPr/>
        </p:nvSpPr>
        <p:spPr>
          <a:xfrm>
            <a:off x="524435" y="443753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Viking long boat and wave cam toy </a:t>
            </a:r>
          </a:p>
        </p:txBody>
      </p:sp>
    </p:spTree>
    <p:extLst>
      <p:ext uri="{BB962C8B-B14F-4D97-AF65-F5344CB8AC3E}">
        <p14:creationId xmlns:p14="http://schemas.microsoft.com/office/powerpoint/2010/main" val="3984541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732389"/>
              </p:ext>
            </p:extLst>
          </p:nvPr>
        </p:nvGraphicFramePr>
        <p:xfrm>
          <a:off x="200025" y="145019"/>
          <a:ext cx="10705461" cy="654788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60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3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8307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3213379">
                  <a:extLst>
                    <a:ext uri="{9D8B030D-6E8A-4147-A177-3AD203B41FA5}">
                      <a16:colId xmlns:a16="http://schemas.microsoft.com/office/drawing/2014/main" val="2090856889"/>
                    </a:ext>
                  </a:extLst>
                </a:gridCol>
              </a:tblGrid>
              <a:tr h="226590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DT Year 6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1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C5FA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11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Cultural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Create clothing</a:t>
                      </a:r>
                      <a:endParaRPr lang="en-GB" sz="11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Blitz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Create a set (for a stop-motion)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Show </a:t>
                      </a:r>
                      <a:r>
                        <a:rPr lang="en-GB" sz="1100" dirty="0">
                          <a:highlight>
                            <a:srgbClr val="FFFF00"/>
                          </a:highlight>
                        </a:rPr>
                        <a:t>Summer 2</a:t>
                      </a:r>
                    </a:p>
                    <a:p>
                      <a:pPr algn="ctr"/>
                      <a:r>
                        <a:rPr lang="en-GB" sz="1100" dirty="0"/>
                        <a:t>Create a set.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11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Know how to do a running stitch and back stitch.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how to use sliders, axels, wheels, pulleys, cams to make products with a mechanical element.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604429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1: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Learn how to use a sewing machine.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2: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Learn how to thread a sewing machine.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3: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Design an outfit for a fashion show.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4: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Create applique.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5: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Learn to tack and applique.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Lesson 6: 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Model their individual pieces.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1: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Understand how gears work.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Within this, children to understand why gears are used to control and move components (consider how gears could be used to control movements on set and curtain movement.)</a:t>
                      </a:r>
                    </a:p>
                    <a:p>
                      <a:r>
                        <a:rPr lang="en-GB" sz="1100" dirty="0"/>
                        <a:t>Lesson 2: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Plan a stop motion animation. 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(ensure at least one set has a moveable part which can be controlled by a gear). 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As a year group, decide the story of the Blitz which will be shown within the animation. </a:t>
                      </a:r>
                    </a:p>
                    <a:p>
                      <a:r>
                        <a:rPr lang="en-GB" sz="1100" dirty="0"/>
                        <a:t>Lesson 3: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Design set.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As a year group, decide how many ‘scenes’ there will be in the stop motion and work in groups to design the sets (ensure they include a moveable element).</a:t>
                      </a:r>
                    </a:p>
                    <a:p>
                      <a:r>
                        <a:rPr lang="en-GB" sz="1100" dirty="0"/>
                        <a:t>Lesson 4 and 5: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Make set. 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Different joins could be useful to help them make stronger: https://www.bbc.co.uk/bitesize/articles/z9pms82#zk6jp9q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Ensure children have a range of materials (wood planks, dowels, fabric, newspaper) and a range of things to join with (glue guns, glue, tacks and hammers).</a:t>
                      </a:r>
                    </a:p>
                    <a:p>
                      <a:r>
                        <a:rPr lang="en-GB" sz="1100" dirty="0"/>
                        <a:t>Lesson 6: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Evaluate against design.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Design and create set for show.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068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Select materials based on properties </a:t>
                      </a:r>
                    </a:p>
                    <a:p>
                      <a:r>
                        <a:rPr lang="en-GB" sz="1100" dirty="0"/>
                        <a:t>Cut material accurately and precisely</a:t>
                      </a:r>
                    </a:p>
                    <a:p>
                      <a:r>
                        <a:rPr lang="en-GB" sz="1100" dirty="0"/>
                        <a:t>Select best stitch for the purpose </a:t>
                      </a:r>
                    </a:p>
                    <a:p>
                      <a:r>
                        <a:rPr lang="en-GB" sz="1100" dirty="0"/>
                        <a:t>Use a sewing machine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Know how to use gears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Know how to join gears</a:t>
                      </a:r>
                    </a:p>
                    <a:p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2028484"/>
                  </a:ext>
                </a:extLst>
              </a:tr>
              <a:tr h="75011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piece of clothing to show my views and opinions.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a set for a motion picture.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Create set for whole school show.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7544"/>
                  </a:ext>
                </a:extLst>
              </a:tr>
              <a:tr h="4086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KS3 textiles.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KS3 woodwork.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KS3 drama.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502571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BFAAF76-CD80-4017-93EE-93C25A5DB5E4}"/>
              </a:ext>
            </a:extLst>
          </p:cNvPr>
          <p:cNvSpPr/>
          <p:nvPr/>
        </p:nvSpPr>
        <p:spPr>
          <a:xfrm>
            <a:off x="10905487" y="347363"/>
            <a:ext cx="128651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FFFF00"/>
                </a:solidFill>
              </a:rPr>
              <a:t>Yellow</a:t>
            </a:r>
            <a:r>
              <a:rPr lang="en-GB" sz="1400" dirty="0">
                <a:solidFill>
                  <a:prstClr val="black"/>
                </a:solidFill>
              </a:rPr>
              <a:t>- mechanisms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3"/>
                </a:solidFill>
              </a:rPr>
              <a:t>Grey</a:t>
            </a:r>
            <a:r>
              <a:rPr lang="en-GB" sz="1400" dirty="0">
                <a:solidFill>
                  <a:prstClr val="black"/>
                </a:solidFill>
              </a:rPr>
              <a:t>- junk modelling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chemeClr val="accent6">
                    <a:lumMod val="75000"/>
                  </a:schemeClr>
                </a:solidFill>
              </a:rPr>
              <a:t>Green</a:t>
            </a:r>
            <a:r>
              <a:rPr lang="en-GB" sz="1400" dirty="0">
                <a:solidFill>
                  <a:prstClr val="black"/>
                </a:solidFill>
              </a:rPr>
              <a:t>- food tech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FFC000"/>
                </a:solidFill>
              </a:rPr>
              <a:t>Orange</a:t>
            </a:r>
            <a:r>
              <a:rPr lang="en-GB" sz="1400" dirty="0">
                <a:solidFill>
                  <a:prstClr val="black"/>
                </a:solidFill>
              </a:rPr>
              <a:t>- woodwork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00B0F0"/>
                </a:solidFill>
              </a:rPr>
              <a:t>Blue</a:t>
            </a:r>
            <a:r>
              <a:rPr lang="en-GB" sz="1400" dirty="0">
                <a:solidFill>
                  <a:prstClr val="black"/>
                </a:solidFill>
              </a:rPr>
              <a:t>- textiles</a:t>
            </a:r>
          </a:p>
          <a:p>
            <a:pPr lvl="0"/>
            <a:endParaRPr lang="en-GB" sz="1400" dirty="0">
              <a:solidFill>
                <a:prstClr val="black"/>
              </a:solidFill>
            </a:endParaRPr>
          </a:p>
          <a:p>
            <a:pPr lvl="0"/>
            <a:r>
              <a:rPr lang="en-GB" sz="1400" dirty="0">
                <a:solidFill>
                  <a:srgbClr val="FF0000"/>
                </a:solidFill>
              </a:rPr>
              <a:t>Red</a:t>
            </a:r>
            <a:r>
              <a:rPr lang="en-GB" sz="1400" dirty="0">
                <a:solidFill>
                  <a:prstClr val="black"/>
                </a:solidFill>
              </a:rPr>
              <a:t>- Electrical systems</a:t>
            </a:r>
            <a:endParaRPr lang="en-GB" dirty="0"/>
          </a:p>
        </p:txBody>
      </p:sp>
      <p:pic>
        <p:nvPicPr>
          <p:cNvPr id="1026" name="Picture 2" descr="Individuality to Rule in the Second Half">
            <a:extLst>
              <a:ext uri="{FF2B5EF4-FFF2-40B4-BE49-F238E27FC236}">
                <a16:creationId xmlns:a16="http://schemas.microsoft.com/office/drawing/2014/main" id="{46DEAB11-C74A-498F-85FC-6B44A11AF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505" y="3971568"/>
            <a:ext cx="1039603" cy="58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partment Stop Motion Set :: Behance">
            <a:extLst>
              <a:ext uri="{FF2B5EF4-FFF2-40B4-BE49-F238E27FC236}">
                <a16:creationId xmlns:a16="http://schemas.microsoft.com/office/drawing/2014/main" id="{CFA0430F-B9DD-449E-951B-2D85B34A4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75" y="5641738"/>
            <a:ext cx="1135447" cy="63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eating the Visual World of Matilda | Broadway Direct">
            <a:extLst>
              <a:ext uri="{FF2B5EF4-FFF2-40B4-BE49-F238E27FC236}">
                <a16:creationId xmlns:a16="http://schemas.microsoft.com/office/drawing/2014/main" id="{C92B7027-87DA-4B4C-B8FA-24CC93215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308" y="3281800"/>
            <a:ext cx="2454017" cy="137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ehind the middle school production of “Matilda Jr.” – The Lion's Tale">
            <a:extLst>
              <a:ext uri="{FF2B5EF4-FFF2-40B4-BE49-F238E27FC236}">
                <a16:creationId xmlns:a16="http://schemas.microsoft.com/office/drawing/2014/main" id="{93323FAF-740C-487A-A9F3-C5C7BCE65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308" y="1622752"/>
            <a:ext cx="2559759" cy="137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937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13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2" y="256719"/>
            <a:ext cx="1881221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6 DT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B9EF17-181F-4B22-9325-DCF0C2509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94" y="1222338"/>
            <a:ext cx="4846776" cy="22066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D63C84-1C9C-46CB-8C63-E46207B05A2B}"/>
              </a:ext>
            </a:extLst>
          </p:cNvPr>
          <p:cNvSpPr txBox="1"/>
          <p:nvPr/>
        </p:nvSpPr>
        <p:spPr>
          <a:xfrm>
            <a:off x="531159" y="678904"/>
            <a:ext cx="1881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Making clothes</a:t>
            </a:r>
          </a:p>
        </p:txBody>
      </p:sp>
    </p:spTree>
    <p:extLst>
      <p:ext uri="{BB962C8B-B14F-4D97-AF65-F5344CB8AC3E}">
        <p14:creationId xmlns:p14="http://schemas.microsoft.com/office/powerpoint/2010/main" val="2446365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B9BC4F934244F93080537CA5A425A" ma:contentTypeVersion="14" ma:contentTypeDescription="Create a new document." ma:contentTypeScope="" ma:versionID="8a89a80440f25273e106575895334f6f">
  <xsd:schema xmlns:xsd="http://www.w3.org/2001/XMLSchema" xmlns:xs="http://www.w3.org/2001/XMLSchema" xmlns:p="http://schemas.microsoft.com/office/2006/metadata/properties" xmlns:ns2="cfe6ba82-5d64-4a1e-8b24-25a84b23aa3e" xmlns:ns3="7dc4b31e-24a8-416e-b034-dc08cde90b0b" targetNamespace="http://schemas.microsoft.com/office/2006/metadata/properties" ma:root="true" ma:fieldsID="e083253190d7c2f17c5eb106d53f42a5" ns2:_="" ns3:_="">
    <xsd:import namespace="cfe6ba82-5d64-4a1e-8b24-25a84b23aa3e"/>
    <xsd:import namespace="7dc4b31e-24a8-416e-b034-dc08cde90b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6ba82-5d64-4a1e-8b24-25a84b23a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cffd191-4c22-4ae3-b697-6528a18469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b31e-24a8-416e-b034-dc08cde90b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00475c1-3ef4-409d-bd02-1ed6336325c3}" ma:internalName="TaxCatchAll" ma:showField="CatchAllData" ma:web="7dc4b31e-24a8-416e-b034-dc08cde90b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e6ba82-5d64-4a1e-8b24-25a84b23aa3e">
      <Terms xmlns="http://schemas.microsoft.com/office/infopath/2007/PartnerControls"/>
    </lcf76f155ced4ddcb4097134ff3c332f>
    <TaxCatchAll xmlns="7dc4b31e-24a8-416e-b034-dc08cde90b0b" xsi:nil="true"/>
  </documentManagement>
</p:properties>
</file>

<file path=customXml/itemProps1.xml><?xml version="1.0" encoding="utf-8"?>
<ds:datastoreItem xmlns:ds="http://schemas.openxmlformats.org/officeDocument/2006/customXml" ds:itemID="{DEE9339E-742D-43B3-87DE-3C1154FEEE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B8BA7F-F4F3-47E2-A77B-7F66B4218C66}"/>
</file>

<file path=customXml/itemProps3.xml><?xml version="1.0" encoding="utf-8"?>
<ds:datastoreItem xmlns:ds="http://schemas.openxmlformats.org/officeDocument/2006/customXml" ds:itemID="{633CEECD-FF8E-416F-AF8F-85672B535ED4}">
  <ds:schemaRefs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www.w3.org/XML/1998/namespace"/>
    <ds:schemaRef ds:uri="http://schemas.microsoft.com/office/2006/metadata/properties"/>
    <ds:schemaRef ds:uri="7dc4b31e-24a8-416e-b034-dc08cde90b0b"/>
    <ds:schemaRef ds:uri="http://schemas.openxmlformats.org/package/2006/metadata/core-properties"/>
    <ds:schemaRef ds:uri="http://schemas.microsoft.com/office/infopath/2007/PartnerControls"/>
    <ds:schemaRef ds:uri="cfe6ba82-5d64-4a1e-8b24-25a84b23aa3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2675</TotalTime>
  <Words>3797</Words>
  <Application>Microsoft Office PowerPoint</Application>
  <PresentationFormat>Widescreen</PresentationFormat>
  <Paragraphs>589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Briony Whing</dc:creator>
  <cp:lastModifiedBy>Matthew Easterbrook</cp:lastModifiedBy>
  <cp:revision>111</cp:revision>
  <cp:lastPrinted>2024-06-03T12:41:15Z</cp:lastPrinted>
  <dcterms:created xsi:type="dcterms:W3CDTF">2024-05-15T08:30:30Z</dcterms:created>
  <dcterms:modified xsi:type="dcterms:W3CDTF">2025-03-13T10:08:43Z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0x010100D14B9BC4F934244F93080537CA5A425A</vt:lpwstr>
  </property>
  <property fmtid="{D5CDD505-2E9C-101B-9397-08002B2CF9AE}" pid="3" name="MediaServiceImageTags">
    <vt:lpwstr/>
  </property>
</Properties>
</file>