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050" r:id="rId5"/>
    <p:sldId id="2034" r:id="rId6"/>
    <p:sldId id="2040" r:id="rId7"/>
    <p:sldId id="2049" r:id="rId8"/>
    <p:sldId id="2044" r:id="rId9"/>
    <p:sldId id="2048" r:id="rId10"/>
    <p:sldId id="2043" r:id="rId11"/>
    <p:sldId id="2047" r:id="rId12"/>
    <p:sldId id="2042" r:id="rId13"/>
    <p:sldId id="2046" r:id="rId14"/>
    <p:sldId id="2041" r:id="rId15"/>
    <p:sldId id="2045" r:id="rId16"/>
    <p:sldId id="203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3883" autoAdjust="0"/>
  </p:normalViewPr>
  <p:slideViewPr>
    <p:cSldViewPr snapToGrid="0">
      <p:cViewPr>
        <p:scale>
          <a:sx n="75" d="100"/>
          <a:sy n="75" d="100"/>
        </p:scale>
        <p:origin x="462"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 Hedge" userId="5a39b535-915e-4c34-9560-8fd51b7e448c" providerId="ADAL" clId="{A05B125A-ECBD-4ACA-9381-8478EA3FF992}"/>
    <pc:docChg chg="custSel modSld">
      <pc:chgData name="Jess Hedge" userId="5a39b535-915e-4c34-9560-8fd51b7e448c" providerId="ADAL" clId="{A05B125A-ECBD-4ACA-9381-8478EA3FF992}" dt="2025-11-05T13:42:28.076" v="932" actId="20577"/>
      <pc:docMkLst>
        <pc:docMk/>
      </pc:docMkLst>
      <pc:sldChg chg="modSp">
        <pc:chgData name="Jess Hedge" userId="5a39b535-915e-4c34-9560-8fd51b7e448c" providerId="ADAL" clId="{A05B125A-ECBD-4ACA-9381-8478EA3FF992}" dt="2025-11-05T13:42:28.076" v="932" actId="20577"/>
        <pc:sldMkLst>
          <pc:docMk/>
          <pc:sldMk cId="3082711983" sldId="2045"/>
        </pc:sldMkLst>
        <pc:graphicFrameChg chg="modGraphic">
          <ac:chgData name="Jess Hedge" userId="5a39b535-915e-4c34-9560-8fd51b7e448c" providerId="ADAL" clId="{A05B125A-ECBD-4ACA-9381-8478EA3FF992}" dt="2025-11-05T13:42:28.076" v="932" actId="20577"/>
          <ac:graphicFrameMkLst>
            <pc:docMk/>
            <pc:sldMk cId="3082711983" sldId="2045"/>
            <ac:graphicFrameMk id="2" creationId="{00000000-0000-0000-0000-000000000000}"/>
          </ac:graphicFrameMkLst>
        </pc:graphicFrameChg>
      </pc:sldChg>
    </pc:docChg>
  </pc:docChgLst>
  <pc:docChgLst>
    <pc:chgData name="Kayley Haycock" userId="947dfac9-8570-4abd-b0fa-64fa7ddb166e" providerId="ADAL" clId="{6DB7DEF7-9EB5-47A7-87E9-82A4DC566A3D}"/>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05BE0-28B8-40A3-A7A2-9F2B7F2750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326B9E3-BD48-4119-83DB-D99AA1D26C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4CFB631-EA41-40DC-91A1-069FF0E59A6B}"/>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5" name="Footer Placeholder 4">
            <a:extLst>
              <a:ext uri="{FF2B5EF4-FFF2-40B4-BE49-F238E27FC236}">
                <a16:creationId xmlns:a16="http://schemas.microsoft.com/office/drawing/2014/main" id="{43CBE708-CEF5-421A-AE0E-640D665385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AA4470-FF65-46AC-A2F9-5A82EEE474C4}"/>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463654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4B02A-6315-40F1-94A4-A2073B8A69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6AD87B-3A78-444B-9956-623F33DA91C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02B82E-8FFF-41FA-AD95-4F09B94977E2}"/>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5" name="Footer Placeholder 4">
            <a:extLst>
              <a:ext uri="{FF2B5EF4-FFF2-40B4-BE49-F238E27FC236}">
                <a16:creationId xmlns:a16="http://schemas.microsoft.com/office/drawing/2014/main" id="{79497BD1-5201-4BD6-93CA-51BEEC03D4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3C1783-FE1A-47F0-8575-69D1F82C861A}"/>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886781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B73A1-CED3-4107-981F-6181FC8CA3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613E1B-537F-4968-9916-C822BBA559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2E40B6D-E199-48F4-9E6D-DD3DBD8E5529}"/>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5" name="Footer Placeholder 4">
            <a:extLst>
              <a:ext uri="{FF2B5EF4-FFF2-40B4-BE49-F238E27FC236}">
                <a16:creationId xmlns:a16="http://schemas.microsoft.com/office/drawing/2014/main" id="{6CE142B2-AF31-434D-9A97-E29D63DF16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A09C17-436E-4607-910E-C22B3E4D7A61}"/>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585163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002D6-09E6-437D-9F9E-25F4835F9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00F9DB-1DF2-4EC5-93FC-F657A236DE0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C465A9-15EF-41DF-8E8D-A0A48E9A728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F73213-3C5B-4F27-B2C7-8C8280AB068A}"/>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6" name="Footer Placeholder 5">
            <a:extLst>
              <a:ext uri="{FF2B5EF4-FFF2-40B4-BE49-F238E27FC236}">
                <a16:creationId xmlns:a16="http://schemas.microsoft.com/office/drawing/2014/main" id="{3D9361E8-5208-40B8-95F8-FA92BC58E5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D83DCF-E5A0-4C23-9503-1E8069192B7C}"/>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53228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D30B6-E443-4339-9003-969ABEB8183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584F4D-7C72-4AD4-8C98-D5158706C1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FE08BBF-20A4-4720-927B-D65A8A4190D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F6E05FF-9DB4-43BB-9232-1A53DDC7AF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A111938-51CC-44A7-A5AD-E4CE7EE9B13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6657DB-6AE2-45C9-B7F0-C1BD3FD19556}"/>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8" name="Footer Placeholder 7">
            <a:extLst>
              <a:ext uri="{FF2B5EF4-FFF2-40B4-BE49-F238E27FC236}">
                <a16:creationId xmlns:a16="http://schemas.microsoft.com/office/drawing/2014/main" id="{7E3B3B06-B80D-45BA-B724-FEC650BEF3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70B214-53F2-4EB7-ADFD-A122803C9229}"/>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00429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8C7DD-A59A-4C8B-BA12-9C67A9F5B8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2F8077-538D-46EA-AD01-EF58AE0FE9E0}"/>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4" name="Footer Placeholder 3">
            <a:extLst>
              <a:ext uri="{FF2B5EF4-FFF2-40B4-BE49-F238E27FC236}">
                <a16:creationId xmlns:a16="http://schemas.microsoft.com/office/drawing/2014/main" id="{DD14CE49-0045-4F1B-9521-637285F37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FC1EF76-93E3-4573-B4D1-A1635BF25143}"/>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452414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611F8A-DE4E-42E2-AAD4-4F1E3E034D2B}"/>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3" name="Footer Placeholder 2">
            <a:extLst>
              <a:ext uri="{FF2B5EF4-FFF2-40B4-BE49-F238E27FC236}">
                <a16:creationId xmlns:a16="http://schemas.microsoft.com/office/drawing/2014/main" id="{FFC57A34-8DA5-47ED-A836-D101A87890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FE8089-C486-44B4-A0BA-09E0317B411C}"/>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780076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6BCB4-C211-40A9-BDF9-4D3A0AAFDE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39854B-42E5-4169-89B7-5C7AC1D115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5E2F8E-764A-4DA7-A662-115612401E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0403375-967C-4263-AEAB-D11470534E6D}"/>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6" name="Footer Placeholder 5">
            <a:extLst>
              <a:ext uri="{FF2B5EF4-FFF2-40B4-BE49-F238E27FC236}">
                <a16:creationId xmlns:a16="http://schemas.microsoft.com/office/drawing/2014/main" id="{81ED3920-B69A-473F-9CD7-D97477D79D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141AD0-0D79-4C10-8270-B97CD3844813}"/>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4071267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3AED7-2D25-4CBA-A196-8EB8F6536B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8FA8F2-FB7E-4611-83A3-4025827A9F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268C17-2878-4622-A942-1A637A4028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219145-57CD-4F96-A041-1996A78218F0}"/>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6" name="Footer Placeholder 5">
            <a:extLst>
              <a:ext uri="{FF2B5EF4-FFF2-40B4-BE49-F238E27FC236}">
                <a16:creationId xmlns:a16="http://schemas.microsoft.com/office/drawing/2014/main" id="{8883EF79-9A0A-4151-839A-9ED35F4B3C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532CC2-7257-4851-8810-E59092C1A2B7}"/>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261588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FFDD0-458C-4520-9007-2F55A29EB1F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697864-2EFC-4A2B-A1EF-17F1EA08EDE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F52B9D-0254-4BEE-B3C1-638C726A684C}"/>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5" name="Footer Placeholder 4">
            <a:extLst>
              <a:ext uri="{FF2B5EF4-FFF2-40B4-BE49-F238E27FC236}">
                <a16:creationId xmlns:a16="http://schemas.microsoft.com/office/drawing/2014/main" id="{F9CBDC91-C56D-48C3-B2DF-5ECA356622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EE1D58-D419-47E8-9A62-FA633E137307}"/>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764005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72D5AE-9A4F-4D25-90F5-91ED3ACE3E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7F0E19-01A0-4F3B-9583-BE06AAB725C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72E735-E271-4FE8-BBAA-9531DE8B0001}"/>
              </a:ext>
            </a:extLst>
          </p:cNvPr>
          <p:cNvSpPr>
            <a:spLocks noGrp="1"/>
          </p:cNvSpPr>
          <p:nvPr>
            <p:ph type="dt" sz="half" idx="10"/>
          </p:nvPr>
        </p:nvSpPr>
        <p:spPr/>
        <p:txBody>
          <a:bodyPr/>
          <a:lstStyle/>
          <a:p>
            <a:fld id="{0ADA10AD-AC71-40D5-9B2F-8C54DEF47F69}" type="datetimeFigureOut">
              <a:rPr lang="en-GB" smtClean="0"/>
              <a:t>05/11/2025</a:t>
            </a:fld>
            <a:endParaRPr lang="en-GB"/>
          </a:p>
        </p:txBody>
      </p:sp>
      <p:sp>
        <p:nvSpPr>
          <p:cNvPr id="5" name="Footer Placeholder 4">
            <a:extLst>
              <a:ext uri="{FF2B5EF4-FFF2-40B4-BE49-F238E27FC236}">
                <a16:creationId xmlns:a16="http://schemas.microsoft.com/office/drawing/2014/main" id="{EDDFA5FE-C43F-44ED-A900-BA915BCB2C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B939EE-BF18-4319-9131-0C3754681BA0}"/>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58868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85FF26-5B53-45BD-8424-25EA8959D8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DC3E4-663F-49EA-A1D6-01CB48F2A7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710F9-E3CD-4C63-AE7C-6A70FE0604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DA10AD-AC71-40D5-9B2F-8C54DEF47F69}" type="datetimeFigureOut">
              <a:rPr lang="en-GB" smtClean="0"/>
              <a:t>05/11/2025</a:t>
            </a:fld>
            <a:endParaRPr lang="en-GB"/>
          </a:p>
        </p:txBody>
      </p:sp>
      <p:sp>
        <p:nvSpPr>
          <p:cNvPr id="5" name="Footer Placeholder 4">
            <a:extLst>
              <a:ext uri="{FF2B5EF4-FFF2-40B4-BE49-F238E27FC236}">
                <a16:creationId xmlns:a16="http://schemas.microsoft.com/office/drawing/2014/main" id="{DF67780E-D0B7-4764-8710-A7DCBAFBE2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6E32DA1-2FF4-40CE-85A3-10D5972C72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858BBA-7520-4B4A-8011-C64E02DD9524}" type="slidenum">
              <a:rPr lang="en-GB" smtClean="0"/>
              <a:t>‹#›</a:t>
            </a:fld>
            <a:endParaRPr lang="en-GB"/>
          </a:p>
        </p:txBody>
      </p:sp>
    </p:spTree>
    <p:extLst>
      <p:ext uri="{BB962C8B-B14F-4D97-AF65-F5344CB8AC3E}">
        <p14:creationId xmlns:p14="http://schemas.microsoft.com/office/powerpoint/2010/main" val="2730158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51195227"/>
              </p:ext>
            </p:extLst>
          </p:nvPr>
        </p:nvGraphicFramePr>
        <p:xfrm>
          <a:off x="0" y="0"/>
          <a:ext cx="12192000" cy="12456282"/>
        </p:xfrm>
        <a:graphic>
          <a:graphicData uri="http://schemas.openxmlformats.org/drawingml/2006/table">
            <a:tbl>
              <a:tblPr firstRow="1" bandRow="1">
                <a:effectLst/>
                <a:tableStyleId>{5C22544A-7EE6-4342-B048-85BDC9FD1C3A}</a:tableStyleId>
              </a:tblPr>
              <a:tblGrid>
                <a:gridCol w="671965">
                  <a:extLst>
                    <a:ext uri="{9D8B030D-6E8A-4147-A177-3AD203B41FA5}">
                      <a16:colId xmlns:a16="http://schemas.microsoft.com/office/drawing/2014/main" val="20000"/>
                    </a:ext>
                  </a:extLst>
                </a:gridCol>
                <a:gridCol w="3157835">
                  <a:extLst>
                    <a:ext uri="{9D8B030D-6E8A-4147-A177-3AD203B41FA5}">
                      <a16:colId xmlns:a16="http://schemas.microsoft.com/office/drawing/2014/main" val="20001"/>
                    </a:ext>
                  </a:extLst>
                </a:gridCol>
                <a:gridCol w="4315324">
                  <a:extLst>
                    <a:ext uri="{9D8B030D-6E8A-4147-A177-3AD203B41FA5}">
                      <a16:colId xmlns:a16="http://schemas.microsoft.com/office/drawing/2014/main" val="1030920215"/>
                    </a:ext>
                  </a:extLst>
                </a:gridCol>
                <a:gridCol w="446426">
                  <a:extLst>
                    <a:ext uri="{9D8B030D-6E8A-4147-A177-3AD203B41FA5}">
                      <a16:colId xmlns:a16="http://schemas.microsoft.com/office/drawing/2014/main" val="922350834"/>
                    </a:ext>
                  </a:extLst>
                </a:gridCol>
                <a:gridCol w="3600450">
                  <a:extLst>
                    <a:ext uri="{9D8B030D-6E8A-4147-A177-3AD203B41FA5}">
                      <a16:colId xmlns:a16="http://schemas.microsoft.com/office/drawing/2014/main" val="300867453"/>
                    </a:ext>
                  </a:extLst>
                </a:gridCol>
              </a:tblGrid>
              <a:tr h="383834">
                <a:tc gridSpan="5">
                  <a:txBody>
                    <a:bodyPr/>
                    <a:lstStyle/>
                    <a:p>
                      <a:pPr lvl="0" algn="ctr"/>
                      <a:r>
                        <a:rPr lang="en-GB" sz="1100" dirty="0">
                          <a:solidFill>
                            <a:schemeClr val="tx1"/>
                          </a:solidFill>
                          <a:latin typeface="+mn-lt"/>
                          <a:cs typeface="Arial" panose="020B0604020202020204" pitchFamily="34" charset="0"/>
                        </a:rPr>
                        <a:t>Art Reception</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tc hMerge="1">
                  <a:txBody>
                    <a:bodyPr/>
                    <a:lstStyle/>
                    <a:p>
                      <a:pPr lvl="0" algn="ctr"/>
                      <a:endParaRPr lang="en-GB" sz="1000"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extLst>
                  <a:ext uri="{0D108BD9-81ED-4DB2-BD59-A6C34878D82A}">
                    <a16:rowId xmlns:a16="http://schemas.microsoft.com/office/drawing/2014/main" val="10000"/>
                  </a:ext>
                </a:extLst>
              </a:tr>
              <a:tr h="354743">
                <a:tc>
                  <a:txBody>
                    <a:bodyPr/>
                    <a:lstStyle/>
                    <a:p>
                      <a:pPr marL="0" marR="0" lvl="0" indent="0" algn="ctr" defTabSz="914400" rtl="0" fontAlgn="auto" hangingPunct="1">
                        <a:lnSpc>
                          <a:spcPct val="100000"/>
                        </a:lnSpc>
                        <a:spcBef>
                          <a:spcPts val="0"/>
                        </a:spcBef>
                        <a:spcAft>
                          <a:spcPts val="0"/>
                        </a:spcAft>
                        <a:buNone/>
                        <a:tabLst/>
                      </a:pPr>
                      <a:r>
                        <a:rPr lang="en-GB" sz="800" b="1" dirty="0">
                          <a:solidFill>
                            <a:schemeClr val="tx1"/>
                          </a:solidFill>
                          <a:latin typeface="+mn-lt"/>
                          <a:cs typeface="Arial" panose="020B0604020202020204" pitchFamily="34" charset="0"/>
                        </a:rPr>
                        <a:t>A</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900" dirty="0"/>
                        <a:t>We are Bradley Barton</a:t>
                      </a:r>
                    </a:p>
                    <a:p>
                      <a:pPr algn="ctr"/>
                      <a:r>
                        <a:rPr lang="en-GB" sz="900" dirty="0"/>
                        <a:t>Our First Nativity</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gridSpan="2">
                  <a:txBody>
                    <a:bodyPr/>
                    <a:lstStyle/>
                    <a:p>
                      <a:pPr marL="0" marR="0" lvl="0" indent="0" algn="ctr" defTabSz="1199967" rtl="0" eaLnBrk="1" fontAlgn="auto" latinLnBrk="0" hangingPunct="1">
                        <a:lnSpc>
                          <a:spcPct val="100000"/>
                        </a:lnSpc>
                        <a:spcBef>
                          <a:spcPts val="0"/>
                        </a:spcBef>
                        <a:spcAft>
                          <a:spcPts val="0"/>
                        </a:spcAft>
                        <a:buClrTx/>
                        <a:buSzTx/>
                        <a:buFontTx/>
                        <a:buNone/>
                        <a:tabLst/>
                        <a:defRPr/>
                      </a:pPr>
                      <a:r>
                        <a:rPr lang="en-GB" sz="1600" b="0" dirty="0">
                          <a:solidFill>
                            <a:schemeClr val="tx1"/>
                          </a:solidFill>
                          <a:latin typeface="+mn-lt"/>
                          <a:cs typeface="Arial" panose="020B0604020202020204" pitchFamily="34" charset="0"/>
                        </a:rPr>
                        <a:t>Reach for the Stars</a:t>
                      </a:r>
                    </a:p>
                    <a:p>
                      <a:pPr marL="0" marR="0" lvl="0" indent="0" algn="ctr" defTabSz="1199967"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Arial" panose="020B0604020202020204" pitchFamily="34" charset="0"/>
                        </a:rPr>
                        <a:t>A Journey to Space</a:t>
                      </a:r>
                    </a:p>
                    <a:p>
                      <a:pPr marL="0" marR="0" lvl="0" indent="0" algn="ctr" defTabSz="1199967"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Arial" panose="020B0604020202020204" pitchFamily="34" charset="0"/>
                        </a:rPr>
                        <a:t>Healthy bodies, healthy minds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endParaRPr lang="en-GB" sz="9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GB" sz="900" dirty="0"/>
                        <a:t>Oh, the Places You Will Go</a:t>
                      </a:r>
                    </a:p>
                    <a:p>
                      <a:pPr algn="ctr"/>
                      <a:r>
                        <a:rPr lang="en-GB" sz="900" dirty="0"/>
                        <a:t>Moving on up</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79556089"/>
                  </a:ext>
                </a:extLst>
              </a:tr>
              <a:tr h="364671">
                <a:tc>
                  <a:txBody>
                    <a:bodyPr/>
                    <a:lstStyle/>
                    <a:p>
                      <a:pPr marL="0" marR="0" lvl="0" indent="0" algn="ctr" defTabSz="914400" rtl="0" fontAlgn="auto" hangingPunct="1">
                        <a:lnSpc>
                          <a:spcPct val="100000"/>
                        </a:lnSpc>
                        <a:spcBef>
                          <a:spcPts val="0"/>
                        </a:spcBef>
                        <a:spcAft>
                          <a:spcPts val="0"/>
                        </a:spcAft>
                        <a:buNone/>
                        <a:tabLst/>
                      </a:pPr>
                      <a:r>
                        <a:rPr lang="en-GB" sz="800" b="1" dirty="0">
                          <a:solidFill>
                            <a:schemeClr val="tx1"/>
                          </a:solidFill>
                          <a:latin typeface="+mn-lt"/>
                          <a:cs typeface="Arial" panose="020B0604020202020204" pitchFamily="34" charset="0"/>
                        </a:rPr>
                        <a:t>B</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algn="ctr"/>
                      <a:r>
                        <a:rPr lang="en-GB" sz="900" dirty="0"/>
                        <a:t>We are family</a:t>
                      </a:r>
                    </a:p>
                    <a:p>
                      <a:pPr algn="ctr"/>
                      <a:r>
                        <a:rPr lang="en-GB" sz="900" dirty="0"/>
                        <a:t>Christmas Spectacular!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gridSpan="2">
                  <a:txBody>
                    <a:bodyPr/>
                    <a:lstStyle/>
                    <a:p>
                      <a:pPr marL="0" marR="0" lvl="0" indent="0" algn="ctr" defTabSz="1199967" rtl="0" eaLnBrk="1" fontAlgn="auto" latinLnBrk="0" hangingPunct="1">
                        <a:lnSpc>
                          <a:spcPct val="100000"/>
                        </a:lnSpc>
                        <a:spcBef>
                          <a:spcPts val="0"/>
                        </a:spcBef>
                        <a:spcAft>
                          <a:spcPts val="0"/>
                        </a:spcAft>
                        <a:buClrTx/>
                        <a:buSzTx/>
                        <a:buFontTx/>
                        <a:buNone/>
                        <a:tabLst/>
                        <a:defRPr/>
                      </a:pPr>
                      <a:r>
                        <a:rPr lang="en-GB" sz="1600" b="0" dirty="0">
                          <a:solidFill>
                            <a:schemeClr val="tx1"/>
                          </a:solidFill>
                          <a:latin typeface="+mn-lt"/>
                          <a:cs typeface="Arial" panose="020B0604020202020204" pitchFamily="34" charset="0"/>
                        </a:rPr>
                        <a:t>Reach for the Stars</a:t>
                      </a:r>
                    </a:p>
                    <a:p>
                      <a:pPr marL="0" marR="0" lvl="0" indent="0" algn="ctr" defTabSz="1199967"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Arial" panose="020B0604020202020204" pitchFamily="34" charset="0"/>
                        </a:rPr>
                        <a:t>Reach for the Stars</a:t>
                      </a:r>
                    </a:p>
                    <a:p>
                      <a:pPr marL="0" marR="0" lvl="0" indent="0" algn="ctr" defTabSz="1199967" rtl="0" eaLnBrk="1" fontAlgn="auto" latinLnBrk="0" hangingPunct="1">
                        <a:lnSpc>
                          <a:spcPct val="100000"/>
                        </a:lnSpc>
                        <a:spcBef>
                          <a:spcPts val="0"/>
                        </a:spcBef>
                        <a:spcAft>
                          <a:spcPts val="0"/>
                        </a:spcAft>
                        <a:buClrTx/>
                        <a:buSzTx/>
                        <a:buFontTx/>
                        <a:buNone/>
                        <a:tabLst/>
                        <a:defRPr/>
                      </a:pPr>
                      <a:r>
                        <a:rPr lang="en-GB" sz="900" b="0" dirty="0">
                          <a:solidFill>
                            <a:schemeClr val="tx1"/>
                          </a:solidFill>
                          <a:latin typeface="+mn-lt"/>
                          <a:cs typeface="Arial" panose="020B0604020202020204" pitchFamily="34" charset="0"/>
                        </a:rPr>
                        <a:t>Let’s Get Physical</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endParaRPr lang="en-GB" sz="9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GB" sz="900" dirty="0"/>
                        <a:t>Our Planet</a:t>
                      </a:r>
                    </a:p>
                    <a:p>
                      <a:pPr algn="ctr"/>
                      <a:r>
                        <a:rPr lang="en-GB" sz="900" dirty="0"/>
                        <a:t>Moving on up</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3755800156"/>
                  </a:ext>
                </a:extLst>
              </a:tr>
              <a:tr h="465169">
                <a:tc>
                  <a:txBody>
                    <a:bodyPr/>
                    <a:lstStyle/>
                    <a:p>
                      <a:pPr marL="0" marR="0" lvl="0" indent="0" algn="ctr" defTabSz="914400" rtl="0" fontAlgn="auto" hangingPunct="1">
                        <a:lnSpc>
                          <a:spcPct val="100000"/>
                        </a:lnSpc>
                        <a:spcBef>
                          <a:spcPts val="0"/>
                        </a:spcBef>
                        <a:spcAft>
                          <a:spcPts val="0"/>
                        </a:spcAft>
                        <a:buNone/>
                        <a:tabLst/>
                      </a:pPr>
                      <a:r>
                        <a:rPr lang="en-GB" sz="800" b="1"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4">
                  <a:txBody>
                    <a:bodyPr/>
                    <a:lstStyle/>
                    <a:p>
                      <a:endParaRPr lang="en-GB" sz="14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tc hMerge="1">
                  <a:txBody>
                    <a:bodyPr/>
                    <a:lstStyle/>
                    <a:p>
                      <a:pPr algn="ctr"/>
                      <a:endParaRPr lang="en-GB" sz="1000" i="1"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545631624"/>
                  </a:ext>
                </a:extLst>
              </a:tr>
              <a:tr h="9013771">
                <a:tc>
                  <a:txBody>
                    <a:bodyPr/>
                    <a:lstStyle/>
                    <a:p>
                      <a:pPr marL="0" marR="0" lvl="0" indent="0" algn="ctr" defTabSz="914400" rtl="0" fontAlgn="auto" hangingPunct="1">
                        <a:lnSpc>
                          <a:spcPct val="100000"/>
                        </a:lnSpc>
                        <a:spcBef>
                          <a:spcPts val="0"/>
                        </a:spcBef>
                        <a:spcAft>
                          <a:spcPts val="0"/>
                        </a:spcAft>
                        <a:buNone/>
                        <a:tabLst/>
                      </a:pPr>
                      <a:r>
                        <a:rPr lang="en-GB" sz="800" b="1" dirty="0">
                          <a:solidFill>
                            <a:schemeClr val="tx1"/>
                          </a:solidFill>
                          <a:latin typeface="+mn-lt"/>
                          <a:cs typeface="Arial" panose="020B0604020202020204" pitchFamily="34" charset="0"/>
                        </a:rPr>
                        <a:t>Knowledge </a:t>
                      </a:r>
                      <a:r>
                        <a:rPr lang="en-GB" sz="800" b="1">
                          <a:solidFill>
                            <a:schemeClr val="tx1"/>
                          </a:solidFill>
                          <a:latin typeface="+mn-lt"/>
                          <a:cs typeface="Arial" panose="020B0604020202020204" pitchFamily="34" charset="0"/>
                        </a:rPr>
                        <a:t>and Skills</a:t>
                      </a:r>
                      <a:endParaRPr lang="en-GB" sz="800" b="1" dirty="0">
                        <a:solidFill>
                          <a:schemeClr val="tx1"/>
                        </a:solidFill>
                        <a:latin typeface="+mn-lt"/>
                        <a:cs typeface="Arial" panose="020B0604020202020204" pitchFamily="34" charset="0"/>
                      </a:endParaRP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dk1"/>
                          </a:solidFill>
                          <a:effectLst/>
                          <a:latin typeface="+mn-lt"/>
                          <a:ea typeface="+mn-ea"/>
                          <a:cs typeface="+mn-cs"/>
                        </a:rPr>
                        <a:t>I know things change over time.</a:t>
                      </a:r>
                    </a:p>
                    <a:p>
                      <a:endParaRPr lang="en-GB" sz="1200" dirty="0"/>
                    </a:p>
                    <a:p>
                      <a:r>
                        <a:rPr lang="en-GB" sz="1600" kern="1200" dirty="0">
                          <a:solidFill>
                            <a:schemeClr val="dk1"/>
                          </a:solidFill>
                          <a:effectLst/>
                          <a:latin typeface="+mn-lt"/>
                          <a:ea typeface="+mn-ea"/>
                          <a:cs typeface="+mn-cs"/>
                        </a:rPr>
                        <a:t>I can talk about similarities and differences.</a:t>
                      </a:r>
                    </a:p>
                    <a:p>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dk1"/>
                          </a:solidFill>
                          <a:effectLst/>
                          <a:latin typeface="+mn-lt"/>
                          <a:ea typeface="+mn-ea"/>
                          <a:cs typeface="+mn-cs"/>
                        </a:rPr>
                        <a:t>I know that this is season is called autumn and I can spot the signs of autumn.</a:t>
                      </a:r>
                    </a:p>
                    <a:p>
                      <a:endParaRPr lang="en-GB" sz="1200" dirty="0"/>
                    </a:p>
                    <a:p>
                      <a:r>
                        <a:rPr lang="en-GB" sz="1600" kern="1200" dirty="0">
                          <a:solidFill>
                            <a:schemeClr val="dk1"/>
                          </a:solidFill>
                          <a:effectLst/>
                          <a:latin typeface="+mn-lt"/>
                          <a:ea typeface="+mn-ea"/>
                          <a:cs typeface="+mn-cs"/>
                        </a:rPr>
                        <a:t>I can talk about what I can see, hear and feel whilst outside at my school.</a:t>
                      </a:r>
                    </a:p>
                    <a:p>
                      <a:endParaRPr lang="en-GB" sz="1200" dirty="0"/>
                    </a:p>
                    <a:p>
                      <a:r>
                        <a:rPr lang="en-GB" sz="1600" kern="1200" dirty="0">
                          <a:solidFill>
                            <a:schemeClr val="dk1"/>
                          </a:solidFill>
                          <a:effectLst/>
                          <a:latin typeface="+mn-lt"/>
                          <a:ea typeface="+mn-ea"/>
                          <a:cs typeface="+mn-cs"/>
                        </a:rPr>
                        <a:t>I know that we are moving into winter and I can make suggestions about what I should wear to keep me warm.</a:t>
                      </a:r>
                      <a:endParaRPr lang="en-GB" sz="1200" dirty="0"/>
                    </a:p>
                    <a:p>
                      <a:endParaRPr lang="en-GB" sz="1200" dirty="0"/>
                    </a:p>
                    <a:p>
                      <a:endParaRPr lang="en-GB" sz="12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dk1"/>
                          </a:solidFill>
                          <a:effectLst/>
                          <a:latin typeface="+mn-lt"/>
                          <a:ea typeface="+mn-ea"/>
                          <a:cs typeface="+mn-cs"/>
                        </a:rPr>
                        <a:t>I can talk about similarities and differences.</a:t>
                      </a:r>
                    </a:p>
                    <a:p>
                      <a:endParaRPr lang="en-GB" sz="1200" dirty="0"/>
                    </a:p>
                    <a:p>
                      <a:r>
                        <a:rPr lang="en-GB" sz="1600" kern="1200" dirty="0">
                          <a:solidFill>
                            <a:schemeClr val="dk1"/>
                          </a:solidFill>
                          <a:effectLst/>
                          <a:latin typeface="+mn-lt"/>
                          <a:ea typeface="+mn-ea"/>
                          <a:cs typeface="+mn-cs"/>
                        </a:rPr>
                        <a:t>I can talk about how to keep my body healthy and safe.</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can name ways to stay safe around medicines.</a:t>
                      </a:r>
                    </a:p>
                    <a:p>
                      <a:endParaRPr lang="en-GB" sz="1200" dirty="0"/>
                    </a:p>
                    <a:p>
                      <a:r>
                        <a:rPr lang="en-GB" sz="1600" kern="1200" dirty="0">
                          <a:solidFill>
                            <a:schemeClr val="dk1"/>
                          </a:solidFill>
                          <a:effectLst/>
                          <a:latin typeface="+mn-lt"/>
                          <a:ea typeface="+mn-ea"/>
                          <a:cs typeface="+mn-cs"/>
                        </a:rPr>
                        <a:t>I know who Neil Armstrong is and what he achieved.</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can name other astronauts and talk about why they were important. </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can name the planets in the solar system. </a:t>
                      </a:r>
                    </a:p>
                    <a:p>
                      <a:endParaRPr lang="en-GB" sz="1200" dirty="0"/>
                    </a:p>
                    <a:p>
                      <a:r>
                        <a:rPr lang="en-GB" sz="1600" kern="1200" dirty="0">
                          <a:solidFill>
                            <a:schemeClr val="dk1"/>
                          </a:solidFill>
                          <a:effectLst/>
                          <a:latin typeface="+mn-lt"/>
                          <a:ea typeface="+mn-ea"/>
                          <a:cs typeface="+mn-cs"/>
                        </a:rPr>
                        <a:t>I know I live on Earth.</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know the world is round.</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know that a globe represents the world.</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know that this is season is called winter and I can spot the signs of winter. </a:t>
                      </a:r>
                    </a:p>
                    <a:p>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dk1"/>
                          </a:solidFill>
                          <a:effectLst/>
                          <a:latin typeface="+mn-lt"/>
                          <a:ea typeface="+mn-ea"/>
                          <a:cs typeface="+mn-cs"/>
                        </a:rPr>
                        <a:t>I can talk about how I can make an impact on the natural world.</a:t>
                      </a:r>
                    </a:p>
                    <a:p>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dk1"/>
                          </a:solidFill>
                          <a:effectLst/>
                          <a:latin typeface="+mn-lt"/>
                          <a:ea typeface="+mn-ea"/>
                          <a:cs typeface="+mn-cs"/>
                        </a:rPr>
                        <a:t>I can consider how to make healthy choices.</a:t>
                      </a:r>
                    </a:p>
                    <a:p>
                      <a:endParaRPr lang="en-GB" sz="1200" dirty="0"/>
                    </a:p>
                    <a:p>
                      <a:r>
                        <a:rPr lang="en-GB" sz="1600" kern="1200" dirty="0">
                          <a:solidFill>
                            <a:schemeClr val="dk1"/>
                          </a:solidFill>
                          <a:effectLst/>
                          <a:latin typeface="+mn-lt"/>
                          <a:ea typeface="+mn-ea"/>
                          <a:cs typeface="+mn-cs"/>
                        </a:rPr>
                        <a:t>I know that we are moving into spring and I can spot the signs of this.</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can compare spring to winter and I know that spring is warmer.</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know that a human is a mammal.</a:t>
                      </a:r>
                    </a:p>
                    <a:p>
                      <a:endParaRPr lang="en-GB" sz="12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sz="12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dk1"/>
                          </a:solidFill>
                          <a:effectLst/>
                          <a:latin typeface="+mn-lt"/>
                          <a:ea typeface="+mn-ea"/>
                          <a:cs typeface="+mn-cs"/>
                        </a:rPr>
                        <a:t>I can talk about similarities and differences.</a:t>
                      </a:r>
                    </a:p>
                    <a:p>
                      <a:endParaRPr lang="en-GB" sz="1200" dirty="0"/>
                    </a:p>
                    <a:p>
                      <a:r>
                        <a:rPr lang="en-GB" sz="1600" kern="1200" dirty="0">
                          <a:solidFill>
                            <a:schemeClr val="dk1"/>
                          </a:solidFill>
                          <a:effectLst/>
                          <a:latin typeface="+mn-lt"/>
                          <a:ea typeface="+mn-ea"/>
                          <a:cs typeface="+mn-cs"/>
                        </a:rPr>
                        <a:t>I understand that I can make healthy choices.</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can name and recognise how healthy choices can keep us well.</a:t>
                      </a:r>
                    </a:p>
                    <a:p>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dk1"/>
                          </a:solidFill>
                          <a:effectLst/>
                          <a:latin typeface="+mn-lt"/>
                          <a:ea typeface="+mn-ea"/>
                          <a:cs typeface="+mn-cs"/>
                        </a:rPr>
                        <a:t>I understand that a globe represents earth. </a:t>
                      </a:r>
                    </a:p>
                    <a:p>
                      <a:endParaRPr lang="en-GB" sz="1200" dirty="0"/>
                    </a:p>
                    <a:p>
                      <a:r>
                        <a:rPr lang="en-GB" sz="1600" kern="1200" dirty="0">
                          <a:solidFill>
                            <a:schemeClr val="dk1"/>
                          </a:solidFill>
                          <a:effectLst/>
                          <a:latin typeface="+mn-lt"/>
                          <a:ea typeface="+mn-ea"/>
                          <a:cs typeface="+mn-cs"/>
                        </a:rPr>
                        <a:t>I know how to ask questions about the world using my senses- feeling, hearing and seeing.</a:t>
                      </a:r>
                    </a:p>
                    <a:p>
                      <a:endParaRPr lang="en-GB" sz="1600" kern="1200" dirty="0">
                        <a:solidFill>
                          <a:schemeClr val="dk1"/>
                        </a:solidFill>
                        <a:effectLst/>
                        <a:latin typeface="+mn-lt"/>
                        <a:ea typeface="+mn-ea"/>
                        <a:cs typeface="+mn-cs"/>
                      </a:endParaRPr>
                    </a:p>
                    <a:p>
                      <a:r>
                        <a:rPr lang="en-GB" sz="1600" kern="1200" dirty="0">
                          <a:solidFill>
                            <a:schemeClr val="dk1"/>
                          </a:solidFill>
                          <a:effectLst/>
                          <a:latin typeface="+mn-lt"/>
                          <a:ea typeface="+mn-ea"/>
                          <a:cs typeface="+mn-cs"/>
                        </a:rPr>
                        <a:t>I know that we are now into summer and I can make suggestions about what I should wear to keep me protected from the sun.</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can name the 4 seasons and make comparisons between them.</a:t>
                      </a:r>
                    </a:p>
                    <a:p>
                      <a:endParaRPr lang="en-GB" sz="1200" dirty="0"/>
                    </a:p>
                    <a:p>
                      <a:r>
                        <a:rPr lang="en-GB" sz="1600" kern="1200" dirty="0">
                          <a:solidFill>
                            <a:schemeClr val="dk1"/>
                          </a:solidFill>
                          <a:effectLst/>
                          <a:latin typeface="+mn-lt"/>
                          <a:ea typeface="+mn-ea"/>
                          <a:cs typeface="+mn-cs"/>
                        </a:rPr>
                        <a:t>I understand that there are changes in nature and humans.</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can name the different stages in childhood and growing up.</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can understand that babies are made by a man and a woman.</a:t>
                      </a:r>
                    </a:p>
                    <a:p>
                      <a:r>
                        <a:rPr lang="en-GB" sz="1600" kern="1200" dirty="0">
                          <a:solidFill>
                            <a:schemeClr val="dk1"/>
                          </a:solidFill>
                          <a:effectLst/>
                          <a:latin typeface="+mn-lt"/>
                          <a:ea typeface="+mn-ea"/>
                          <a:cs typeface="+mn-cs"/>
                        </a:rPr>
                        <a:t> </a:t>
                      </a:r>
                    </a:p>
                    <a:p>
                      <a:r>
                        <a:rPr lang="en-GB" sz="1600" kern="1200" dirty="0">
                          <a:solidFill>
                            <a:schemeClr val="dk1"/>
                          </a:solidFill>
                          <a:effectLst/>
                          <a:latin typeface="+mn-lt"/>
                          <a:ea typeface="+mn-ea"/>
                          <a:cs typeface="+mn-cs"/>
                        </a:rPr>
                        <a:t>I can use the correct vocabulary when naming the different parts of the body.</a:t>
                      </a:r>
                    </a:p>
                    <a:p>
                      <a:endParaRPr lang="en-GB" sz="12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583912">
                <a:tc>
                  <a:txBody>
                    <a:bodyPr/>
                    <a:lstStyle/>
                    <a:p>
                      <a:pPr marL="0" marR="0" lvl="0" indent="0" algn="ctr" defTabSz="914400" rtl="0" fontAlgn="auto" hangingPunct="1">
                        <a:lnSpc>
                          <a:spcPct val="100000"/>
                        </a:lnSpc>
                        <a:spcBef>
                          <a:spcPts val="0"/>
                        </a:spcBef>
                        <a:spcAft>
                          <a:spcPts val="0"/>
                        </a:spcAft>
                        <a:buNone/>
                        <a:tabLst/>
                      </a:pPr>
                      <a:r>
                        <a:rPr lang="en-GB" sz="800" b="1" dirty="0">
                          <a:solidFill>
                            <a:schemeClr val="tx1"/>
                          </a:solidFill>
                          <a:latin typeface="+mn-lt"/>
                          <a:cs typeface="Arial" panose="020B0604020202020204" pitchFamily="34" charset="0"/>
                        </a:rPr>
                        <a:t>END POINT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4">
                  <a:txBody>
                    <a:bodyPr/>
                    <a:lstStyle/>
                    <a:p>
                      <a:r>
                        <a:rPr lang="en-GB" sz="800" b="1" dirty="0">
                          <a:latin typeface="+mn-lt"/>
                        </a:rPr>
                        <a:t>Early Learning Goals: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lang="en-GB" sz="1100"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lang="en-GB"/>
                    </a:p>
                  </a:txBody>
                  <a:tcPr/>
                </a:tc>
                <a:extLst>
                  <a:ext uri="{0D108BD9-81ED-4DB2-BD59-A6C34878D82A}">
                    <a16:rowId xmlns:a16="http://schemas.microsoft.com/office/drawing/2014/main" val="2096423504"/>
                  </a:ext>
                </a:extLst>
              </a:tr>
              <a:tr h="829312">
                <a:tc>
                  <a:txBody>
                    <a:bodyPr/>
                    <a:lstStyle/>
                    <a:p>
                      <a:pPr marL="0" marR="0" lvl="0" indent="0" algn="ctr" defTabSz="914400" rtl="0" fontAlgn="auto" hangingPunct="1">
                        <a:lnSpc>
                          <a:spcPct val="100000"/>
                        </a:lnSpc>
                        <a:spcBef>
                          <a:spcPts val="0"/>
                        </a:spcBef>
                        <a:spcAft>
                          <a:spcPts val="0"/>
                        </a:spcAft>
                        <a:buNone/>
                        <a:tabLst/>
                      </a:pPr>
                      <a:r>
                        <a:rPr lang="en-GB" sz="800" b="1" dirty="0">
                          <a:solidFill>
                            <a:schemeClr val="tx1"/>
                          </a:solidFill>
                          <a:latin typeface="+mn-lt"/>
                          <a:cs typeface="Arial" panose="020B0604020202020204" pitchFamily="34" charset="0"/>
                        </a:rPr>
                        <a:t>Next</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40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40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endParaRPr lang="en-GB" sz="14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854093209"/>
                  </a:ext>
                </a:extLst>
              </a:tr>
            </a:tbl>
          </a:graphicData>
        </a:graphic>
      </p:graphicFrame>
      <p:sp>
        <p:nvSpPr>
          <p:cNvPr id="5" name="Slide Number Placeholder 4"/>
          <p:cNvSpPr>
            <a:spLocks noGrp="1"/>
          </p:cNvSpPr>
          <p:nvPr>
            <p:ph type="sldNum" sz="quarter" idx="12"/>
          </p:nvPr>
        </p:nvSpPr>
        <p:spPr/>
        <p:txBody>
          <a:bodyPr/>
          <a:lstStyle/>
          <a:p>
            <a:pPr lvl="0"/>
            <a:fld id="{D1C5E2AD-0845-482F-9AC7-2D3C180562A9}" type="slidenum">
              <a:rPr lang="en-GB" smtClean="0"/>
              <a:t>1</a:t>
            </a:fld>
            <a:endParaRPr lang="en-GB" dirty="0"/>
          </a:p>
        </p:txBody>
      </p:sp>
    </p:spTree>
    <p:extLst>
      <p:ext uri="{BB962C8B-B14F-4D97-AF65-F5344CB8AC3E}">
        <p14:creationId xmlns:p14="http://schemas.microsoft.com/office/powerpoint/2010/main" val="283125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858811941"/>
              </p:ext>
            </p:extLst>
          </p:nvPr>
        </p:nvGraphicFramePr>
        <p:xfrm>
          <a:off x="209550" y="0"/>
          <a:ext cx="11982450" cy="11019823"/>
        </p:xfrm>
        <a:graphic>
          <a:graphicData uri="http://schemas.openxmlformats.org/drawingml/2006/table">
            <a:tbl>
              <a:tblPr firstRow="1" bandRow="1">
                <a:effectLst/>
                <a:tableStyleId>{5C22544A-7EE6-4342-B048-85BDC9FD1C3A}</a:tableStyleId>
              </a:tblPr>
              <a:tblGrid>
                <a:gridCol w="1366651">
                  <a:extLst>
                    <a:ext uri="{9D8B030D-6E8A-4147-A177-3AD203B41FA5}">
                      <a16:colId xmlns:a16="http://schemas.microsoft.com/office/drawing/2014/main" val="20000"/>
                    </a:ext>
                  </a:extLst>
                </a:gridCol>
                <a:gridCol w="2074910">
                  <a:extLst>
                    <a:ext uri="{9D8B030D-6E8A-4147-A177-3AD203B41FA5}">
                      <a16:colId xmlns:a16="http://schemas.microsoft.com/office/drawing/2014/main" val="20001"/>
                    </a:ext>
                  </a:extLst>
                </a:gridCol>
                <a:gridCol w="1161293">
                  <a:extLst>
                    <a:ext uri="{9D8B030D-6E8A-4147-A177-3AD203B41FA5}">
                      <a16:colId xmlns:a16="http://schemas.microsoft.com/office/drawing/2014/main" val="661537514"/>
                    </a:ext>
                  </a:extLst>
                </a:gridCol>
                <a:gridCol w="2393588">
                  <a:extLst>
                    <a:ext uri="{9D8B030D-6E8A-4147-A177-3AD203B41FA5}">
                      <a16:colId xmlns:a16="http://schemas.microsoft.com/office/drawing/2014/main" val="1411665628"/>
                    </a:ext>
                  </a:extLst>
                </a:gridCol>
                <a:gridCol w="4986008">
                  <a:extLst>
                    <a:ext uri="{9D8B030D-6E8A-4147-A177-3AD203B41FA5}">
                      <a16:colId xmlns:a16="http://schemas.microsoft.com/office/drawing/2014/main" val="2532581323"/>
                    </a:ext>
                  </a:extLst>
                </a:gridCol>
              </a:tblGrid>
              <a:tr h="263975">
                <a:tc gridSpan="5">
                  <a:txBody>
                    <a:bodyPr/>
                    <a:lstStyle/>
                    <a:p>
                      <a:pPr lvl="0" algn="ctr"/>
                      <a:r>
                        <a:rPr lang="en-GB" sz="1100" b="0" dirty="0">
                          <a:latin typeface="+mn-lt"/>
                          <a:cs typeface="Arial" panose="020B0604020202020204" pitchFamily="34" charset="0"/>
                        </a:rPr>
                        <a:t>Science Year 1</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3">
                  <a:txBody>
                    <a:bodyPr/>
                    <a:lstStyle/>
                    <a:p>
                      <a:pPr lvl="0" algn="ctr"/>
                      <a:r>
                        <a:rPr lang="en-GB" sz="1100" b="0" dirty="0">
                          <a:solidFill>
                            <a:schemeClr val="tx1"/>
                          </a:solidFill>
                          <a:latin typeface="+mn-lt"/>
                          <a:cs typeface="Arial" panose="020B0604020202020204" pitchFamily="34" charset="0"/>
                        </a:rPr>
                        <a:t>Biology</a:t>
                      </a:r>
                    </a:p>
                    <a:p>
                      <a:pPr lvl="0" algn="ctr"/>
                      <a:r>
                        <a:rPr lang="en-GB" sz="1100" b="0" dirty="0">
                          <a:solidFill>
                            <a:schemeClr val="tx1"/>
                          </a:solidFill>
                          <a:latin typeface="+mn-lt"/>
                          <a:cs typeface="Arial" panose="020B0604020202020204" pitchFamily="34" charset="0"/>
                        </a:rPr>
                        <a:t>Plants and seasonal change</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hMerge="1">
                  <a:txBody>
                    <a:bodyPr/>
                    <a:lstStyle/>
                    <a:p>
                      <a:pPr lvl="0" algn="ctr"/>
                      <a:endParaRPr lang="en-GB" sz="1100" b="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lvl="0" algn="ctr"/>
                      <a:r>
                        <a:rPr lang="en-GB" sz="1100" b="0" dirty="0">
                          <a:solidFill>
                            <a:schemeClr val="tx1"/>
                          </a:solidFill>
                          <a:latin typeface="+mn-lt"/>
                          <a:cs typeface="Arial" panose="020B0604020202020204" pitchFamily="34" charset="0"/>
                        </a:rPr>
                        <a:t>Chemistry Physics</a:t>
                      </a:r>
                    </a:p>
                    <a:p>
                      <a:pPr lvl="0" algn="ctr"/>
                      <a:r>
                        <a:rPr lang="en-GB" sz="1100" b="0" dirty="0">
                          <a:solidFill>
                            <a:schemeClr val="tx1"/>
                          </a:solidFill>
                          <a:latin typeface="+mn-lt"/>
                          <a:cs typeface="Arial" panose="020B0604020202020204" pitchFamily="34" charset="0"/>
                        </a:rPr>
                        <a:t>Everyday materials and seasonal change</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b="0" dirty="0"/>
                        <a:t>Biology</a:t>
                      </a:r>
                    </a:p>
                    <a:p>
                      <a:pPr algn="ctr"/>
                      <a:r>
                        <a:rPr lang="en-GB" sz="1100" b="0" dirty="0"/>
                        <a:t>Animals including humans and all living things and their habitats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mn-lt"/>
                          <a:cs typeface="Arial" panose="020B0604020202020204" pitchFamily="34" charset="0"/>
                        </a:rPr>
                        <a:t>Understand seasons; notice differences in environments; know how to keep healthy and make healthy choices; enjoy spending time in different outside environments; use nature to learn; take part in experiments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Knowledge (</a:t>
                      </a:r>
                      <a:r>
                        <a:rPr lang="en-GB" sz="1100" b="0" dirty="0">
                          <a:solidFill>
                            <a:srgbClr val="FF0000"/>
                          </a:solidFill>
                          <a:latin typeface="+mn-lt"/>
                          <a:cs typeface="Arial" panose="020B0604020202020204" pitchFamily="34" charset="0"/>
                        </a:rPr>
                        <a:t>substantive </a:t>
                      </a:r>
                      <a:r>
                        <a:rPr lang="en-GB" sz="1100" b="0" dirty="0">
                          <a:solidFill>
                            <a:schemeClr val="tx1"/>
                          </a:solidFill>
                          <a:latin typeface="+mn-lt"/>
                          <a:cs typeface="Arial" panose="020B0604020202020204" pitchFamily="34" charset="0"/>
                        </a:rPr>
                        <a:t>and </a:t>
                      </a:r>
                      <a:r>
                        <a:rPr lang="en-GB" sz="1100" b="0" dirty="0">
                          <a:solidFill>
                            <a:srgbClr val="00B0F0"/>
                          </a:solidFill>
                          <a:latin typeface="+mn-lt"/>
                          <a:cs typeface="Arial" panose="020B0604020202020204" pitchFamily="34" charset="0"/>
                        </a:rPr>
                        <a:t>disciplinary</a:t>
                      </a:r>
                      <a:r>
                        <a:rPr lang="en-GB" sz="1100" b="0"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0" dirty="0"/>
                        <a:t>Lesson 1 – </a:t>
                      </a:r>
                      <a:r>
                        <a:rPr lang="en-GB" sz="1100" b="0" dirty="0">
                          <a:solidFill>
                            <a:srgbClr val="00B0F0"/>
                          </a:solidFill>
                        </a:rPr>
                        <a:t>Explore the local environment and name the plants seen.</a:t>
                      </a:r>
                    </a:p>
                    <a:p>
                      <a:r>
                        <a:rPr lang="en-GB" sz="1100" b="0" dirty="0"/>
                        <a:t>Lesson 2 – </a:t>
                      </a:r>
                      <a:r>
                        <a:rPr lang="en-GB" sz="1100" b="0" dirty="0">
                          <a:solidFill>
                            <a:srgbClr val="FF0000"/>
                          </a:solidFill>
                        </a:rPr>
                        <a:t>Name the different parts of plants</a:t>
                      </a:r>
                    </a:p>
                    <a:p>
                      <a:r>
                        <a:rPr lang="en-GB" sz="1100" b="0" dirty="0"/>
                        <a:t>Lesson 3 – </a:t>
                      </a:r>
                      <a:r>
                        <a:rPr lang="en-GB" sz="1100" b="0" dirty="0">
                          <a:solidFill>
                            <a:srgbClr val="FF0000"/>
                          </a:solidFill>
                        </a:rPr>
                        <a:t>Name the different parts of a tree</a:t>
                      </a:r>
                    </a:p>
                    <a:p>
                      <a:r>
                        <a:rPr lang="en-GB" sz="1100" b="0" dirty="0"/>
                        <a:t>Lesson 4 – </a:t>
                      </a:r>
                      <a:r>
                        <a:rPr lang="en-GB" sz="1100" b="0" dirty="0">
                          <a:solidFill>
                            <a:srgbClr val="FF0000"/>
                          </a:solidFill>
                        </a:rPr>
                        <a:t>Sorting deciduous and evergreen trees </a:t>
                      </a:r>
                    </a:p>
                    <a:p>
                      <a:r>
                        <a:rPr lang="en-GB" sz="1100" b="0" dirty="0"/>
                        <a:t>Lesson 5 – </a:t>
                      </a:r>
                      <a:r>
                        <a:rPr lang="en-GB" sz="1100" b="0" dirty="0">
                          <a:solidFill>
                            <a:srgbClr val="00B0F0"/>
                          </a:solidFill>
                        </a:rPr>
                        <a:t>Recognise different plants and flowers in the local area</a:t>
                      </a:r>
                    </a:p>
                    <a:p>
                      <a:r>
                        <a:rPr lang="en-GB" sz="1100" b="0" dirty="0"/>
                        <a:t>Lesson 6 – </a:t>
                      </a:r>
                      <a:r>
                        <a:rPr lang="en-GB" sz="1100" b="0" dirty="0">
                          <a:solidFill>
                            <a:srgbClr val="00B0F0"/>
                          </a:solidFill>
                        </a:rPr>
                        <a:t>TAPS plants flower model¬– Structure of a plant </a:t>
                      </a:r>
                    </a:p>
                    <a:p>
                      <a:r>
                        <a:rPr lang="en-GB" sz="1100" b="0" dirty="0"/>
                        <a:t>Lesson 7- </a:t>
                      </a:r>
                      <a:r>
                        <a:rPr lang="en-GB" sz="1100" b="0" dirty="0">
                          <a:solidFill>
                            <a:srgbClr val="00B0F0"/>
                          </a:solidFill>
                        </a:rPr>
                        <a:t>TAPS- dig and label plants</a:t>
                      </a:r>
                    </a:p>
                    <a:p>
                      <a:r>
                        <a:rPr lang="en-GB" sz="1100" b="0" dirty="0">
                          <a:solidFill>
                            <a:schemeClr val="tx1"/>
                          </a:solidFill>
                        </a:rPr>
                        <a:t>Lesson 8 – </a:t>
                      </a:r>
                      <a:r>
                        <a:rPr lang="en-GB" sz="1100" b="0" dirty="0">
                          <a:solidFill>
                            <a:srgbClr val="FF0000"/>
                          </a:solidFill>
                        </a:rPr>
                        <a:t>Seasonal Change – identify features of Autumn and </a:t>
                      </a:r>
                      <a:r>
                        <a:rPr lang="en-GB" sz="1100" b="0" dirty="0">
                          <a:solidFill>
                            <a:srgbClr val="00B0F0"/>
                          </a:solidFill>
                        </a:rPr>
                        <a:t>how this differs to other seasons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Lesson 9 - </a:t>
                      </a:r>
                      <a:r>
                        <a:rPr lang="en-GB" sz="1100" b="0" dirty="0">
                          <a:solidFill>
                            <a:srgbClr val="00B0F0"/>
                          </a:solidFill>
                        </a:rPr>
                        <a:t>Retrieval lesson</a:t>
                      </a:r>
                    </a:p>
                    <a:p>
                      <a:r>
                        <a:rPr lang="en-GB" sz="1100" b="0" dirty="0">
                          <a:solidFill>
                            <a:schemeClr val="tx1"/>
                          </a:solidFill>
                        </a:rPr>
                        <a:t>Lesson 10 –- </a:t>
                      </a:r>
                      <a:r>
                        <a:rPr lang="en-GB" sz="1100" b="0" dirty="0">
                          <a:solidFill>
                            <a:srgbClr val="00B0F0"/>
                          </a:solidFill>
                        </a:rPr>
                        <a:t>Revisit the local environment to notice how the plants have changed throughout autumn.</a:t>
                      </a:r>
                    </a:p>
                    <a:p>
                      <a:endParaRPr lang="en-GB" sz="1100" b="0" dirty="0">
                        <a:solidFill>
                          <a:srgbClr val="00B0F0"/>
                        </a:solidFill>
                      </a:endParaRPr>
                    </a:p>
                    <a:p>
                      <a:endParaRPr lang="en-GB" sz="1100" b="0" dirty="0">
                        <a:solidFill>
                          <a:schemeClr val="tx1"/>
                        </a:solidFill>
                      </a:endParaRPr>
                    </a:p>
                    <a:p>
                      <a:r>
                        <a:rPr lang="en-GB" sz="1100" b="0" dirty="0">
                          <a:solidFill>
                            <a:schemeClr val="tx1"/>
                          </a:solidFill>
                        </a:rPr>
                        <a:t>Resources – Velcro</a:t>
                      </a:r>
                      <a:r>
                        <a:rPr lang="en-GB" sz="1100" b="0" baseline="0" dirty="0">
                          <a:solidFill>
                            <a:schemeClr val="tx1"/>
                          </a:solidFill>
                        </a:rPr>
                        <a:t> parts of a flower (under tray G10)</a:t>
                      </a:r>
                    </a:p>
                    <a:p>
                      <a:endParaRPr lang="en-GB" sz="1100" b="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r>
                        <a:rPr lang="en-GB" sz="1100" b="0" dirty="0"/>
                        <a:t>Lesson 1 – </a:t>
                      </a:r>
                      <a:r>
                        <a:rPr lang="en-GB" sz="1100" b="0" dirty="0">
                          <a:solidFill>
                            <a:srgbClr val="FF0000"/>
                          </a:solidFill>
                        </a:rPr>
                        <a:t>name some every day materials</a:t>
                      </a:r>
                    </a:p>
                    <a:p>
                      <a:r>
                        <a:rPr lang="en-GB" sz="1100" b="0" dirty="0"/>
                        <a:t>Lesson 2 - </a:t>
                      </a:r>
                      <a:r>
                        <a:rPr lang="en-GB" sz="1100" b="0" dirty="0">
                          <a:solidFill>
                            <a:srgbClr val="FF0000"/>
                          </a:solidFill>
                        </a:rPr>
                        <a:t>TAPS materials sorting - Sorting materials based on their properties</a:t>
                      </a:r>
                    </a:p>
                    <a:p>
                      <a:r>
                        <a:rPr lang="en-GB" sz="1100" b="0" dirty="0"/>
                        <a:t>Lesson 3 – </a:t>
                      </a:r>
                      <a:r>
                        <a:rPr lang="en-GB" sz="1100" b="0" dirty="0">
                          <a:solidFill>
                            <a:srgbClr val="00B0F0"/>
                          </a:solidFill>
                        </a:rPr>
                        <a:t>Planning how to create the most effective umbrella for a teddy</a:t>
                      </a:r>
                    </a:p>
                    <a:p>
                      <a:r>
                        <a:rPr lang="en-GB" sz="1100" b="0" dirty="0"/>
                        <a:t>Lesson 4 – </a:t>
                      </a:r>
                      <a:r>
                        <a:rPr lang="en-GB" sz="1100" b="0" dirty="0">
                          <a:solidFill>
                            <a:srgbClr val="00B0F0"/>
                          </a:solidFill>
                        </a:rPr>
                        <a:t>Creating an umbrella for a teddy and testing </a:t>
                      </a:r>
                    </a:p>
                    <a:p>
                      <a:r>
                        <a:rPr lang="en-GB" sz="1100" b="0" dirty="0"/>
                        <a:t>Lesson 5 – </a:t>
                      </a:r>
                      <a:r>
                        <a:rPr lang="en-GB" sz="1100" b="0" dirty="0">
                          <a:solidFill>
                            <a:srgbClr val="00B0F0"/>
                          </a:solidFill>
                        </a:rPr>
                        <a:t>reviewing the effectiveness of our teddy experiment </a:t>
                      </a:r>
                    </a:p>
                    <a:p>
                      <a:endParaRPr lang="en-GB" sz="1100" b="0" dirty="0"/>
                    </a:p>
                    <a:p>
                      <a:endParaRPr lang="en-GB" sz="1100" b="0" dirty="0"/>
                    </a:p>
                    <a:p>
                      <a:r>
                        <a:rPr lang="en-GB" sz="1100" b="0" dirty="0"/>
                        <a:t>Lesson 1 – </a:t>
                      </a:r>
                      <a:r>
                        <a:rPr lang="en-GB" sz="1100" b="0" dirty="0">
                          <a:solidFill>
                            <a:srgbClr val="FF0000"/>
                          </a:solidFill>
                        </a:rPr>
                        <a:t>Name seasons and know main events which occur within them</a:t>
                      </a:r>
                    </a:p>
                    <a:p>
                      <a:r>
                        <a:rPr lang="en-GB" sz="1100" b="0" dirty="0"/>
                        <a:t>Lesson 2 – </a:t>
                      </a:r>
                      <a:r>
                        <a:rPr lang="en-GB" sz="1100" b="0" dirty="0">
                          <a:solidFill>
                            <a:srgbClr val="FF0000"/>
                          </a:solidFill>
                        </a:rPr>
                        <a:t>Identifying similarities and differences  between seasons (set up data logger to measure sunlight)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3 –</a:t>
                      </a:r>
                      <a:r>
                        <a:rPr lang="en-GB" sz="1100" b="0" dirty="0">
                          <a:solidFill>
                            <a:srgbClr val="FF0000"/>
                          </a:solidFill>
                        </a:rPr>
                        <a:t>Identify weather changes in the seasons (review last week’s data loggers)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4 –</a:t>
                      </a:r>
                      <a:r>
                        <a:rPr lang="en-GB" sz="1100" b="0" dirty="0">
                          <a:solidFill>
                            <a:srgbClr val="FF0000"/>
                          </a:solidFill>
                        </a:rPr>
                        <a:t>Know how what I need to wear in different seasons</a:t>
                      </a:r>
                    </a:p>
                    <a:p>
                      <a:r>
                        <a:rPr lang="en-GB" sz="1100" b="0" dirty="0"/>
                        <a:t>Lesson 5 – </a:t>
                      </a:r>
                      <a:r>
                        <a:rPr lang="en-GB" sz="1100" b="0" dirty="0">
                          <a:solidFill>
                            <a:srgbClr val="00B0F0"/>
                          </a:solidFill>
                        </a:rPr>
                        <a:t>Describe how the seasons affect the length of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Lesson 6-  </a:t>
                      </a:r>
                      <a:r>
                        <a:rPr lang="en-GB" sz="1100" b="0" dirty="0">
                          <a:solidFill>
                            <a:srgbClr val="00B0F0"/>
                          </a:solidFill>
                        </a:rPr>
                        <a:t>TAPS Seasonal change (will need to take pictures of trees in a different season)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baseline="0" dirty="0">
                          <a:solidFill>
                            <a:schemeClr val="tx1"/>
                          </a:solidFill>
                        </a:rPr>
                        <a:t>Resources -  Data loggers for measuring sunlight (Large red tray under Dictaphones) </a:t>
                      </a:r>
                    </a:p>
                    <a:p>
                      <a:endParaRPr lang="en-GB" sz="1100" b="0" dirty="0">
                        <a:solidFill>
                          <a:srgbClr val="00B0F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r>
                        <a:rPr lang="en-GB" sz="1100" b="0" dirty="0"/>
                        <a:t>Lesson 1 – </a:t>
                      </a:r>
                      <a:r>
                        <a:rPr lang="en-GB" sz="1100" b="0" dirty="0">
                          <a:solidFill>
                            <a:srgbClr val="FF0000"/>
                          </a:solidFill>
                        </a:rPr>
                        <a:t>name some every day materials</a:t>
                      </a:r>
                    </a:p>
                    <a:p>
                      <a:r>
                        <a:rPr lang="en-GB" sz="1100" b="0" dirty="0"/>
                        <a:t>Lesson 2 - </a:t>
                      </a:r>
                      <a:r>
                        <a:rPr lang="en-GB" sz="1100" b="0" dirty="0">
                          <a:solidFill>
                            <a:srgbClr val="FF0000"/>
                          </a:solidFill>
                        </a:rPr>
                        <a:t>TAPS materials sorting - Sorting materials based on their properties</a:t>
                      </a:r>
                    </a:p>
                    <a:p>
                      <a:r>
                        <a:rPr lang="en-GB" sz="1100" b="0" dirty="0"/>
                        <a:t>Lesson 3 – </a:t>
                      </a:r>
                      <a:r>
                        <a:rPr lang="en-GB" sz="1100" b="0" dirty="0">
                          <a:solidFill>
                            <a:srgbClr val="00B0F0"/>
                          </a:solidFill>
                        </a:rPr>
                        <a:t>Planning how to create the most effective umbrella for a teddy</a:t>
                      </a:r>
                    </a:p>
                    <a:p>
                      <a:r>
                        <a:rPr lang="en-GB" sz="1100" b="0" dirty="0"/>
                        <a:t>Lesson 4 – </a:t>
                      </a:r>
                      <a:r>
                        <a:rPr lang="en-GB" sz="1100" b="0" dirty="0">
                          <a:solidFill>
                            <a:srgbClr val="00B0F0"/>
                          </a:solidFill>
                        </a:rPr>
                        <a:t>Creating an umbrella for a teddy and testing </a:t>
                      </a:r>
                    </a:p>
                    <a:p>
                      <a:r>
                        <a:rPr lang="en-GB" sz="1100" b="0" dirty="0"/>
                        <a:t>Lesson 5 – </a:t>
                      </a:r>
                      <a:r>
                        <a:rPr lang="en-GB" sz="1100" b="0" dirty="0">
                          <a:solidFill>
                            <a:srgbClr val="00B0F0"/>
                          </a:solidFill>
                        </a:rPr>
                        <a:t>reviewing the effectiveness of our teddy experiment </a:t>
                      </a:r>
                    </a:p>
                    <a:p>
                      <a:endParaRPr lang="en-GB" sz="1100" b="0" dirty="0"/>
                    </a:p>
                    <a:p>
                      <a:endParaRPr lang="en-GB" sz="1100" b="0" dirty="0"/>
                    </a:p>
                    <a:p>
                      <a:r>
                        <a:rPr lang="en-GB" sz="1100" b="0" dirty="0"/>
                        <a:t>Lesson 1 – </a:t>
                      </a:r>
                      <a:r>
                        <a:rPr lang="en-GB" sz="1100" b="0" dirty="0">
                          <a:solidFill>
                            <a:srgbClr val="FF0000"/>
                          </a:solidFill>
                        </a:rPr>
                        <a:t>Name seasons and know main events which occur within them</a:t>
                      </a:r>
                    </a:p>
                    <a:p>
                      <a:r>
                        <a:rPr lang="en-GB" sz="1100" b="0" dirty="0"/>
                        <a:t>Lesson 2 – </a:t>
                      </a:r>
                      <a:r>
                        <a:rPr lang="en-GB" sz="1100" b="0" dirty="0">
                          <a:solidFill>
                            <a:srgbClr val="FF0000"/>
                          </a:solidFill>
                        </a:rPr>
                        <a:t>Identifying similarities and differences  between seasons (set up data logger to measure sunlight)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3 –</a:t>
                      </a:r>
                      <a:r>
                        <a:rPr lang="en-GB" sz="1100" b="0" dirty="0">
                          <a:solidFill>
                            <a:srgbClr val="FF0000"/>
                          </a:solidFill>
                        </a:rPr>
                        <a:t>Identify weather changes in the seasons (review last week’s data loggers)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4 –</a:t>
                      </a:r>
                      <a:r>
                        <a:rPr lang="en-GB" sz="1100" b="0" dirty="0">
                          <a:solidFill>
                            <a:srgbClr val="FF0000"/>
                          </a:solidFill>
                        </a:rPr>
                        <a:t>Know how what I need to wear in different seasons</a:t>
                      </a:r>
                    </a:p>
                    <a:p>
                      <a:r>
                        <a:rPr lang="en-GB" sz="1100" b="0" dirty="0"/>
                        <a:t>Lesson 5 – </a:t>
                      </a:r>
                      <a:r>
                        <a:rPr lang="en-GB" sz="1100" b="0" dirty="0">
                          <a:solidFill>
                            <a:srgbClr val="00B0F0"/>
                          </a:solidFill>
                        </a:rPr>
                        <a:t>Describe how the seasons affect the length of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Lesson 6-  </a:t>
                      </a:r>
                      <a:r>
                        <a:rPr lang="en-GB" sz="1100" b="0" dirty="0">
                          <a:solidFill>
                            <a:srgbClr val="00B0F0"/>
                          </a:solidFill>
                        </a:rPr>
                        <a:t>TAPS Seasonal change (will need to take pictures of trees in a different season)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baseline="0" dirty="0">
                          <a:solidFill>
                            <a:schemeClr val="tx1"/>
                          </a:solidFill>
                        </a:rPr>
                        <a:t>Resources -  Data loggers for measuring sunlight (Large red tray under Dictaphones) </a:t>
                      </a:r>
                    </a:p>
                    <a:p>
                      <a:endParaRPr lang="en-GB" sz="1100" b="0" dirty="0">
                        <a:solidFill>
                          <a:srgbClr val="00B0F0"/>
                        </a:solidFill>
                      </a:endParaRPr>
                    </a:p>
                    <a:p>
                      <a:endParaRPr lang="en-GB" sz="1100" b="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0" dirty="0"/>
                        <a:t>Lesson 1 – </a:t>
                      </a:r>
                      <a:r>
                        <a:rPr lang="en-GB" sz="1100" b="0" dirty="0">
                          <a:solidFill>
                            <a:srgbClr val="FF0000"/>
                          </a:solidFill>
                        </a:rPr>
                        <a:t>Know how to handle animals safely.</a:t>
                      </a:r>
                    </a:p>
                    <a:p>
                      <a:r>
                        <a:rPr lang="en-GB" sz="1100" b="0" dirty="0"/>
                        <a:t>Explain to the children that next week we will be picking up insects and creatures. Discuss how we do this safely. Ask children if they have any pets at home. How do they care for them? What do animals need to survive? </a:t>
                      </a:r>
                    </a:p>
                    <a:p>
                      <a:r>
                        <a:rPr lang="en-GB" sz="1100" b="0" dirty="0"/>
                        <a:t>Lesson 2 – </a:t>
                      </a:r>
                      <a:r>
                        <a:rPr lang="en-GB" sz="1100" b="0" dirty="0">
                          <a:solidFill>
                            <a:srgbClr val="FF0000"/>
                          </a:solidFill>
                        </a:rPr>
                        <a:t>Explore what animals are in our local environment.</a:t>
                      </a:r>
                    </a:p>
                    <a:p>
                      <a:r>
                        <a:rPr lang="en-GB" sz="1100" b="0" dirty="0">
                          <a:solidFill>
                            <a:schemeClr val="tx1"/>
                          </a:solidFill>
                        </a:rPr>
                        <a:t>Children to go on a walkaround the forest and field. Children to take photographs of animals seen and label these. Children to carefully pick up and observe them.</a:t>
                      </a:r>
                    </a:p>
                    <a:p>
                      <a:r>
                        <a:rPr lang="en-GB" sz="1100" b="0" dirty="0"/>
                        <a:t>Lesson 3 – </a:t>
                      </a:r>
                      <a:r>
                        <a:rPr lang="en-GB" sz="1100" b="0" dirty="0">
                          <a:solidFill>
                            <a:srgbClr val="FF0000"/>
                          </a:solidFill>
                        </a:rPr>
                        <a:t>Classify animals in my local environment. </a:t>
                      </a:r>
                    </a:p>
                    <a:p>
                      <a:r>
                        <a:rPr lang="en-GB" sz="1100" b="0" dirty="0">
                          <a:solidFill>
                            <a:schemeClr val="tx1"/>
                          </a:solidFill>
                        </a:rPr>
                        <a:t>Children to look at the photos taken in the previous week. Add photographs of other animals found in our locality (but not seen on the walk). Children to colour-code these as mammals, birds and fish.</a:t>
                      </a:r>
                    </a:p>
                    <a:p>
                      <a:r>
                        <a:rPr lang="en-GB" sz="1100" b="0" dirty="0"/>
                        <a:t>Lesson 4 – </a:t>
                      </a:r>
                      <a:r>
                        <a:rPr lang="en-GB" sz="1100" b="0" dirty="0">
                          <a:solidFill>
                            <a:srgbClr val="FF0000"/>
                          </a:solidFill>
                        </a:rPr>
                        <a:t>Understand what the difference is between amphibians and reptiles.</a:t>
                      </a:r>
                    </a:p>
                    <a:p>
                      <a:r>
                        <a:rPr lang="en-GB" sz="1100" b="0" dirty="0">
                          <a:solidFill>
                            <a:schemeClr val="tx1"/>
                          </a:solidFill>
                        </a:rPr>
                        <a:t>Show pictures of a frog and slow worm (both commonly found in our locality). Children to discuss the difference between them. Children to write a definition for an amphibian and a reptile. </a:t>
                      </a:r>
                    </a:p>
                    <a:p>
                      <a:r>
                        <a:rPr lang="en-GB" sz="1100" b="0" dirty="0"/>
                        <a:t>Lesson 5– </a:t>
                      </a:r>
                      <a:r>
                        <a:rPr lang="en-GB" sz="1100" b="0" dirty="0">
                          <a:solidFill>
                            <a:srgbClr val="FF0000"/>
                          </a:solidFill>
                        </a:rPr>
                        <a:t>Classify common animals.</a:t>
                      </a:r>
                    </a:p>
                    <a:p>
                      <a:r>
                        <a:rPr lang="en-GB" sz="1100" b="0" dirty="0">
                          <a:solidFill>
                            <a:schemeClr val="tx1"/>
                          </a:solidFill>
                        </a:rPr>
                        <a:t>Children to sort a range of animal cards into the different categories: fish, amphibians. Reptiles, birds and mammals (include pictures of pets).</a:t>
                      </a:r>
                    </a:p>
                    <a:p>
                      <a:r>
                        <a:rPr lang="en-GB" sz="1100" b="0" dirty="0"/>
                        <a:t>Lesson 6 – </a:t>
                      </a:r>
                      <a:r>
                        <a:rPr lang="en-GB" sz="1100" b="0" dirty="0">
                          <a:solidFill>
                            <a:srgbClr val="FF0000"/>
                          </a:solidFill>
                        </a:rPr>
                        <a:t>Explain what a carnivore, herbivore and omnivore is.</a:t>
                      </a:r>
                    </a:p>
                    <a:p>
                      <a:r>
                        <a:rPr lang="en-GB" sz="1100" b="0" dirty="0">
                          <a:solidFill>
                            <a:schemeClr val="tx1"/>
                          </a:solidFill>
                        </a:rPr>
                        <a:t>Show pictures of animals in the three different categories. Children to discuss what they notice about the animals- what is similar and what is different? Children to use this to predict whether the animals eat meat or do not.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7 – </a:t>
                      </a:r>
                      <a:r>
                        <a:rPr lang="en-GB" sz="1100" b="0" dirty="0">
                          <a:solidFill>
                            <a:srgbClr val="00B0F0"/>
                          </a:solidFill>
                        </a:rPr>
                        <a:t>Sort animals into carnivores, herbivores and omnivores.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Children to have lots of images of different animals and sort them into the categories. </a:t>
                      </a:r>
                    </a:p>
                    <a:p>
                      <a:r>
                        <a:rPr lang="en-GB" sz="1100" b="0" dirty="0">
                          <a:solidFill>
                            <a:schemeClr val="tx1"/>
                          </a:solidFill>
                        </a:rPr>
                        <a:t>Lesson 8- </a:t>
                      </a:r>
                      <a:r>
                        <a:rPr lang="en-GB" sz="1100" b="0" dirty="0">
                          <a:solidFill>
                            <a:srgbClr val="00B0F0"/>
                          </a:solidFill>
                        </a:rPr>
                        <a:t>TAPS task- animals sorting</a:t>
                      </a:r>
                    </a:p>
                    <a:p>
                      <a:r>
                        <a:rPr lang="en-GB" sz="1100" b="0" dirty="0"/>
                        <a:t>Lesson 9 – </a:t>
                      </a:r>
                      <a:r>
                        <a:rPr lang="en-GB" sz="1100" b="0" dirty="0">
                          <a:solidFill>
                            <a:srgbClr val="FF0000"/>
                          </a:solidFill>
                        </a:rPr>
                        <a:t>Explore different human body parts.</a:t>
                      </a:r>
                    </a:p>
                    <a:p>
                      <a:r>
                        <a:rPr lang="en-GB" sz="1100" b="0" dirty="0">
                          <a:solidFill>
                            <a:schemeClr val="tx1"/>
                          </a:solidFill>
                        </a:rPr>
                        <a:t>Children to  do this through playing ‘Simon says’ include head, neck, arms, elbows, legs, knees, face, ears, eyes, hair, mouth and teeth.</a:t>
                      </a:r>
                    </a:p>
                    <a:p>
                      <a:r>
                        <a:rPr lang="en-GB" sz="1100" b="0" dirty="0"/>
                        <a:t>Lesson 10 – </a:t>
                      </a:r>
                      <a:r>
                        <a:rPr lang="en-GB" sz="1100" b="0" dirty="0">
                          <a:solidFill>
                            <a:srgbClr val="FF0000"/>
                          </a:solidFill>
                        </a:rPr>
                        <a:t>Label human body parts.</a:t>
                      </a:r>
                    </a:p>
                    <a:p>
                      <a:r>
                        <a:rPr lang="en-GB" sz="1100" b="0" dirty="0">
                          <a:solidFill>
                            <a:schemeClr val="tx1"/>
                          </a:solidFill>
                        </a:rPr>
                        <a:t>Children to have a picture of a body map and label the body parts taught in lesson 9.</a:t>
                      </a:r>
                    </a:p>
                    <a:p>
                      <a:r>
                        <a:rPr lang="en-GB" sz="1100" b="0" dirty="0"/>
                        <a:t>Lesson 11 – </a:t>
                      </a:r>
                      <a:r>
                        <a:rPr lang="en-GB" sz="1100" b="0" dirty="0">
                          <a:solidFill>
                            <a:srgbClr val="FF0000"/>
                          </a:solidFill>
                        </a:rPr>
                        <a:t>Name the five senses and link them to the associated body parts.</a:t>
                      </a:r>
                    </a:p>
                    <a:p>
                      <a:r>
                        <a:rPr lang="en-GB" sz="1100" b="0" dirty="0">
                          <a:solidFill>
                            <a:schemeClr val="tx1"/>
                          </a:solidFill>
                        </a:rPr>
                        <a:t>Children to play ‘Simon says’ but this time say the name of the sense (not the body part). </a:t>
                      </a:r>
                    </a:p>
                    <a:p>
                      <a:endParaRPr lang="en-GB" sz="1100" b="0" dirty="0">
                        <a:solidFill>
                          <a:srgbClr val="FF000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0" dirty="0">
                          <a:solidFill>
                            <a:schemeClr val="tx1"/>
                          </a:solidFill>
                        </a:rPr>
                        <a:t>Plan: choose appropriate materials</a:t>
                      </a:r>
                    </a:p>
                    <a:p>
                      <a:r>
                        <a:rPr lang="en-GB" sz="1100" b="0" dirty="0">
                          <a:solidFill>
                            <a:schemeClr val="tx1"/>
                          </a:solidFill>
                        </a:rPr>
                        <a:t>Do: observe closely</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r>
                        <a:rPr lang="en-GB" sz="1100" b="0">
                          <a:solidFill>
                            <a:schemeClr val="tx1"/>
                          </a:solidFill>
                        </a:rPr>
                        <a:t>Review: classifying</a:t>
                      </a:r>
                    </a:p>
                    <a:p>
                      <a:r>
                        <a:rPr lang="en-GB" sz="1100" b="0">
                          <a:solidFill>
                            <a:schemeClr val="tx1"/>
                          </a:solidFill>
                        </a:rPr>
                        <a:t>Review: using observations and ideas to suggest answers to questions.</a:t>
                      </a:r>
                      <a:endParaRPr lang="en-GB" sz="1100" b="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r>
                        <a:rPr lang="en-GB" sz="1100" b="0" dirty="0">
                          <a:solidFill>
                            <a:schemeClr val="tx1"/>
                          </a:solidFill>
                        </a:rPr>
                        <a:t>Review: classifying</a:t>
                      </a:r>
                    </a:p>
                    <a:p>
                      <a:r>
                        <a:rPr lang="en-GB" sz="1100" b="0" dirty="0">
                          <a:solidFill>
                            <a:schemeClr val="tx1"/>
                          </a:solidFill>
                        </a:rPr>
                        <a:t>Review: using observations and ideas to suggest answers to questions.</a:t>
                      </a: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0" dirty="0">
                          <a:solidFill>
                            <a:schemeClr val="tx1"/>
                          </a:solidFill>
                        </a:rPr>
                        <a:t>Review: identify and classify</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0" dirty="0"/>
                        <a:t>I can identify and name a variety of common wild and garden plants and can identify and describe the basic structure of a variety of common flowering plants.</a:t>
                      </a:r>
                    </a:p>
                    <a:p>
                      <a:endParaRPr lang="en-GB" sz="1100" b="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gridSpan="2">
                  <a:txBody>
                    <a:bodyPr/>
                    <a:lstStyle/>
                    <a:p>
                      <a:r>
                        <a:rPr lang="en-GB" sz="1100" b="0" dirty="0"/>
                        <a:t>I can distinguish between an object and the materials from which it is made, identify and name a variety of everyday materials, describe the simple physical properties of a variety of everyday materials and compare and group together a variety of everyday materials based on their properties.</a:t>
                      </a:r>
                    </a:p>
                    <a:p>
                      <a:endParaRPr lang="en-GB" sz="1100"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I can observe changes across the four seasons and observe and describe weather associated with the seasons and how day length varies.</a:t>
                      </a:r>
                    </a:p>
                    <a:p>
                      <a:endParaRPr lang="en-GB" sz="1100" b="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hMerge="1">
                  <a:txBody>
                    <a:bodyPr/>
                    <a:lstStyle/>
                    <a:p>
                      <a:r>
                        <a:rPr lang="en-GB" sz="1100" b="0" dirty="0"/>
                        <a:t>I can distinguish between an object and the materials from which it is made, identify and name a variety of everyday materials, describe the simple physical properties of a variety of everyday materials and compare and group together a variety of everyday materials based on their properties.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b="0" dirty="0"/>
                        <a:t>I can identify and name a variety of common animals. </a:t>
                      </a:r>
                    </a:p>
                    <a:p>
                      <a:r>
                        <a:rPr lang="en-GB" sz="1100" b="0" dirty="0"/>
                        <a:t>I can identify and label the basic parts of the human body.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b="0" dirty="0">
                          <a:solidFill>
                            <a:schemeClr val="tx1"/>
                          </a:solidFill>
                          <a:latin typeface="+mn-lt"/>
                        </a:rPr>
                        <a:t>Describe what plants need; conduct growing plant experiments; observe how bulbs mature.</a:t>
                      </a:r>
                    </a:p>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pPr marL="0" marR="0" indent="0" algn="l" rtl="0">
                        <a:lnSpc>
                          <a:spcPct val="119000"/>
                        </a:lnSpc>
                        <a:spcBef>
                          <a:spcPts val="0"/>
                        </a:spcBef>
                        <a:spcAft>
                          <a:spcPts val="0"/>
                        </a:spcAft>
                        <a:buFont typeface="Arial" panose="020B0604020202020204" pitchFamily="34" charset="0"/>
                        <a:buNone/>
                      </a:pPr>
                      <a:r>
                        <a:rPr lang="en-GB" sz="1100" b="0" dirty="0">
                          <a:latin typeface="+mn-lt"/>
                        </a:rPr>
                        <a:t>Use different materials in different environments; find out how solid shapes can be changes; know suitability of everyday materials; compare and contrast suitability of materials.</a:t>
                      </a: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lang="en-GB" sz="1100" b="0" dirty="0">
                          <a:latin typeface="+mn-lt"/>
                        </a:rPr>
                        <a:t>Use different materials in different environments; find out how solid shapes can be changes; know suitability of everyday materials; compare and contrast suitability of materials.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latin typeface="+mn-lt"/>
                          <a:cs typeface="Arial" panose="020B0604020202020204" pitchFamily="34" charset="0"/>
                        </a:rPr>
                        <a:t>Know that animals have offspring; group vertebrates; describe needs of animals; know how to keep healthy.</a:t>
                      </a:r>
                    </a:p>
                    <a:p>
                      <a:endParaRPr lang="en-GB" sz="1100"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mn-lt"/>
                        </a:rPr>
                        <a:t>Describe habitats; name characteristics; name plants and animals; explore differences between living things and dead or never lived; describe how animals obtain food.</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591163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3</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68598" cy="326884"/>
          </a:xfrm>
          <a:prstGeom prst="rect">
            <a:avLst/>
          </a:prstGeom>
          <a:noFill/>
        </p:spPr>
        <p:txBody>
          <a:bodyPr wrap="none" rtlCol="0">
            <a:spAutoFit/>
          </a:bodyPr>
          <a:lstStyle/>
          <a:p>
            <a:r>
              <a:rPr lang="en-GB" sz="1524" u="sng" dirty="0"/>
              <a:t>Year 1 vocabulary </a:t>
            </a:r>
          </a:p>
        </p:txBody>
      </p:sp>
      <p:pic>
        <p:nvPicPr>
          <p:cNvPr id="6" name="Picture 5">
            <a:extLst>
              <a:ext uri="{FF2B5EF4-FFF2-40B4-BE49-F238E27FC236}">
                <a16:creationId xmlns:a16="http://schemas.microsoft.com/office/drawing/2014/main" id="{314D4EC2-4932-44F7-8213-8E09A3B3F449}"/>
              </a:ext>
            </a:extLst>
          </p:cNvPr>
          <p:cNvPicPr>
            <a:picLocks noChangeAspect="1"/>
          </p:cNvPicPr>
          <p:nvPr/>
        </p:nvPicPr>
        <p:blipFill>
          <a:blip r:embed="rId2"/>
          <a:stretch>
            <a:fillRect/>
          </a:stretch>
        </p:blipFill>
        <p:spPr>
          <a:xfrm>
            <a:off x="0" y="1346507"/>
            <a:ext cx="2032545" cy="2493534"/>
          </a:xfrm>
          <a:prstGeom prst="rect">
            <a:avLst/>
          </a:prstGeom>
        </p:spPr>
      </p:pic>
      <p:pic>
        <p:nvPicPr>
          <p:cNvPr id="7" name="Picture 6">
            <a:extLst>
              <a:ext uri="{FF2B5EF4-FFF2-40B4-BE49-F238E27FC236}">
                <a16:creationId xmlns:a16="http://schemas.microsoft.com/office/drawing/2014/main" id="{DAAB816E-F9E9-4F2B-8522-5B95F6983578}"/>
              </a:ext>
            </a:extLst>
          </p:cNvPr>
          <p:cNvPicPr>
            <a:picLocks noChangeAspect="1"/>
          </p:cNvPicPr>
          <p:nvPr/>
        </p:nvPicPr>
        <p:blipFill>
          <a:blip r:embed="rId3"/>
          <a:stretch>
            <a:fillRect/>
          </a:stretch>
        </p:blipFill>
        <p:spPr>
          <a:xfrm>
            <a:off x="2310674" y="1346507"/>
            <a:ext cx="2057166" cy="2493534"/>
          </a:xfrm>
          <a:prstGeom prst="rect">
            <a:avLst/>
          </a:prstGeom>
        </p:spPr>
      </p:pic>
      <p:pic>
        <p:nvPicPr>
          <p:cNvPr id="9" name="Picture 8">
            <a:extLst>
              <a:ext uri="{FF2B5EF4-FFF2-40B4-BE49-F238E27FC236}">
                <a16:creationId xmlns:a16="http://schemas.microsoft.com/office/drawing/2014/main" id="{A48332DE-B926-4EF5-B1B2-F7578D6A4B99}"/>
              </a:ext>
            </a:extLst>
          </p:cNvPr>
          <p:cNvPicPr>
            <a:picLocks noChangeAspect="1"/>
          </p:cNvPicPr>
          <p:nvPr/>
        </p:nvPicPr>
        <p:blipFill>
          <a:blip r:embed="rId4"/>
          <a:stretch>
            <a:fillRect/>
          </a:stretch>
        </p:blipFill>
        <p:spPr>
          <a:xfrm>
            <a:off x="4786897" y="1346507"/>
            <a:ext cx="2057167" cy="2499493"/>
          </a:xfrm>
          <a:prstGeom prst="rect">
            <a:avLst/>
          </a:prstGeom>
        </p:spPr>
      </p:pic>
      <p:pic>
        <p:nvPicPr>
          <p:cNvPr id="10" name="Picture 9">
            <a:extLst>
              <a:ext uri="{FF2B5EF4-FFF2-40B4-BE49-F238E27FC236}">
                <a16:creationId xmlns:a16="http://schemas.microsoft.com/office/drawing/2014/main" id="{AB2CB08D-A615-4A05-981B-B3C92941F851}"/>
              </a:ext>
            </a:extLst>
          </p:cNvPr>
          <p:cNvPicPr>
            <a:picLocks noChangeAspect="1"/>
          </p:cNvPicPr>
          <p:nvPr/>
        </p:nvPicPr>
        <p:blipFill>
          <a:blip r:embed="rId5"/>
          <a:stretch>
            <a:fillRect/>
          </a:stretch>
        </p:blipFill>
        <p:spPr>
          <a:xfrm>
            <a:off x="7263121" y="1360268"/>
            <a:ext cx="2032546" cy="2523161"/>
          </a:xfrm>
          <a:prstGeom prst="rect">
            <a:avLst/>
          </a:prstGeom>
        </p:spPr>
      </p:pic>
      <p:pic>
        <p:nvPicPr>
          <p:cNvPr id="11" name="Picture 10">
            <a:extLst>
              <a:ext uri="{FF2B5EF4-FFF2-40B4-BE49-F238E27FC236}">
                <a16:creationId xmlns:a16="http://schemas.microsoft.com/office/drawing/2014/main" id="{8E0015FB-5C2A-4D2B-A7E2-7957D1EDE122}"/>
              </a:ext>
            </a:extLst>
          </p:cNvPr>
          <p:cNvPicPr>
            <a:picLocks noChangeAspect="1"/>
          </p:cNvPicPr>
          <p:nvPr/>
        </p:nvPicPr>
        <p:blipFill>
          <a:blip r:embed="rId6"/>
          <a:stretch>
            <a:fillRect/>
          </a:stretch>
        </p:blipFill>
        <p:spPr>
          <a:xfrm>
            <a:off x="9881326" y="1375082"/>
            <a:ext cx="2039529" cy="2493534"/>
          </a:xfrm>
          <a:prstGeom prst="rect">
            <a:avLst/>
          </a:prstGeom>
        </p:spPr>
      </p:pic>
      <p:sp>
        <p:nvSpPr>
          <p:cNvPr id="2" name="TextBox 1"/>
          <p:cNvSpPr txBox="1"/>
          <p:nvPr/>
        </p:nvSpPr>
        <p:spPr>
          <a:xfrm>
            <a:off x="3657600" y="4297680"/>
            <a:ext cx="5172891" cy="1477328"/>
          </a:xfrm>
          <a:prstGeom prst="rect">
            <a:avLst/>
          </a:prstGeom>
          <a:noFill/>
        </p:spPr>
        <p:txBody>
          <a:bodyPr wrap="square" rtlCol="0">
            <a:spAutoFit/>
          </a:bodyPr>
          <a:lstStyle/>
          <a:p>
            <a:pPr algn="ctr"/>
            <a:r>
              <a:rPr lang="en-GB" dirty="0"/>
              <a:t>Year 1 resources</a:t>
            </a:r>
          </a:p>
          <a:p>
            <a:pPr algn="ctr"/>
            <a:endParaRPr lang="en-GB" dirty="0"/>
          </a:p>
          <a:p>
            <a:pPr algn="ctr"/>
            <a:endParaRPr lang="en-GB" dirty="0"/>
          </a:p>
          <a:p>
            <a:endParaRPr lang="en-GB" dirty="0"/>
          </a:p>
          <a:p>
            <a:endParaRPr lang="en-GB" dirty="0"/>
          </a:p>
        </p:txBody>
      </p:sp>
    </p:spTree>
    <p:extLst>
      <p:ext uri="{BB962C8B-B14F-4D97-AF65-F5344CB8AC3E}">
        <p14:creationId xmlns:p14="http://schemas.microsoft.com/office/powerpoint/2010/main" val="4024699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31154198"/>
              </p:ext>
            </p:extLst>
          </p:nvPr>
        </p:nvGraphicFramePr>
        <p:xfrm>
          <a:off x="95250" y="111749"/>
          <a:ext cx="12096750" cy="11810172"/>
        </p:xfrm>
        <a:graphic>
          <a:graphicData uri="http://schemas.openxmlformats.org/drawingml/2006/table">
            <a:tbl>
              <a:tblPr firstRow="1" bandRow="1">
                <a:effectLst/>
                <a:tableStyleId>{5C22544A-7EE6-4342-B048-85BDC9FD1C3A}</a:tableStyleId>
              </a:tblPr>
              <a:tblGrid>
                <a:gridCol w="342900">
                  <a:extLst>
                    <a:ext uri="{9D8B030D-6E8A-4147-A177-3AD203B41FA5}">
                      <a16:colId xmlns:a16="http://schemas.microsoft.com/office/drawing/2014/main" val="20000"/>
                    </a:ext>
                  </a:extLst>
                </a:gridCol>
                <a:gridCol w="2457450">
                  <a:extLst>
                    <a:ext uri="{9D8B030D-6E8A-4147-A177-3AD203B41FA5}">
                      <a16:colId xmlns:a16="http://schemas.microsoft.com/office/drawing/2014/main" val="20001"/>
                    </a:ext>
                  </a:extLst>
                </a:gridCol>
                <a:gridCol w="2209800">
                  <a:extLst>
                    <a:ext uri="{9D8B030D-6E8A-4147-A177-3AD203B41FA5}">
                      <a16:colId xmlns:a16="http://schemas.microsoft.com/office/drawing/2014/main" val="905276114"/>
                    </a:ext>
                  </a:extLst>
                </a:gridCol>
                <a:gridCol w="7086600">
                  <a:extLst>
                    <a:ext uri="{9D8B030D-6E8A-4147-A177-3AD203B41FA5}">
                      <a16:colId xmlns:a16="http://schemas.microsoft.com/office/drawing/2014/main" val="3032775014"/>
                    </a:ext>
                  </a:extLst>
                </a:gridCol>
              </a:tblGrid>
              <a:tr h="263975">
                <a:tc gridSpan="4">
                  <a:txBody>
                    <a:bodyPr/>
                    <a:lstStyle/>
                    <a:p>
                      <a:pPr lvl="0" algn="ctr"/>
                      <a:r>
                        <a:rPr lang="en-GB" sz="1100" b="0" dirty="0">
                          <a:latin typeface="+mn-lt"/>
                          <a:cs typeface="Arial" panose="020B0604020202020204" pitchFamily="34" charset="0"/>
                        </a:rPr>
                        <a:t>SCIENCE Year 2</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Biology</a:t>
                      </a:r>
                    </a:p>
                    <a:p>
                      <a:pPr lvl="0" algn="ctr"/>
                      <a:r>
                        <a:rPr lang="en-GB" sz="1100" b="0" dirty="0">
                          <a:solidFill>
                            <a:schemeClr val="tx1"/>
                          </a:solidFill>
                          <a:latin typeface="+mn-lt"/>
                          <a:cs typeface="Arial" panose="020B0604020202020204" pitchFamily="34" charset="0"/>
                        </a:rPr>
                        <a:t>Plants and animals including humans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Chemistry</a:t>
                      </a:r>
                    </a:p>
                    <a:p>
                      <a:pPr lvl="0" algn="ctr"/>
                      <a:r>
                        <a:rPr lang="en-GB" sz="1100" b="0" dirty="0">
                          <a:solidFill>
                            <a:schemeClr val="tx1"/>
                          </a:solidFill>
                          <a:latin typeface="+mn-lt"/>
                          <a:cs typeface="Arial" panose="020B0604020202020204" pitchFamily="34" charset="0"/>
                        </a:rPr>
                        <a:t>Every day materials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b="0" dirty="0"/>
                        <a:t>Biology</a:t>
                      </a:r>
                    </a:p>
                    <a:p>
                      <a:pPr algn="ctr"/>
                      <a:r>
                        <a:rPr lang="en-GB" sz="1100" b="0" dirty="0"/>
                        <a:t>All living things and their habitats </a:t>
                      </a:r>
                      <a:endParaRPr lang="en-GB" sz="1100" b="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mn-lt"/>
                        </a:rPr>
                        <a:t>Know body parts; know the senses. </a:t>
                      </a:r>
                      <a:r>
                        <a:rPr lang="en-GB" sz="1100" b="0" dirty="0">
                          <a:solidFill>
                            <a:schemeClr val="tx1"/>
                          </a:solidFill>
                          <a:latin typeface="+mn-lt"/>
                          <a:cs typeface="Arial" panose="020B0604020202020204" pitchFamily="34" charset="0"/>
                        </a:rPr>
                        <a:t>Name animals; know observable characteristics of animal groups; name carnivores, omnivores and herbivores; engage in habitat walks. </a:t>
                      </a:r>
                      <a:r>
                        <a:rPr lang="en-GB" sz="1100" b="0" dirty="0">
                          <a:latin typeface="+mn-lt"/>
                        </a:rPr>
                        <a:t>Name wild and garden plants; describe structure of flowering plant; know length of day; understand seasons; explore environment.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t>Know what material makes an object; identify everyday materials; compare and group variety of materials; describe materials; compare and group materials.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Knowledge (</a:t>
                      </a:r>
                      <a:r>
                        <a:rPr lang="en-GB" sz="1100" b="0" dirty="0">
                          <a:solidFill>
                            <a:srgbClr val="FF0000"/>
                          </a:solidFill>
                          <a:latin typeface="+mn-lt"/>
                          <a:cs typeface="Arial" panose="020B0604020202020204" pitchFamily="34" charset="0"/>
                        </a:rPr>
                        <a:t>substantive </a:t>
                      </a:r>
                      <a:r>
                        <a:rPr lang="en-GB" sz="1100" b="0" dirty="0">
                          <a:solidFill>
                            <a:schemeClr val="tx1"/>
                          </a:solidFill>
                          <a:latin typeface="+mn-lt"/>
                          <a:cs typeface="Arial" panose="020B0604020202020204" pitchFamily="34" charset="0"/>
                        </a:rPr>
                        <a:t>and </a:t>
                      </a:r>
                      <a:r>
                        <a:rPr lang="en-GB" sz="1100" b="0" dirty="0">
                          <a:solidFill>
                            <a:srgbClr val="00B0F0"/>
                          </a:solidFill>
                          <a:latin typeface="+mn-lt"/>
                          <a:cs typeface="Arial" panose="020B0604020202020204" pitchFamily="34" charset="0"/>
                        </a:rPr>
                        <a:t>disciplinary</a:t>
                      </a:r>
                      <a:r>
                        <a:rPr lang="en-GB" sz="1100" b="0"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0" dirty="0"/>
                        <a:t>Lesson 1- </a:t>
                      </a:r>
                      <a:r>
                        <a:rPr lang="en-GB" sz="1100" b="0" dirty="0">
                          <a:solidFill>
                            <a:srgbClr val="FF0000"/>
                          </a:solidFill>
                        </a:rPr>
                        <a:t>Identifying and Describing Seeds and Bulbs (plant cress)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2- </a:t>
                      </a:r>
                      <a:r>
                        <a:rPr lang="en-GB" sz="1100" b="0" dirty="0">
                          <a:solidFill>
                            <a:srgbClr val="FF0000"/>
                          </a:solidFill>
                        </a:rPr>
                        <a:t>Understanding Plant Growth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3- </a:t>
                      </a:r>
                      <a:r>
                        <a:rPr lang="en-GB" sz="1100" b="0" dirty="0">
                          <a:solidFill>
                            <a:srgbClr val="FF0000"/>
                          </a:solidFill>
                        </a:rPr>
                        <a:t>Observing and Describing Growth Stages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4- </a:t>
                      </a:r>
                      <a:r>
                        <a:rPr lang="en-GB" sz="1100" b="0" dirty="0">
                          <a:solidFill>
                            <a:srgbClr val="00B0F0"/>
                          </a:solidFill>
                        </a:rPr>
                        <a:t>Analysing and Presenting Experimental Results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5- </a:t>
                      </a:r>
                      <a:r>
                        <a:rPr lang="en-GB" sz="1100" b="0" dirty="0">
                          <a:solidFill>
                            <a:srgbClr val="00B0F0"/>
                          </a:solidFill>
                        </a:rPr>
                        <a:t>TAPS - Plants observing seed growth - observe and describe how seeds and bulbs grow into mature plants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6- TAPS – </a:t>
                      </a:r>
                      <a:r>
                        <a:rPr lang="en-GB" sz="1100" b="0" dirty="0">
                          <a:solidFill>
                            <a:srgbClr val="00B0F0"/>
                          </a:solidFill>
                        </a:rPr>
                        <a:t>plant growth comic strip - observe and describe how seeds and bulbs grow into mature plants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a:p>
                    <a:p>
                      <a:r>
                        <a:rPr lang="en-GB" sz="1100" b="0" dirty="0"/>
                        <a:t>Lesson 1- </a:t>
                      </a:r>
                      <a:r>
                        <a:rPr lang="en-GB" sz="1100" b="0" dirty="0">
                          <a:solidFill>
                            <a:srgbClr val="FF0000"/>
                          </a:solidFill>
                        </a:rPr>
                        <a:t>Understanding Offspring and Growth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2- </a:t>
                      </a:r>
                      <a:r>
                        <a:rPr lang="en-GB" sz="1100" b="0" dirty="0">
                          <a:solidFill>
                            <a:srgbClr val="FF0000"/>
                          </a:solidFill>
                        </a:rPr>
                        <a:t>Identifying Basic Survival Needs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3 - </a:t>
                      </a:r>
                      <a:r>
                        <a:rPr lang="en-GB" sz="1100" b="0" dirty="0">
                          <a:solidFill>
                            <a:srgbClr val="00B0F0"/>
                          </a:solidFill>
                        </a:rPr>
                        <a:t>TAPS Animals match offspring - notice that animals have offspring which grow into adults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4- </a:t>
                      </a:r>
                      <a:r>
                        <a:rPr lang="en-GB" sz="1100" b="0" dirty="0">
                          <a:solidFill>
                            <a:srgbClr val="FF0000"/>
                          </a:solidFill>
                        </a:rPr>
                        <a:t>Exploring the Importance of Exercise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5- </a:t>
                      </a:r>
                      <a:r>
                        <a:rPr lang="en-GB" sz="1100" b="0" dirty="0">
                          <a:solidFill>
                            <a:srgbClr val="FF0000"/>
                          </a:solidFill>
                        </a:rPr>
                        <a:t>Learning About a Balanced Diet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6- </a:t>
                      </a:r>
                      <a:r>
                        <a:rPr lang="en-GB" sz="1100" b="0" dirty="0">
                          <a:solidFill>
                            <a:srgbClr val="FF0000"/>
                          </a:solidFill>
                        </a:rPr>
                        <a:t>Understanding Hygiene Practices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Resources – data</a:t>
                      </a:r>
                      <a:r>
                        <a:rPr lang="en-GB" sz="1100" b="0" baseline="0" dirty="0">
                          <a:solidFill>
                            <a:schemeClr val="tx1"/>
                          </a:solidFill>
                        </a:rPr>
                        <a:t> loggers to measure how sunlight impacts growth of plants. </a:t>
                      </a:r>
                      <a:endParaRPr lang="en-GB" sz="1100" b="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0"/>
                        <a:t>Lesson 1- </a:t>
                      </a:r>
                      <a:r>
                        <a:rPr lang="en-GB" sz="1100" b="0">
                          <a:solidFill>
                            <a:srgbClr val="FF0000"/>
                          </a:solidFill>
                        </a:rPr>
                        <a:t>Identify materials different objects are from.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t>Lesson 2- </a:t>
                      </a:r>
                      <a:r>
                        <a:rPr lang="en-GB" sz="1100" b="0">
                          <a:solidFill>
                            <a:srgbClr val="00B0F0"/>
                          </a:solidFill>
                        </a:rPr>
                        <a:t>Investigate the properties of different materials.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t>Lesson 3- </a:t>
                      </a:r>
                      <a:r>
                        <a:rPr lang="en-GB" sz="1100" b="0">
                          <a:solidFill>
                            <a:srgbClr val="00B0F0"/>
                          </a:solidFill>
                        </a:rPr>
                        <a:t>Explain how materials are useful in different situations.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t>Lesson 4- </a:t>
                      </a:r>
                      <a:r>
                        <a:rPr lang="en-GB" sz="1100" b="0">
                          <a:solidFill>
                            <a:srgbClr val="00B0F0"/>
                          </a:solidFill>
                        </a:rPr>
                        <a:t>Suggest suitable materials for new situations.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t>Lesson 5- </a:t>
                      </a:r>
                      <a:r>
                        <a:rPr lang="en-GB" sz="1100" b="0">
                          <a:solidFill>
                            <a:srgbClr val="FF0000"/>
                          </a:solidFill>
                        </a:rPr>
                        <a:t>Group objects by the material they are made from.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t>Lesson 6- </a:t>
                      </a:r>
                      <a:r>
                        <a:rPr lang="en-GB" sz="1100" b="0">
                          <a:solidFill>
                            <a:srgbClr val="00B0F0"/>
                          </a:solidFill>
                        </a:rPr>
                        <a:t>Investigate and compare the properties of different metal objects.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t>Lesson 7- </a:t>
                      </a:r>
                      <a:r>
                        <a:rPr lang="en-GB" sz="1100" b="0">
                          <a:solidFill>
                            <a:srgbClr val="00B0F0"/>
                          </a:solidFill>
                        </a:rPr>
                        <a:t>Investigate how I can change the shape of different objects.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solidFill>
                            <a:schemeClr val="tx1"/>
                          </a:solidFill>
                        </a:rPr>
                        <a:t>Lesson 8- TAPS Rocket mice </a:t>
                      </a:r>
                      <a:r>
                        <a:rPr lang="en-GB" sz="1100" b="0">
                          <a:solidFill>
                            <a:srgbClr val="00B0F0"/>
                          </a:solidFill>
                        </a:rPr>
                        <a:t>– changing shapes of materials can create force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t>Lesson 9- TAPS  Plan materials hunt -</a:t>
                      </a:r>
                      <a:r>
                        <a:rPr lang="en-GB" sz="1100" b="0">
                          <a:solidFill>
                            <a:srgbClr val="00B0F0"/>
                          </a:solidFill>
                        </a:rPr>
                        <a:t> Identify and compare the suitability of a variety of everyday materials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t>Lesson 10- TAPS material hunters-</a:t>
                      </a:r>
                      <a:r>
                        <a:rPr lang="en-GB" sz="1100" b="0">
                          <a:solidFill>
                            <a:srgbClr val="00B0F0"/>
                          </a:solidFill>
                        </a:rPr>
                        <a:t>Identify and compare the suitability of everyday materials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a:solidFill>
                            <a:schemeClr val="tx1"/>
                          </a:solidFill>
                        </a:rPr>
                        <a:t>Resources – tray C9</a:t>
                      </a:r>
                      <a:endParaRPr lang="en-GB" sz="1100" b="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0" dirty="0"/>
                        <a:t>Lesson 1- </a:t>
                      </a:r>
                      <a:r>
                        <a:rPr lang="en-GB" sz="1100" b="0" dirty="0">
                          <a:solidFill>
                            <a:srgbClr val="FF0000"/>
                          </a:solidFill>
                        </a:rPr>
                        <a:t>Know what living things need to survive.</a:t>
                      </a:r>
                    </a:p>
                    <a:p>
                      <a:r>
                        <a:rPr lang="en-GB" sz="1100" b="0" dirty="0">
                          <a:solidFill>
                            <a:schemeClr val="tx1"/>
                          </a:solidFill>
                        </a:rPr>
                        <a:t>Recap learning from Y1 (animals need water, food, shelter and space to survive). Show the children two plants (one that has had water, light and one that has not). Children to discuss what they notice and children to conclude what living things need to survive.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2- </a:t>
                      </a:r>
                      <a:r>
                        <a:rPr lang="en-GB" sz="1100" b="0" dirty="0">
                          <a:solidFill>
                            <a:srgbClr val="00B0F0"/>
                          </a:solidFill>
                        </a:rPr>
                        <a:t>Explore the difference between living things, dead things and things that have never been alive.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Children to walk around the school site and outside space. Children to take clipboards and note down anything they see which is living, dead and things that have never been alive (take photos too). Children to discuss these as a class.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3- </a:t>
                      </a:r>
                      <a:r>
                        <a:rPr lang="en-GB" sz="1100" b="0" dirty="0">
                          <a:solidFill>
                            <a:srgbClr val="00B0F0"/>
                          </a:solidFill>
                        </a:rPr>
                        <a:t>Compare the difference between living things, dead things and things that have never been alive.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Use the photos taken last week to classify the different things seen. Add in ones which will test their understanding further e.g. flames, a bare tree in the winter. Sort these into hoops/circles.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4- </a:t>
                      </a:r>
                      <a:r>
                        <a:rPr lang="en-GB" sz="1100" b="0" dirty="0">
                          <a:solidFill>
                            <a:srgbClr val="00B0F0"/>
                          </a:solidFill>
                        </a:rPr>
                        <a:t>Create charts to show findings of living, dead and things that have never been alive.</a:t>
                      </a:r>
                      <a:endParaRPr lang="en-GB" sz="1100"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5- </a:t>
                      </a:r>
                      <a:r>
                        <a:rPr lang="en-GB" sz="1100" b="0" dirty="0">
                          <a:solidFill>
                            <a:srgbClr val="FF0000"/>
                          </a:solidFill>
                        </a:rPr>
                        <a:t>Recognise habitats within my local area.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Use </a:t>
                      </a:r>
                      <a:r>
                        <a:rPr lang="en-GB" sz="1100" b="0" dirty="0" err="1">
                          <a:solidFill>
                            <a:schemeClr val="tx1"/>
                          </a:solidFill>
                        </a:rPr>
                        <a:t>Digimap</a:t>
                      </a:r>
                      <a:r>
                        <a:rPr lang="en-GB" sz="1100" b="0" dirty="0">
                          <a:solidFill>
                            <a:schemeClr val="tx1"/>
                          </a:solidFill>
                        </a:rPr>
                        <a:t> to look at aerial images of the Bradley Barton area. Relate the aerial image to photographs of habitats we have (forest, garden, field, hedgerow). Children to annotate the photographs with suggestions of animals that may live there. Discuss why do those animals live in that habitat?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6- </a:t>
                      </a:r>
                      <a:r>
                        <a:rPr lang="en-GB" sz="1100" b="0" dirty="0">
                          <a:solidFill>
                            <a:srgbClr val="FF0000"/>
                          </a:solidFill>
                        </a:rPr>
                        <a:t>Know what a micro-habitat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As a class, find some micro-habitats within the school grounds. Children to take photographs of the different micro habitats to look at together after. Create a collage of the photographs for them to recall in their books. Discuss why do those animals live in that habitat?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7- </a:t>
                      </a:r>
                      <a:r>
                        <a:rPr lang="en-GB" sz="1100" b="0" dirty="0">
                          <a:solidFill>
                            <a:srgbClr val="00B0F0"/>
                          </a:solidFill>
                        </a:rPr>
                        <a:t>TAPS woodlice tally – Identify that living things live in habitats that suit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8- </a:t>
                      </a:r>
                      <a:r>
                        <a:rPr lang="en-GB" sz="1100" b="0" dirty="0">
                          <a:solidFill>
                            <a:srgbClr val="FF0000"/>
                          </a:solidFill>
                        </a:rPr>
                        <a:t>Understand how habitats depend on each other (interdependence).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Children to look at a photograph of a habitat at school. Discuss which animals depend on that habitat? Which living things depend on other living things? Draw out that the plants serve as a source of food and shelter.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9- </a:t>
                      </a:r>
                      <a:r>
                        <a:rPr lang="en-GB" sz="1100" b="0" dirty="0">
                          <a:solidFill>
                            <a:srgbClr val="FF0000"/>
                          </a:solidFill>
                        </a:rPr>
                        <a:t>Compare animals in familiar habitats with animals found in less familiar habitats.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Compare animals at the seashore to those we find in the forest at school. How do the animals differ based on their habitat?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10- </a:t>
                      </a:r>
                      <a:r>
                        <a:rPr lang="en-GB" sz="1100" b="0" dirty="0">
                          <a:solidFill>
                            <a:srgbClr val="FF0000"/>
                          </a:solidFill>
                        </a:rPr>
                        <a:t>Name different habitats and know which animals are suited to that habitat.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Children to build on last week by identifying other habitats. Use Google Earth to zoom in on unfamiliar habitats (The Great Barrier Reef, Amazon rainforest and Arctic). Children to compare these to habitats in our local environment. How have the animals adapted to their environment? (e.g. arctic fox with thick winter; iguana camouflages).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11- </a:t>
                      </a:r>
                      <a:r>
                        <a:rPr lang="en-GB" sz="1100" b="0" dirty="0">
                          <a:solidFill>
                            <a:srgbClr val="FF0000"/>
                          </a:solidFill>
                        </a:rPr>
                        <a:t>Construct a simple food chain.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Discuss what people eat. Recap the terms learnt in Y1 (carnivore, omnivore and herbivore). Children to create a simple food chain for a human (grass, cot, human).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12- </a:t>
                      </a:r>
                      <a:r>
                        <a:rPr lang="en-GB" sz="1100" b="0" dirty="0">
                          <a:solidFill>
                            <a:srgbClr val="00B0F0"/>
                          </a:solidFill>
                        </a:rPr>
                        <a:t>TAPS Living Habitat Survey - identify and name a variety of plants and animals in their habitats, including micro-habitats</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0" dirty="0">
                          <a:solidFill>
                            <a:schemeClr val="tx1"/>
                          </a:solidFill>
                        </a:rPr>
                        <a:t>Plan: To set up a fair experiment </a:t>
                      </a:r>
                    </a:p>
                    <a:p>
                      <a:r>
                        <a:rPr lang="en-GB" sz="1100" b="0" dirty="0">
                          <a:solidFill>
                            <a:schemeClr val="tx1"/>
                          </a:solidFill>
                        </a:rPr>
                        <a:t>Do: observe closely</a:t>
                      </a:r>
                    </a:p>
                    <a:p>
                      <a:endParaRPr lang="en-GB" sz="1100" b="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0">
                          <a:solidFill>
                            <a:schemeClr val="tx1"/>
                          </a:solidFill>
                        </a:rPr>
                        <a:t>Do: gather and record data to help in answering questions</a:t>
                      </a:r>
                    </a:p>
                    <a:p>
                      <a:endParaRPr lang="en-GB" sz="1100" b="0">
                        <a:solidFill>
                          <a:schemeClr val="tx1"/>
                        </a:solidFill>
                      </a:endParaRPr>
                    </a:p>
                    <a:p>
                      <a:r>
                        <a:rPr lang="en-GB" sz="1100" b="0">
                          <a:solidFill>
                            <a:schemeClr val="tx1"/>
                          </a:solidFill>
                        </a:rPr>
                        <a:t>Review: using their observations and ideas to suggest answers to questions</a:t>
                      </a:r>
                      <a:endParaRPr lang="en-GB" sz="1100" b="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0">
                          <a:solidFill>
                            <a:schemeClr val="tx1"/>
                          </a:solidFill>
                        </a:rPr>
                        <a:t>Do: gathering and recording data to help in answering questions</a:t>
                      </a:r>
                    </a:p>
                    <a:p>
                      <a:r>
                        <a:rPr lang="en-GB" sz="1100" b="0">
                          <a:solidFill>
                            <a:schemeClr val="tx1"/>
                          </a:solidFill>
                        </a:rPr>
                        <a:t>Do: gathering and recording data to help in answering questions</a:t>
                      </a:r>
                      <a:endParaRPr lang="en-GB" sz="1100" b="0" dirty="0">
                        <a:solidFill>
                          <a:schemeClr val="tx1"/>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0" dirty="0"/>
                        <a:t>I can observe and describe how seeds and bulbs grow into mature plants. I can describe how plants need water, light and a suitable temperature to grow and stay healthy.</a:t>
                      </a:r>
                    </a:p>
                    <a:p>
                      <a:endParaRPr lang="en-GB" sz="1100" b="0" dirty="0"/>
                    </a:p>
                    <a:p>
                      <a:r>
                        <a:rPr lang="en-GB" sz="1100" b="0" dirty="0"/>
                        <a:t>I understand that animals, including humans, have offspring which grow into adults, describe the basic needs of animals for survival and understand the importance for humans of exercise, diet and hygiene.</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b="0"/>
                        <a:t>I can identify and compare the suitability of a variety of everyday materials and can explain how the shapes of solid objects made from some materials can be changed. </a:t>
                      </a:r>
                      <a:endParaRPr lang="en-GB" sz="1100" b="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b="0" dirty="0"/>
                        <a:t>I can compare the differences between things that are living, dead and things that have never been alive. </a:t>
                      </a:r>
                    </a:p>
                    <a:p>
                      <a:r>
                        <a:rPr lang="en-GB" sz="1100" b="0" dirty="0"/>
                        <a:t>I can identify that most living things live in habitats to which they are suited to. </a:t>
                      </a:r>
                    </a:p>
                    <a:p>
                      <a:r>
                        <a:rPr lang="en-GB" sz="1100" b="0" dirty="0"/>
                        <a:t>I can explain a simple food chain.</a:t>
                      </a:r>
                      <a:endParaRPr lang="en-GB"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b="0" dirty="0">
                          <a:latin typeface="+mn-lt"/>
                        </a:rPr>
                        <a:t>Know the names and properties of the different types of rock; understand how fossils are formed.</a:t>
                      </a:r>
                      <a:endParaRPr lang="en-GB" sz="1100" b="0" baseline="0" dirty="0">
                        <a:solidFill>
                          <a:schemeClr val="tx1"/>
                        </a:solidFill>
                        <a:latin typeface="+mn-lt"/>
                        <a:cs typeface="Arial" panose="020B0604020202020204" pitchFamily="34" charset="0"/>
                      </a:endParaRPr>
                    </a:p>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b="0" dirty="0">
                          <a:latin typeface="+mn-lt"/>
                          <a:cs typeface="Arial" panose="020B0604020202020204" pitchFamily="34" charset="0"/>
                        </a:rPr>
                        <a:t>Know the names of the food types; identify muscles and bones.</a:t>
                      </a:r>
                    </a:p>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lang="en-GB" sz="1100" b="0" dirty="0">
                          <a:latin typeface="+mn-lt"/>
                          <a:cs typeface="Arial" panose="020B0604020202020204" pitchFamily="34" charset="0"/>
                        </a:rPr>
                        <a:t>Compare how things move on different surfaces;  explore magnets; make predictions about magnets.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latin typeface="+mn-lt"/>
                          <a:cs typeface="Arial" panose="020B0604020202020204" pitchFamily="34" charset="0"/>
                        </a:rPr>
                        <a:t>Know the parts of a plant; explore and investigate the biology of a plant.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188740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5</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2 vocabulary </a:t>
            </a:r>
          </a:p>
        </p:txBody>
      </p:sp>
      <p:pic>
        <p:nvPicPr>
          <p:cNvPr id="5" name="Picture 4">
            <a:extLst>
              <a:ext uri="{FF2B5EF4-FFF2-40B4-BE49-F238E27FC236}">
                <a16:creationId xmlns:a16="http://schemas.microsoft.com/office/drawing/2014/main" id="{FA26B27E-B504-4A80-BD14-B35CE562F10A}"/>
              </a:ext>
            </a:extLst>
          </p:cNvPr>
          <p:cNvPicPr>
            <a:picLocks noChangeAspect="1"/>
          </p:cNvPicPr>
          <p:nvPr/>
        </p:nvPicPr>
        <p:blipFill>
          <a:blip r:embed="rId2"/>
          <a:stretch>
            <a:fillRect/>
          </a:stretch>
        </p:blipFill>
        <p:spPr>
          <a:xfrm>
            <a:off x="2986881" y="1413098"/>
            <a:ext cx="2790825" cy="3409950"/>
          </a:xfrm>
          <a:prstGeom prst="rect">
            <a:avLst/>
          </a:prstGeom>
        </p:spPr>
      </p:pic>
      <p:pic>
        <p:nvPicPr>
          <p:cNvPr id="6" name="Picture 5">
            <a:extLst>
              <a:ext uri="{FF2B5EF4-FFF2-40B4-BE49-F238E27FC236}">
                <a16:creationId xmlns:a16="http://schemas.microsoft.com/office/drawing/2014/main" id="{AECFEE29-E442-49F1-A1D0-2FDA70A5DD66}"/>
              </a:ext>
            </a:extLst>
          </p:cNvPr>
          <p:cNvPicPr>
            <a:picLocks noChangeAspect="1"/>
          </p:cNvPicPr>
          <p:nvPr/>
        </p:nvPicPr>
        <p:blipFill>
          <a:blip r:embed="rId3"/>
          <a:stretch>
            <a:fillRect/>
          </a:stretch>
        </p:blipFill>
        <p:spPr>
          <a:xfrm>
            <a:off x="6094423" y="1413098"/>
            <a:ext cx="2790824" cy="3425977"/>
          </a:xfrm>
          <a:prstGeom prst="rect">
            <a:avLst/>
          </a:prstGeom>
        </p:spPr>
      </p:pic>
      <p:pic>
        <p:nvPicPr>
          <p:cNvPr id="7" name="Picture 6">
            <a:extLst>
              <a:ext uri="{FF2B5EF4-FFF2-40B4-BE49-F238E27FC236}">
                <a16:creationId xmlns:a16="http://schemas.microsoft.com/office/drawing/2014/main" id="{4683D2EB-0A67-48BA-ABBB-0329FA3A3AB6}"/>
              </a:ext>
            </a:extLst>
          </p:cNvPr>
          <p:cNvPicPr>
            <a:picLocks noChangeAspect="1"/>
          </p:cNvPicPr>
          <p:nvPr/>
        </p:nvPicPr>
        <p:blipFill>
          <a:blip r:embed="rId4"/>
          <a:stretch>
            <a:fillRect/>
          </a:stretch>
        </p:blipFill>
        <p:spPr>
          <a:xfrm>
            <a:off x="9201964" y="1429125"/>
            <a:ext cx="2771775" cy="3409950"/>
          </a:xfrm>
          <a:prstGeom prst="rect">
            <a:avLst/>
          </a:prstGeom>
        </p:spPr>
      </p:pic>
      <p:pic>
        <p:nvPicPr>
          <p:cNvPr id="2" name="Picture 1">
            <a:extLst>
              <a:ext uri="{FF2B5EF4-FFF2-40B4-BE49-F238E27FC236}">
                <a16:creationId xmlns:a16="http://schemas.microsoft.com/office/drawing/2014/main" id="{489B41E6-4B93-4168-A37A-2A514D4702E5}"/>
              </a:ext>
            </a:extLst>
          </p:cNvPr>
          <p:cNvPicPr>
            <a:picLocks noChangeAspect="1"/>
          </p:cNvPicPr>
          <p:nvPr/>
        </p:nvPicPr>
        <p:blipFill>
          <a:blip r:embed="rId5"/>
          <a:stretch>
            <a:fillRect/>
          </a:stretch>
        </p:blipFill>
        <p:spPr>
          <a:xfrm>
            <a:off x="217795" y="1413098"/>
            <a:ext cx="2828985" cy="2377852"/>
          </a:xfrm>
          <a:prstGeom prst="rect">
            <a:avLst/>
          </a:prstGeom>
        </p:spPr>
      </p:pic>
    </p:spTree>
    <p:extLst>
      <p:ext uri="{BB962C8B-B14F-4D97-AF65-F5344CB8AC3E}">
        <p14:creationId xmlns:p14="http://schemas.microsoft.com/office/powerpoint/2010/main" val="1139185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75815860"/>
              </p:ext>
            </p:extLst>
          </p:nvPr>
        </p:nvGraphicFramePr>
        <p:xfrm>
          <a:off x="152400" y="130799"/>
          <a:ext cx="11925299" cy="14723806"/>
        </p:xfrm>
        <a:graphic>
          <a:graphicData uri="http://schemas.openxmlformats.org/drawingml/2006/table">
            <a:tbl>
              <a:tblPr firstRow="1" bandRow="1">
                <a:effectLst/>
                <a:tableStyleId>{5C22544A-7EE6-4342-B048-85BDC9FD1C3A}</a:tableStyleId>
              </a:tblPr>
              <a:tblGrid>
                <a:gridCol w="381000">
                  <a:extLst>
                    <a:ext uri="{9D8B030D-6E8A-4147-A177-3AD203B41FA5}">
                      <a16:colId xmlns:a16="http://schemas.microsoft.com/office/drawing/2014/main" val="20000"/>
                    </a:ext>
                  </a:extLst>
                </a:gridCol>
                <a:gridCol w="2219325">
                  <a:extLst>
                    <a:ext uri="{9D8B030D-6E8A-4147-A177-3AD203B41FA5}">
                      <a16:colId xmlns:a16="http://schemas.microsoft.com/office/drawing/2014/main" val="20001"/>
                    </a:ext>
                  </a:extLst>
                </a:gridCol>
                <a:gridCol w="2905125">
                  <a:extLst>
                    <a:ext uri="{9D8B030D-6E8A-4147-A177-3AD203B41FA5}">
                      <a16:colId xmlns:a16="http://schemas.microsoft.com/office/drawing/2014/main" val="350152575"/>
                    </a:ext>
                  </a:extLst>
                </a:gridCol>
                <a:gridCol w="6419849">
                  <a:extLst>
                    <a:ext uri="{9D8B030D-6E8A-4147-A177-3AD203B41FA5}">
                      <a16:colId xmlns:a16="http://schemas.microsoft.com/office/drawing/2014/main" val="3504122394"/>
                    </a:ext>
                  </a:extLst>
                </a:gridCol>
              </a:tblGrid>
              <a:tr h="263975">
                <a:tc gridSpan="4">
                  <a:txBody>
                    <a:bodyPr/>
                    <a:lstStyle/>
                    <a:p>
                      <a:pPr lvl="0" algn="ctr"/>
                      <a:r>
                        <a:rPr lang="en-GB" sz="1100" b="0" dirty="0">
                          <a:latin typeface="+mn-lt"/>
                          <a:cs typeface="Arial" panose="020B0604020202020204" pitchFamily="34" charset="0"/>
                        </a:rPr>
                        <a:t>SCIENCE Year 3</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mn-lt"/>
                          <a:cs typeface="Arial" panose="020B0604020202020204" pitchFamily="34" charset="0"/>
                        </a:rPr>
                        <a:t>Biology and Physics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mn-lt"/>
                          <a:cs typeface="Arial" panose="020B0604020202020204" pitchFamily="34" charset="0"/>
                        </a:rPr>
                        <a:t>Animals including humans and light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algn="ctr"/>
                      <a:r>
                        <a:rPr lang="en-GB" sz="1100" dirty="0"/>
                        <a:t>Chemistry</a:t>
                      </a:r>
                    </a:p>
                    <a:p>
                      <a:pPr algn="ctr"/>
                      <a:r>
                        <a:rPr lang="en-GB" sz="1100" dirty="0"/>
                        <a:t>Rocks</a:t>
                      </a:r>
                      <a:endParaRPr lang="en-GB" sz="1100" b="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mn-lt"/>
                          <a:cs typeface="Arial" panose="020B0604020202020204" pitchFamily="34" charset="0"/>
                        </a:rPr>
                        <a:t>Biology and Physics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mn-lt"/>
                          <a:cs typeface="Arial" panose="020B0604020202020204" pitchFamily="34" charset="0"/>
                        </a:rPr>
                        <a:t>Plants and forces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r>
                        <a:rPr lang="en-GB" sz="1100" dirty="0">
                          <a:latin typeface="+mn-lt"/>
                        </a:rPr>
                        <a:t>Body parts (Y1) </a:t>
                      </a:r>
                      <a:r>
                        <a:rPr lang="en-GB" sz="1100" dirty="0">
                          <a:latin typeface="+mn-lt"/>
                          <a:cs typeface="Arial" panose="020B0604020202020204" pitchFamily="34" charset="0"/>
                        </a:rPr>
                        <a:t>Know that animals have offspring; group vertebrates; describe needs of animals; know how to keep healthy (Y2).</a:t>
                      </a:r>
                    </a:p>
                    <a:p>
                      <a:pPr marL="0" marR="0" lvl="0" indent="0" algn="ctr" defTabSz="1199967" rtl="0" eaLnBrk="1" fontAlgn="auto" latinLnBrk="0" hangingPunct="1">
                        <a:lnSpc>
                          <a:spcPct val="100000"/>
                        </a:lnSpc>
                        <a:spcBef>
                          <a:spcPts val="0"/>
                        </a:spcBef>
                        <a:spcAft>
                          <a:spcPts val="0"/>
                        </a:spcAft>
                        <a:buClrTx/>
                        <a:buSzTx/>
                        <a:buFontTx/>
                        <a:buNone/>
                        <a:tabLst/>
                        <a:defRPr/>
                      </a:pPr>
                      <a:r>
                        <a:rPr lang="en-GB" sz="1100" dirty="0">
                          <a:latin typeface="+mn-lt"/>
                        </a:rPr>
                        <a:t>Names of animals (Y1)</a:t>
                      </a:r>
                      <a:r>
                        <a:rPr lang="en-GB" sz="1100" dirty="0">
                          <a:solidFill>
                            <a:schemeClr val="tx1"/>
                          </a:solidFill>
                          <a:latin typeface="+mn-lt"/>
                        </a:rPr>
                        <a:t> Describe what plants need (Y2). Conduct growing plant experiments (Y2). Observe how bulbs mature (Y2). </a:t>
                      </a:r>
                    </a:p>
                    <a:p>
                      <a:pPr marL="0" marR="0" lvl="0" indent="0" algn="ctr" defTabSz="1199967" rtl="0" eaLnBrk="1" fontAlgn="auto" latinLnBrk="0" hangingPunct="1">
                        <a:lnSpc>
                          <a:spcPct val="100000"/>
                        </a:lnSpc>
                        <a:spcBef>
                          <a:spcPts val="0"/>
                        </a:spcBef>
                        <a:spcAft>
                          <a:spcPts val="0"/>
                        </a:spcAft>
                        <a:buClrTx/>
                        <a:buSzTx/>
                        <a:buFontTx/>
                        <a:buNone/>
                        <a:tabLst/>
                        <a:defRPr/>
                      </a:pPr>
                      <a:r>
                        <a:rPr lang="en-GB" sz="1100" dirty="0">
                          <a:latin typeface="+mn-lt"/>
                        </a:rPr>
                        <a:t>Use different materials in different environments (Y2). Know suitability of everyday materials (Y2). Compare and contrast suitability of materials (Y2).</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545631624"/>
                  </a:ext>
                </a:extLst>
              </a:tr>
              <a:tr h="2347885">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 </a:t>
                      </a:r>
                      <a:r>
                        <a:rPr lang="en-GB" sz="1100" dirty="0">
                          <a:solidFill>
                            <a:srgbClr val="FF0000"/>
                          </a:solidFill>
                        </a:rPr>
                        <a:t>Understanding Animal Nutrition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dirty="0">
                          <a:solidFill>
                            <a:srgbClr val="00B0F0"/>
                          </a:solidFill>
                        </a:rPr>
                        <a:t>Comparing Animal Nutritional Needs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Planning balanced meals based on the eat well plate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dirty="0">
                          <a:solidFill>
                            <a:srgbClr val="FF0000"/>
                          </a:solidFill>
                        </a:rPr>
                        <a:t>Recognizing the Role of Skeletons and Muscles</a:t>
                      </a: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00B0F0"/>
                          </a:solidFill>
                        </a:rPr>
                        <a:t>Exploring the Functions of Skeletons and Muscles</a:t>
                      </a: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TAPS animals draw inside fish - identify that animals have skeletons and muscles</a:t>
                      </a:r>
                    </a:p>
                    <a:p>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a:t>
                      </a:r>
                      <a:r>
                        <a:rPr lang="en-GB" sz="1100" dirty="0"/>
                        <a:t>esson 1- </a:t>
                      </a:r>
                      <a:r>
                        <a:rPr lang="en-GB" sz="1100" dirty="0">
                          <a:solidFill>
                            <a:srgbClr val="FF0000"/>
                          </a:solidFill>
                        </a:rPr>
                        <a:t>Understanding Light and Vision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dirty="0">
                          <a:solidFill>
                            <a:srgbClr val="00B0F0"/>
                          </a:solidFill>
                        </a:rPr>
                        <a:t>Exploring Light Reflection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dirty="0">
                          <a:solidFill>
                            <a:srgbClr val="FF0000"/>
                          </a:solidFill>
                        </a:rPr>
                        <a:t>Understanding Sun Safety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dirty="0">
                          <a:solidFill>
                            <a:srgbClr val="FF0000"/>
                          </a:solidFill>
                        </a:rPr>
                        <a:t>Recognising Shadows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00B0F0"/>
                          </a:solidFill>
                        </a:rPr>
                        <a:t>Applying Knowledge of Light and Shadows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TAPS Light shadow invest - find patterns in the way that the size of shadows change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Resources – skeletons on shelves.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Name 3 different kinds of rock.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2- </a:t>
                      </a:r>
                      <a:r>
                        <a:rPr lang="en-GB" sz="1100" dirty="0">
                          <a:solidFill>
                            <a:srgbClr val="00B0F0"/>
                          </a:solidFill>
                        </a:rPr>
                        <a:t>Group and compare different kinds of rock based on their appearance and properties.  </a:t>
                      </a:r>
                      <a:r>
                        <a:rPr lang="en-GB" sz="1100" dirty="0">
                          <a:solidFill>
                            <a:schemeClr val="tx1"/>
                          </a:solidFill>
                        </a:rPr>
                        <a:t>Lesson 3- </a:t>
                      </a:r>
                      <a:r>
                        <a:rPr lang="en-GB" sz="1100" dirty="0">
                          <a:solidFill>
                            <a:srgbClr val="FF0000"/>
                          </a:solidFill>
                        </a:rPr>
                        <a:t>Describe how each rock is formed.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dirty="0">
                          <a:solidFill>
                            <a:srgbClr val="00B0F0"/>
                          </a:solidFill>
                        </a:rPr>
                        <a:t>Test and compare rocks based on their hardness.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5- </a:t>
                      </a:r>
                      <a:r>
                        <a:rPr lang="en-GB" sz="1100" dirty="0">
                          <a:solidFill>
                            <a:srgbClr val="00B0F0"/>
                          </a:solidFill>
                        </a:rPr>
                        <a:t>Investigate the properties of rock.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6- </a:t>
                      </a:r>
                      <a:r>
                        <a:rPr lang="en-GB" sz="1100" dirty="0">
                          <a:solidFill>
                            <a:srgbClr val="FF0000"/>
                          </a:solidFill>
                        </a:rPr>
                        <a:t>Match rocks to their properties and suggest uses for them (final Outstanding science lesson).</a:t>
                      </a:r>
                      <a:r>
                        <a:rPr lang="en-GB" sz="110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7- </a:t>
                      </a:r>
                      <a:r>
                        <a:rPr lang="en-GB" sz="1100" dirty="0">
                          <a:solidFill>
                            <a:srgbClr val="00B0F0"/>
                          </a:solidFill>
                        </a:rPr>
                        <a:t>TAPS Rock scratching - compare and group together different kinds of rocks on the basis of their simple physical properties</a:t>
                      </a:r>
                      <a:endParaRPr lang="en-GB" sz="110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8- </a:t>
                      </a:r>
                      <a:r>
                        <a:rPr lang="en-GB" sz="1100" dirty="0">
                          <a:solidFill>
                            <a:srgbClr val="FF0000"/>
                          </a:solidFill>
                        </a:rPr>
                        <a:t>Explain how fossils are formed.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9- </a:t>
                      </a:r>
                      <a:r>
                        <a:rPr lang="en-GB" sz="1100" dirty="0">
                          <a:solidFill>
                            <a:srgbClr val="FF0000"/>
                          </a:solidFill>
                        </a:rPr>
                        <a:t>Describe fossils.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10– </a:t>
                      </a:r>
                      <a:r>
                        <a:rPr lang="en-GB" sz="1100" dirty="0">
                          <a:solidFill>
                            <a:srgbClr val="00B0F0"/>
                          </a:solidFill>
                        </a:rPr>
                        <a:t>TAPS </a:t>
                      </a:r>
                      <a:r>
                        <a:rPr lang="en-GB" sz="1100" dirty="0" err="1">
                          <a:solidFill>
                            <a:srgbClr val="00B0F0"/>
                          </a:solidFill>
                        </a:rPr>
                        <a:t>expl</a:t>
                      </a:r>
                      <a:r>
                        <a:rPr lang="en-GB" sz="1100" dirty="0">
                          <a:solidFill>
                            <a:srgbClr val="00B0F0"/>
                          </a:solidFill>
                        </a:rPr>
                        <a:t> fossil formation - describe in simple terms how fossils are formed when things that have lived are trapped within rock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11- </a:t>
                      </a:r>
                      <a:r>
                        <a:rPr lang="en-GB" sz="1100" dirty="0">
                          <a:solidFill>
                            <a:srgbClr val="00B0F0"/>
                          </a:solidFill>
                        </a:rPr>
                        <a:t>Investigate what soils are made of.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12- </a:t>
                      </a:r>
                      <a:r>
                        <a:rPr lang="en-GB" sz="1100" dirty="0">
                          <a:solidFill>
                            <a:srgbClr val="00B0F0"/>
                          </a:solidFill>
                        </a:rPr>
                        <a:t>Examine what a soil sample is made of.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Resources – trays c15-c20</a:t>
                      </a:r>
                      <a:endParaRPr lang="en-GB" sz="1100" dirty="0">
                        <a:solidFill>
                          <a:srgbClr val="00B0F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Describe the functions of different parts of flowering plants.</a:t>
                      </a:r>
                    </a:p>
                    <a:p>
                      <a:r>
                        <a:rPr lang="en-GB" sz="1100" dirty="0">
                          <a:solidFill>
                            <a:schemeClr val="tx1"/>
                          </a:solidFill>
                        </a:rPr>
                        <a:t>Children to explore a sample of flowering plants. Locate the roots, stem, leaves and flowers. Children to understand the role of these parts. Children to do a scientific drawing of their flower and label each part with their function.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dirty="0">
                          <a:solidFill>
                            <a:srgbClr val="FF0000"/>
                          </a:solidFill>
                        </a:rPr>
                        <a:t>Plan an experiment to test what plants need to grow.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Children to recap Y2 learning on what living things to grow. Children to work in pairs to decide how this could be tested in a science experiment. (Children may choose to test light needed/fertiliser or plant food/water required. Ensure children focus on different plants so the difference can be incorporated into their conclusion).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dirty="0">
                          <a:solidFill>
                            <a:srgbClr val="00B0F0"/>
                          </a:solidFill>
                        </a:rPr>
                        <a:t>Carry out an experiment.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Children to carry out their experiment from last week. They will then conclude from this in week 5 (when the plants have adapted to their conditions).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4- </a:t>
                      </a:r>
                      <a:r>
                        <a:rPr lang="en-GB" sz="1100" dirty="0">
                          <a:solidFill>
                            <a:srgbClr val="00B0F0"/>
                          </a:solidFill>
                        </a:rPr>
                        <a:t>Observe how water is transported in flowering plants.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Children to put cut white carnations into coloured water and observe how water travels up the stem.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FF0000"/>
                          </a:solidFill>
                        </a:rPr>
                        <a:t>Explain the part flowers play in the life cycle of flowering plants.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Look at photos of different stages on plant reproduction: pollination, seed formation and seed dispersal. Children to create a storyboard to show the life cycle of a flowering plant.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TAPS  plants labelling and Q raising - identify and describe the functions of different parts of flowering plants: roots, stem/trunk, leaves and flowers</a:t>
                      </a:r>
                    </a:p>
                    <a:p>
                      <a:endParaRPr lang="en-GB" sz="1100" dirty="0"/>
                    </a:p>
                    <a:p>
                      <a:r>
                        <a:rPr lang="en-GB" sz="1100" dirty="0"/>
                        <a:t>Lesson 1- </a:t>
                      </a:r>
                      <a:r>
                        <a:rPr lang="en-GB" sz="1100" dirty="0">
                          <a:solidFill>
                            <a:srgbClr val="FF0000"/>
                          </a:solidFill>
                        </a:rPr>
                        <a:t>Know how magnets work.</a:t>
                      </a:r>
                    </a:p>
                    <a:p>
                      <a:r>
                        <a:rPr lang="en-GB" sz="1100" dirty="0">
                          <a:solidFill>
                            <a:schemeClr val="tx1"/>
                          </a:solidFill>
                        </a:rPr>
                        <a:t>Share with children ‘The Japanese Maglev’. Show videos of it and how it works.</a:t>
                      </a:r>
                    </a:p>
                    <a:p>
                      <a:r>
                        <a:rPr lang="en-GB" sz="1100" dirty="0">
                          <a:solidFill>
                            <a:schemeClr val="tx1"/>
                          </a:solidFill>
                        </a:rPr>
                        <a:t>Through this, explain how magnets work and let children explore moving different materials with magnets. </a:t>
                      </a:r>
                    </a:p>
                    <a:p>
                      <a:r>
                        <a:rPr lang="en-GB" sz="1100" dirty="0">
                          <a:solidFill>
                            <a:schemeClr val="tx1"/>
                          </a:solidFill>
                        </a:rPr>
                        <a:t>Children to draw conclusions from this that magnet force does not require direct contact. </a:t>
                      </a:r>
                    </a:p>
                    <a:p>
                      <a:r>
                        <a:rPr lang="en-GB" sz="1100" dirty="0">
                          <a:solidFill>
                            <a:schemeClr val="tx1"/>
                          </a:solidFill>
                        </a:rPr>
                        <a:t>Lesson 2- </a:t>
                      </a:r>
                      <a:r>
                        <a:rPr lang="en-GB" sz="1100" dirty="0">
                          <a:solidFill>
                            <a:srgbClr val="00B0F0"/>
                          </a:solidFill>
                        </a:rPr>
                        <a:t>Predict whether magnets will attract or repel. </a:t>
                      </a:r>
                    </a:p>
                    <a:p>
                      <a:r>
                        <a:rPr lang="en-GB" sz="1100" dirty="0">
                          <a:solidFill>
                            <a:schemeClr val="tx1"/>
                          </a:solidFill>
                        </a:rPr>
                        <a:t>Discuss how magnets have two poles. Children to explore using them to move different moveable vehicles (metal cars, plastic cars, their DT carts etc). How does putting a magnet onto their cart (with an elastic band) change how it moves? Children to flip the magnet (so the other pole is at the front). How does this change the movement?</a:t>
                      </a:r>
                    </a:p>
                    <a:p>
                      <a:r>
                        <a:rPr lang="en-GB" sz="1100" dirty="0">
                          <a:solidFill>
                            <a:schemeClr val="tx1"/>
                          </a:solidFill>
                        </a:rPr>
                        <a:t>Use this to explain how magnets have poles.</a:t>
                      </a:r>
                    </a:p>
                    <a:p>
                      <a:r>
                        <a:rPr lang="en-GB" sz="1100" dirty="0"/>
                        <a:t>Lesson 3- </a:t>
                      </a:r>
                      <a:r>
                        <a:rPr lang="en-GB" sz="1100" dirty="0">
                          <a:solidFill>
                            <a:srgbClr val="00B0F0"/>
                          </a:solidFill>
                        </a:rPr>
                        <a:t>Explain how magnets are used everyday.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Recap how magnets are used in Japanese Maglev trains. Show them photos of lots of different magnets around used in every day life. Children to discuss and suggest some creative uses for magnets.</a:t>
                      </a:r>
                    </a:p>
                    <a:p>
                      <a:r>
                        <a:rPr lang="en-GB" sz="1100" dirty="0">
                          <a:solidFill>
                            <a:schemeClr val="tx1"/>
                          </a:solidFill>
                        </a:rPr>
                        <a:t>Lesson 4- </a:t>
                      </a:r>
                      <a:r>
                        <a:rPr lang="en-GB" sz="1100" dirty="0">
                          <a:solidFill>
                            <a:srgbClr val="FF0000"/>
                          </a:solidFill>
                        </a:rPr>
                        <a:t>Know that some forces need contact.</a:t>
                      </a:r>
                    </a:p>
                    <a:p>
                      <a:r>
                        <a:rPr lang="en-GB" sz="1100" dirty="0">
                          <a:solidFill>
                            <a:schemeClr val="tx1"/>
                          </a:solidFill>
                        </a:rPr>
                        <a:t>Recap how magnets do not need direct contact. Discuss what forces do and what forces do not need direct force. How is technology changing this (doorbell. Opening a door). Using hoops, create a Venn diagram with children and ask them to place their examples.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00B0F0"/>
                          </a:solidFill>
                        </a:rPr>
                        <a:t>Compare how things move on different surfaces.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Children to watch a video of someone ice skating. Why does the skater move in this way? Discuss what would happen if the skate was made of wood. What would happen is the floor was gravel? Children to relate this to their own lives and why our shoes are made of rubber soles. Introduce the word ‘friction’ throughout the discussion.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TAPS set up ramp invest - compare how things move on different surfaces.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Magnets</a:t>
                      </a:r>
                      <a:r>
                        <a:rPr lang="en-GB" sz="1100" baseline="0" dirty="0">
                          <a:solidFill>
                            <a:schemeClr val="tx1"/>
                          </a:solidFill>
                        </a:rPr>
                        <a:t> – c23-25</a:t>
                      </a:r>
                      <a:r>
                        <a:rPr lang="en-GB" sz="1100" baseline="0">
                          <a:solidFill>
                            <a:schemeClr val="tx1"/>
                          </a:solidFill>
                        </a:rPr>
                        <a:t>, ramps</a:t>
                      </a:r>
                      <a:endParaRPr lang="en-GB" sz="1100" dirty="0">
                        <a:solidFill>
                          <a:schemeClr val="tx1"/>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solidFill>
                            <a:schemeClr val="tx1"/>
                          </a:solidFill>
                        </a:rPr>
                        <a:t>Do: making systematic and careful observations</a:t>
                      </a:r>
                    </a:p>
                    <a:p>
                      <a:endParaRPr lang="en-GB" sz="1100" dirty="0">
                        <a:solidFill>
                          <a:schemeClr val="tx1"/>
                        </a:solidFill>
                      </a:endParaRPr>
                    </a:p>
                    <a:p>
                      <a:r>
                        <a:rPr lang="en-GB" sz="1100" dirty="0">
                          <a:solidFill>
                            <a:schemeClr val="tx1"/>
                          </a:solidFill>
                        </a:rPr>
                        <a:t>Review: reporting on findings from enquiries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a:solidFill>
                            <a:schemeClr val="tx1"/>
                          </a:solidFill>
                        </a:rPr>
                        <a:t>Do: making systematic and careful observations, gathering and recording data.</a:t>
                      </a:r>
                      <a:endParaRPr lang="en-GB" sz="110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chemeClr val="tx1"/>
                          </a:solidFill>
                        </a:rPr>
                        <a:t>Plan: raise their own questions about what they notice</a:t>
                      </a:r>
                    </a:p>
                    <a:p>
                      <a:endParaRPr lang="en-GB" sz="1100" dirty="0">
                        <a:solidFill>
                          <a:schemeClr val="tx1"/>
                        </a:solidFill>
                      </a:endParaRPr>
                    </a:p>
                    <a:p>
                      <a:r>
                        <a:rPr lang="en-GB" sz="1100" dirty="0">
                          <a:solidFill>
                            <a:schemeClr val="tx1"/>
                          </a:solidFill>
                        </a:rPr>
                        <a:t>Plan: setting up simple practical enquiries,</a:t>
                      </a:r>
                    </a:p>
                    <a:p>
                      <a:r>
                        <a:rPr lang="en-GB" sz="1100" dirty="0">
                          <a:solidFill>
                            <a:schemeClr val="tx1"/>
                          </a:solidFill>
                        </a:rPr>
                        <a:t>comparative and fair tests</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I can identify that animals, including humans, need the right types and amount of nutrition and they get it from what they eat. I can identify that humans and some other animals have skeleton and muscles for support, protection and movement.</a:t>
                      </a:r>
                    </a:p>
                    <a:p>
                      <a:endParaRPr lang="en-GB" sz="1100" dirty="0"/>
                    </a:p>
                    <a:p>
                      <a:endParaRPr lang="en-GB" sz="1100" dirty="0"/>
                    </a:p>
                    <a:p>
                      <a:r>
                        <a:rPr lang="en-GB" sz="1100" dirty="0"/>
                        <a:t>I can recognise that we need light to see things and darkness is the absence of light, know that light is reflected from surfaces, understand that light can be dangerous. I can understand how shadows are formed and find patters in the way that the size of a shadow changes.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a:t>I can compare and group together different kinds of rock based on their appearance and properties. I can describe how fossils are formed and recognise that soils are made from rocks and organic matter.</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I can identify and describe the functions of different parts of flowering plants.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Explain how magnets work and how they interact with materials.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dirty="0">
                          <a:latin typeface="+mn-lt"/>
                          <a:cs typeface="Arial" panose="020B0604020202020204" pitchFamily="34" charset="0"/>
                        </a:rPr>
                        <a:t>Know the names of the parts of the digestive system; know teeth names; create food chains.</a:t>
                      </a:r>
                    </a:p>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dirty="0">
                          <a:latin typeface="+mn-lt"/>
                          <a:cs typeface="Arial" panose="020B0604020202020204" pitchFamily="34" charset="0"/>
                        </a:rPr>
                        <a:t>Know how sound is made and how it travels; find patterns in sounds; draw out conclusions from experiments on sound; create ear defenders.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dirty="0">
                          <a:latin typeface="+mn-lt"/>
                        </a:rPr>
                        <a:t>Know the term solid, liquid and gases; know how they change state; apply knowledge to the water cycle. </a:t>
                      </a:r>
                      <a:endParaRPr lang="en-GB" sz="1100" dirty="0">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cs typeface="Arial" panose="020B0604020202020204" pitchFamily="34" charset="0"/>
                        </a:rPr>
                        <a:t>Group living things; recognise changes to the environment; understand how to protect our environment.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cs typeface="Arial" panose="020B0604020202020204" pitchFamily="34" charset="0"/>
                        </a:rPr>
                        <a:t>Know how electricity is used; build circuits; recognise when something is run by battery; make predications about conductors or insulators.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4104570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7</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3 vocabulary </a:t>
            </a:r>
          </a:p>
        </p:txBody>
      </p:sp>
      <p:pic>
        <p:nvPicPr>
          <p:cNvPr id="4" name="Picture 3">
            <a:extLst>
              <a:ext uri="{FF2B5EF4-FFF2-40B4-BE49-F238E27FC236}">
                <a16:creationId xmlns:a16="http://schemas.microsoft.com/office/drawing/2014/main" id="{11EBA56F-E4B2-4EE6-B3C3-6FF90DBE8ED5}"/>
              </a:ext>
            </a:extLst>
          </p:cNvPr>
          <p:cNvPicPr>
            <a:picLocks noChangeAspect="1"/>
          </p:cNvPicPr>
          <p:nvPr/>
        </p:nvPicPr>
        <p:blipFill>
          <a:blip r:embed="rId2"/>
          <a:stretch>
            <a:fillRect/>
          </a:stretch>
        </p:blipFill>
        <p:spPr>
          <a:xfrm>
            <a:off x="0" y="1099245"/>
            <a:ext cx="2219630" cy="2714548"/>
          </a:xfrm>
          <a:prstGeom prst="rect">
            <a:avLst/>
          </a:prstGeom>
        </p:spPr>
      </p:pic>
      <p:pic>
        <p:nvPicPr>
          <p:cNvPr id="5" name="Picture 4">
            <a:extLst>
              <a:ext uri="{FF2B5EF4-FFF2-40B4-BE49-F238E27FC236}">
                <a16:creationId xmlns:a16="http://schemas.microsoft.com/office/drawing/2014/main" id="{65377045-3AE3-44B4-A829-CB56DBCE4A5E}"/>
              </a:ext>
            </a:extLst>
          </p:cNvPr>
          <p:cNvPicPr>
            <a:picLocks noChangeAspect="1"/>
          </p:cNvPicPr>
          <p:nvPr/>
        </p:nvPicPr>
        <p:blipFill>
          <a:blip r:embed="rId3"/>
          <a:stretch>
            <a:fillRect/>
          </a:stretch>
        </p:blipFill>
        <p:spPr>
          <a:xfrm>
            <a:off x="25803" y="3813793"/>
            <a:ext cx="2219630" cy="1853505"/>
          </a:xfrm>
          <a:prstGeom prst="rect">
            <a:avLst/>
          </a:prstGeom>
        </p:spPr>
      </p:pic>
      <p:pic>
        <p:nvPicPr>
          <p:cNvPr id="6" name="Picture 5">
            <a:extLst>
              <a:ext uri="{FF2B5EF4-FFF2-40B4-BE49-F238E27FC236}">
                <a16:creationId xmlns:a16="http://schemas.microsoft.com/office/drawing/2014/main" id="{C1AE87A9-A562-4799-94E2-143DF64F9B92}"/>
              </a:ext>
            </a:extLst>
          </p:cNvPr>
          <p:cNvPicPr>
            <a:picLocks noChangeAspect="1"/>
          </p:cNvPicPr>
          <p:nvPr/>
        </p:nvPicPr>
        <p:blipFill>
          <a:blip r:embed="rId4"/>
          <a:stretch>
            <a:fillRect/>
          </a:stretch>
        </p:blipFill>
        <p:spPr>
          <a:xfrm>
            <a:off x="2517364" y="1099245"/>
            <a:ext cx="2234165" cy="2714548"/>
          </a:xfrm>
          <a:prstGeom prst="rect">
            <a:avLst/>
          </a:prstGeom>
        </p:spPr>
      </p:pic>
      <p:pic>
        <p:nvPicPr>
          <p:cNvPr id="7" name="Picture 6">
            <a:extLst>
              <a:ext uri="{FF2B5EF4-FFF2-40B4-BE49-F238E27FC236}">
                <a16:creationId xmlns:a16="http://schemas.microsoft.com/office/drawing/2014/main" id="{0A4BD6AE-A225-47CF-9BB3-B99BCD3AB9E0}"/>
              </a:ext>
            </a:extLst>
          </p:cNvPr>
          <p:cNvPicPr>
            <a:picLocks noChangeAspect="1"/>
          </p:cNvPicPr>
          <p:nvPr/>
        </p:nvPicPr>
        <p:blipFill>
          <a:blip r:embed="rId5"/>
          <a:stretch>
            <a:fillRect/>
          </a:stretch>
        </p:blipFill>
        <p:spPr>
          <a:xfrm>
            <a:off x="4983417" y="1099245"/>
            <a:ext cx="2225165" cy="2714548"/>
          </a:xfrm>
          <a:prstGeom prst="rect">
            <a:avLst/>
          </a:prstGeom>
        </p:spPr>
      </p:pic>
      <p:pic>
        <p:nvPicPr>
          <p:cNvPr id="9" name="Picture 8">
            <a:extLst>
              <a:ext uri="{FF2B5EF4-FFF2-40B4-BE49-F238E27FC236}">
                <a16:creationId xmlns:a16="http://schemas.microsoft.com/office/drawing/2014/main" id="{13CBA979-0908-42DA-87CC-C96B90220994}"/>
              </a:ext>
            </a:extLst>
          </p:cNvPr>
          <p:cNvPicPr>
            <a:picLocks noChangeAspect="1"/>
          </p:cNvPicPr>
          <p:nvPr/>
        </p:nvPicPr>
        <p:blipFill>
          <a:blip r:embed="rId6"/>
          <a:stretch>
            <a:fillRect/>
          </a:stretch>
        </p:blipFill>
        <p:spPr>
          <a:xfrm>
            <a:off x="7513906" y="1099244"/>
            <a:ext cx="2237773" cy="2714549"/>
          </a:xfrm>
          <a:prstGeom prst="rect">
            <a:avLst/>
          </a:prstGeom>
        </p:spPr>
      </p:pic>
      <p:pic>
        <p:nvPicPr>
          <p:cNvPr id="10" name="Picture 9">
            <a:extLst>
              <a:ext uri="{FF2B5EF4-FFF2-40B4-BE49-F238E27FC236}">
                <a16:creationId xmlns:a16="http://schemas.microsoft.com/office/drawing/2014/main" id="{7797D335-2108-4878-80A0-C76E84597137}"/>
              </a:ext>
            </a:extLst>
          </p:cNvPr>
          <p:cNvPicPr>
            <a:picLocks noChangeAspect="1"/>
          </p:cNvPicPr>
          <p:nvPr/>
        </p:nvPicPr>
        <p:blipFill>
          <a:blip r:embed="rId7"/>
          <a:stretch>
            <a:fillRect/>
          </a:stretch>
        </p:blipFill>
        <p:spPr>
          <a:xfrm>
            <a:off x="9996298" y="1099243"/>
            <a:ext cx="2195702" cy="2714549"/>
          </a:xfrm>
          <a:prstGeom prst="rect">
            <a:avLst/>
          </a:prstGeom>
        </p:spPr>
      </p:pic>
      <p:pic>
        <p:nvPicPr>
          <p:cNvPr id="1026" name="Picture 2">
            <a:extLst>
              <a:ext uri="{FF2B5EF4-FFF2-40B4-BE49-F238E27FC236}">
                <a16:creationId xmlns:a16="http://schemas.microsoft.com/office/drawing/2014/main" id="{31739050-1890-455B-8949-7233BA7E81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33852" y="1176146"/>
            <a:ext cx="664693" cy="5928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 name="Picture 1">
            <a:extLst>
              <a:ext uri="{FF2B5EF4-FFF2-40B4-BE49-F238E27FC236}">
                <a16:creationId xmlns:a16="http://schemas.microsoft.com/office/drawing/2014/main" id="{83515807-E658-48B4-9130-65F63CB08EEF}"/>
              </a:ext>
            </a:extLst>
          </p:cNvPr>
          <p:cNvPicPr>
            <a:picLocks noChangeAspect="1"/>
          </p:cNvPicPr>
          <p:nvPr/>
        </p:nvPicPr>
        <p:blipFill>
          <a:blip r:embed="rId9"/>
          <a:stretch>
            <a:fillRect/>
          </a:stretch>
        </p:blipFill>
        <p:spPr>
          <a:xfrm>
            <a:off x="5382057" y="2125727"/>
            <a:ext cx="411992" cy="336320"/>
          </a:xfrm>
          <a:prstGeom prst="rect">
            <a:avLst/>
          </a:prstGeom>
        </p:spPr>
      </p:pic>
    </p:spTree>
    <p:extLst>
      <p:ext uri="{BB962C8B-B14F-4D97-AF65-F5344CB8AC3E}">
        <p14:creationId xmlns:p14="http://schemas.microsoft.com/office/powerpoint/2010/main" val="2809213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91983899"/>
              </p:ext>
            </p:extLst>
          </p:nvPr>
        </p:nvGraphicFramePr>
        <p:xfrm>
          <a:off x="233362" y="111749"/>
          <a:ext cx="11844338" cy="11916481"/>
        </p:xfrm>
        <a:graphic>
          <a:graphicData uri="http://schemas.openxmlformats.org/drawingml/2006/table">
            <a:tbl>
              <a:tblPr firstRow="1" bandRow="1">
                <a:effectLst/>
                <a:tableStyleId>{5C22544A-7EE6-4342-B048-85BDC9FD1C3A}</a:tableStyleId>
              </a:tblPr>
              <a:tblGrid>
                <a:gridCol w="1202438">
                  <a:extLst>
                    <a:ext uri="{9D8B030D-6E8A-4147-A177-3AD203B41FA5}">
                      <a16:colId xmlns:a16="http://schemas.microsoft.com/office/drawing/2014/main" val="20000"/>
                    </a:ext>
                  </a:extLst>
                </a:gridCol>
                <a:gridCol w="3211895">
                  <a:extLst>
                    <a:ext uri="{9D8B030D-6E8A-4147-A177-3AD203B41FA5}">
                      <a16:colId xmlns:a16="http://schemas.microsoft.com/office/drawing/2014/main" val="20001"/>
                    </a:ext>
                  </a:extLst>
                </a:gridCol>
                <a:gridCol w="3196943">
                  <a:extLst>
                    <a:ext uri="{9D8B030D-6E8A-4147-A177-3AD203B41FA5}">
                      <a16:colId xmlns:a16="http://schemas.microsoft.com/office/drawing/2014/main" val="1411665628"/>
                    </a:ext>
                  </a:extLst>
                </a:gridCol>
                <a:gridCol w="4233062">
                  <a:extLst>
                    <a:ext uri="{9D8B030D-6E8A-4147-A177-3AD203B41FA5}">
                      <a16:colId xmlns:a16="http://schemas.microsoft.com/office/drawing/2014/main" val="3223825235"/>
                    </a:ext>
                  </a:extLst>
                </a:gridCol>
              </a:tblGrid>
              <a:tr h="263975">
                <a:tc gridSpan="4">
                  <a:txBody>
                    <a:bodyPr/>
                    <a:lstStyle/>
                    <a:p>
                      <a:pPr lvl="0" algn="ctr"/>
                      <a:r>
                        <a:rPr lang="en-GB" sz="1100" b="0" dirty="0">
                          <a:latin typeface="+mn-lt"/>
                          <a:cs typeface="Arial" panose="020B0604020202020204" pitchFamily="34" charset="0"/>
                        </a:rPr>
                        <a:t>SCIENCE Year 4</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pPr lvl="0" algn="ctr"/>
                      <a:endParaRPr lang="en-GB" sz="1100" b="0" dirty="0">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rgbClr val="7C5FA1"/>
                    </a:solidFil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Biology</a:t>
                      </a:r>
                    </a:p>
                    <a:p>
                      <a:pPr lvl="0" algn="ctr"/>
                      <a:r>
                        <a:rPr lang="en-GB" sz="1100" b="0" dirty="0">
                          <a:solidFill>
                            <a:schemeClr val="tx1"/>
                          </a:solidFill>
                          <a:latin typeface="+mn-lt"/>
                          <a:cs typeface="Arial" panose="020B0604020202020204" pitchFamily="34" charset="0"/>
                        </a:rPr>
                        <a:t>All living things and their habitats and animals including humans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Biology and Chemistry</a:t>
                      </a:r>
                    </a:p>
                    <a:p>
                      <a:pPr lvl="0" algn="ctr"/>
                      <a:r>
                        <a:rPr lang="en-GB" sz="1100" b="0" dirty="0">
                          <a:solidFill>
                            <a:schemeClr val="tx1"/>
                          </a:solidFill>
                          <a:latin typeface="+mn-lt"/>
                          <a:cs typeface="Arial" panose="020B0604020202020204" pitchFamily="34" charset="0"/>
                        </a:rPr>
                        <a:t>Animals including humans and states of matter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Physics</a:t>
                      </a:r>
                    </a:p>
                    <a:p>
                      <a:pPr algn="ctr"/>
                      <a:r>
                        <a:rPr lang="en-GB" sz="1100" dirty="0"/>
                        <a:t>Sound and electricity</a:t>
                      </a:r>
                      <a:endParaRPr lang="en-GB"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marL="0" marR="0" lvl="0" indent="0" algn="ctr" defTabSz="1199967" rtl="0" eaLnBrk="1" fontAlgn="auto" latinLnBrk="0" hangingPunct="1">
                        <a:lnSpc>
                          <a:spcPct val="100000"/>
                        </a:lnSpc>
                        <a:spcBef>
                          <a:spcPts val="0"/>
                        </a:spcBef>
                        <a:spcAft>
                          <a:spcPts val="0"/>
                        </a:spcAft>
                        <a:buClrTx/>
                        <a:buSzTx/>
                        <a:buFontTx/>
                        <a:buNone/>
                        <a:tabLst/>
                        <a:defRPr/>
                      </a:pPr>
                      <a:r>
                        <a:rPr lang="en-GB" sz="1100" dirty="0">
                          <a:latin typeface="+mn-lt"/>
                          <a:cs typeface="Arial" panose="020B0604020202020204" pitchFamily="34" charset="0"/>
                        </a:rPr>
                        <a:t>Know that animals have offspring (Y2). Know how to keep healthy (Y2). Know the names of the food types; identify muscles and bones (Y3) </a:t>
                      </a:r>
                    </a:p>
                    <a:p>
                      <a:pPr algn="ctr"/>
                      <a:r>
                        <a:rPr lang="en-GB" sz="1100" dirty="0">
                          <a:latin typeface="+mn-lt"/>
                          <a:cs typeface="Arial" panose="020B0604020202020204" pitchFamily="34" charset="0"/>
                        </a:rPr>
                        <a:t>Classifications (Y1) Habitats (Y2) Know the parts of a plant; explore and investigate the biology of a plant (Y3).</a:t>
                      </a:r>
                    </a:p>
                    <a:p>
                      <a:pPr algn="ctr"/>
                      <a:r>
                        <a:rPr lang="en-GB" sz="1100" dirty="0">
                          <a:latin typeface="+mn-lt"/>
                        </a:rPr>
                        <a:t>Every day materials (Y1) Know the names and properties of the different types of rock; understand how fossils are formed (Y3).</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latin typeface="+mn-lt"/>
                          <a:cs typeface="Arial" panose="020B0604020202020204" pitchFamily="34" charset="0"/>
                        </a:rPr>
                        <a:t>Compare how things move on different surfaces;  explore magnets; make predictions about magnets (Y3). Understand the need for light; understand how shadows are formed; sun safety (Y3).</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545631624"/>
                  </a:ext>
                </a:extLst>
              </a:tr>
              <a:tr h="2346067">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 </a:t>
                      </a:r>
                      <a:r>
                        <a:rPr lang="en-GB" sz="1100" dirty="0">
                          <a:solidFill>
                            <a:srgbClr val="FF0000"/>
                          </a:solidFill>
                        </a:rPr>
                        <a:t>Understand that living things can be grouped in various ways and learn basic classifications.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dirty="0">
                          <a:solidFill>
                            <a:srgbClr val="FF0000"/>
                          </a:solidFill>
                        </a:rPr>
                        <a:t>Learn how to use classification keys to identify and group living things.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dirty="0">
                          <a:solidFill>
                            <a:srgbClr val="00B0F0"/>
                          </a:solidFill>
                        </a:rPr>
                        <a:t>Animal top trumps based on characteristics- Example in TAPS folder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dirty="0">
                          <a:solidFill>
                            <a:srgbClr val="00B0F0"/>
                          </a:solidFill>
                        </a:rPr>
                        <a:t>Apply knowledge of classification keys to identify local flora and fauna.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FF0000"/>
                          </a:solidFill>
                        </a:rPr>
                        <a:t>Understand how environmental changes can affect living things.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Understand the effects of pollution, deforestation, and urbanisation on living things.</a:t>
                      </a:r>
                    </a:p>
                    <a:p>
                      <a:r>
                        <a:rPr lang="en-GB" sz="1100" dirty="0"/>
                        <a:t>Lesson 7- </a:t>
                      </a:r>
                      <a:r>
                        <a:rPr lang="en-GB" sz="1100" dirty="0">
                          <a:solidFill>
                            <a:srgbClr val="FF0000"/>
                          </a:solidFill>
                        </a:rPr>
                        <a:t>Understand ways to protect living things and their environments.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8- </a:t>
                      </a:r>
                      <a:r>
                        <a:rPr lang="en-GB" sz="1100" dirty="0">
                          <a:solidFill>
                            <a:srgbClr val="00B0F0"/>
                          </a:solidFill>
                        </a:rPr>
                        <a:t>TAPS task- Local Environment Survey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9- </a:t>
                      </a:r>
                      <a:r>
                        <a:rPr lang="en-GB" sz="1100" dirty="0">
                          <a:solidFill>
                            <a:srgbClr val="00B0F0"/>
                          </a:solidFill>
                        </a:rPr>
                        <a:t>Choose a local environmental issue and develop an action plan to address 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10- </a:t>
                      </a:r>
                      <a:r>
                        <a:rPr lang="en-GB" sz="1100" dirty="0">
                          <a:solidFill>
                            <a:srgbClr val="FF0000"/>
                          </a:solidFill>
                        </a:rPr>
                        <a:t>Identify producers, predators and prey in food chains.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11- </a:t>
                      </a:r>
                      <a:r>
                        <a:rPr lang="en-GB" sz="1100" dirty="0">
                          <a:solidFill>
                            <a:srgbClr val="00B0F0"/>
                          </a:solidFill>
                        </a:rPr>
                        <a:t>Construct and interpret a variety of food chains </a:t>
                      </a: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12- </a:t>
                      </a:r>
                      <a:r>
                        <a:rPr lang="en-GB" sz="1100" dirty="0">
                          <a:solidFill>
                            <a:srgbClr val="00B0F0"/>
                          </a:solidFill>
                        </a:rPr>
                        <a:t>Understand the importance of maintaining balanced ecosystems.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 </a:t>
                      </a:r>
                      <a:r>
                        <a:rPr lang="en-GB" sz="1100" dirty="0">
                          <a:solidFill>
                            <a:srgbClr val="FF0000"/>
                          </a:solidFill>
                        </a:rPr>
                        <a:t>Describe the basic parts of the human digestive system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dirty="0">
                          <a:solidFill>
                            <a:srgbClr val="FF0000"/>
                          </a:solidFill>
                        </a:rPr>
                        <a:t>Understand the simple functions of each part of the digestive system.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dirty="0">
                          <a:solidFill>
                            <a:srgbClr val="FF0000"/>
                          </a:solidFill>
                        </a:rPr>
                        <a:t>Identify the different types of teeth in humans. Understand the simple functions of each type of tooth.</a:t>
                      </a:r>
                    </a:p>
                    <a:p>
                      <a:r>
                        <a:rPr lang="en-GB" sz="1100" dirty="0"/>
                        <a:t>Lesson 4- </a:t>
                      </a:r>
                      <a:r>
                        <a:rPr lang="en-GB" sz="1100" dirty="0">
                          <a:solidFill>
                            <a:srgbClr val="FF0000"/>
                          </a:solidFill>
                        </a:rPr>
                        <a:t>Understand how different types of teeth contribute to the digestive process.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00B0F0"/>
                          </a:solidFill>
                        </a:rPr>
                        <a:t>TAPS task- Teeth in liquids news report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 </a:t>
                      </a:r>
                      <a:r>
                        <a:rPr lang="en-GB" sz="1100" dirty="0">
                          <a:solidFill>
                            <a:srgbClr val="00B0F0"/>
                          </a:solidFill>
                        </a:rPr>
                        <a:t>Group substances based on whether they are a solid, liquid or gas.</a:t>
                      </a: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dirty="0">
                          <a:solidFill>
                            <a:srgbClr val="FF0000"/>
                          </a:solidFill>
                        </a:rPr>
                        <a:t>Explain how materials change state.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3- </a:t>
                      </a:r>
                      <a:r>
                        <a:rPr lang="en-GB" sz="1100" dirty="0">
                          <a:solidFill>
                            <a:srgbClr val="00B0F0"/>
                          </a:solidFill>
                        </a:rPr>
                        <a:t>Investigate the boiling point of different materials.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dirty="0">
                          <a:solidFill>
                            <a:srgbClr val="FF0000"/>
                          </a:solidFill>
                        </a:rPr>
                        <a:t>Explain the water cycle.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00B0F0"/>
                          </a:solidFill>
                        </a:rPr>
                        <a:t>Investigate how temperature affects evaporation rates.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TAPS task- Drying materials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Resources</a:t>
                      </a:r>
                      <a:r>
                        <a:rPr lang="en-GB" sz="1100" baseline="0" dirty="0">
                          <a:solidFill>
                            <a:schemeClr val="tx1"/>
                          </a:solidFill>
                        </a:rPr>
                        <a:t> – Changes of state (C6-C7); </a:t>
                      </a:r>
                      <a:r>
                        <a:rPr lang="en-GB" sz="1100" dirty="0">
                          <a:solidFill>
                            <a:schemeClr val="tx1"/>
                          </a:solidFill>
                        </a:rPr>
                        <a:t>water cycle model – under tray G10.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Resources</a:t>
                      </a:r>
                      <a:r>
                        <a:rPr lang="en-GB" sz="1100" baseline="0" dirty="0"/>
                        <a:t> – teeth (tray B4)</a:t>
                      </a: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solidFill>
                          <a:schemeClr val="tx1"/>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FF0000"/>
                          </a:solidFill>
                        </a:rPr>
                        <a:t>Identify how sounds are made and associate sounds with something vibrating.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dirty="0">
                          <a:solidFill>
                            <a:srgbClr val="FF0000"/>
                          </a:solidFill>
                        </a:rPr>
                        <a:t>Recognise that vibrations from sounds travel through a medium to the ear. Know the parts of the ear.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dirty="0">
                          <a:solidFill>
                            <a:srgbClr val="FF0000"/>
                          </a:solidFill>
                        </a:rPr>
                        <a:t>Find patterns between the pitch of a sound and features of the object that produced 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dirty="0">
                          <a:solidFill>
                            <a:srgbClr val="FF0000"/>
                          </a:solidFill>
                        </a:rPr>
                        <a:t>Find patterns between the volume of a sound and the strength of the vibrations that produced 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FF0000"/>
                          </a:solidFill>
                        </a:rPr>
                        <a:t>Recognise that sounds get fainter as the distance from the sound source increases.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TAPS task- Does it conduct electricity?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r>
                        <a:rPr lang="en-GB" sz="1100" dirty="0"/>
                        <a:t>Lesson 1- </a:t>
                      </a:r>
                      <a:r>
                        <a:rPr lang="en-GB" sz="1100" dirty="0">
                          <a:solidFill>
                            <a:srgbClr val="00B0F0"/>
                          </a:solidFill>
                        </a:rPr>
                        <a:t>Explore electrical circuits.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dirty="0">
                          <a:solidFill>
                            <a:srgbClr val="FF0000"/>
                          </a:solidFill>
                        </a:rPr>
                        <a:t>Construct a simple series circuit.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Ensure children understand the terms cells, wires, bulbs.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dirty="0">
                          <a:solidFill>
                            <a:srgbClr val="00B0F0"/>
                          </a:solidFill>
                        </a:rPr>
                        <a:t>Construct a series circuit with multiple components.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Recap last week and build on it with the addition switches and buzzers. Introduce the term ‘current’. What happens to the build brightness if extra cells are put into the circuit?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4- </a:t>
                      </a:r>
                      <a:r>
                        <a:rPr lang="en-GB" sz="1100" dirty="0">
                          <a:solidFill>
                            <a:srgbClr val="FF0000"/>
                          </a:solidFill>
                        </a:rPr>
                        <a:t>Understand how important electricity is to us.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Explain that Benjamin Franklin ‘discovered’ electricity. Children to name common appliances that run on electricity. Imagine life before electricity and the impact it has on us.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00B0F0"/>
                          </a:solidFill>
                        </a:rPr>
                        <a:t>TAPS task- Electricity conductors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Explain how metal can be used as a conductor.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Is there anything that can connect a gap in a circuit? Children to discover metal can be used to connect a gap. </a:t>
                      </a:r>
                      <a:r>
                        <a:rPr lang="en-GB" sz="1100">
                          <a:solidFill>
                            <a:schemeClr val="tx1"/>
                          </a:solidFill>
                        </a:rPr>
                        <a:t>(They could do this with a piece of card and make it into a switch like the final picture on the SKO).</a:t>
                      </a:r>
                      <a:endParaRPr lang="en-GB" sz="110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Resources –Data</a:t>
                      </a:r>
                      <a:r>
                        <a:rPr lang="en-GB" sz="1100" baseline="0" dirty="0">
                          <a:solidFill>
                            <a:schemeClr val="tx1"/>
                          </a:solidFill>
                        </a:rPr>
                        <a:t> loggers for sound – tray G1a and under Dictaphones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Tuning forks and sound resources – P2a – 2b; tray P10-P14 for electricity. </a:t>
                      </a:r>
                      <a:endParaRPr lang="en-GB" sz="11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Resources –Data</a:t>
                      </a:r>
                      <a:r>
                        <a:rPr lang="en-GB" sz="1100" baseline="0" dirty="0">
                          <a:solidFill>
                            <a:schemeClr val="tx1"/>
                          </a:solidFill>
                        </a:rPr>
                        <a:t> loggers for sound – tray G1a and under Dictaphones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rPr>
                        <a:t>Tuning forks and sound resources – P2a – 2b; tray P10-P14 for electricity. </a:t>
                      </a:r>
                      <a:endParaRPr lang="en-GB" sz="11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1" kern="1200" dirty="0">
                          <a:solidFill>
                            <a:schemeClr val="dk1"/>
                          </a:solidFill>
                          <a:effectLst/>
                          <a:latin typeface="+mn-lt"/>
                          <a:ea typeface="+mn-ea"/>
                          <a:cs typeface="+mn-cs"/>
                        </a:rPr>
                        <a:t>Do:</a:t>
                      </a:r>
                      <a:r>
                        <a:rPr lang="en-GB" sz="1100" kern="1200" dirty="0">
                          <a:solidFill>
                            <a:schemeClr val="dk1"/>
                          </a:solidFill>
                          <a:effectLst/>
                          <a:latin typeface="+mn-lt"/>
                          <a:ea typeface="+mn-ea"/>
                          <a:cs typeface="+mn-cs"/>
                        </a:rPr>
                        <a:t> Gather, record and </a:t>
                      </a:r>
                    </a:p>
                    <a:p>
                      <a:r>
                        <a:rPr lang="en-GB" sz="1100" kern="1200" dirty="0">
                          <a:solidFill>
                            <a:schemeClr val="dk1"/>
                          </a:solidFill>
                          <a:effectLst/>
                          <a:latin typeface="+mn-lt"/>
                          <a:ea typeface="+mn-ea"/>
                          <a:cs typeface="+mn-cs"/>
                        </a:rPr>
                        <a:t>classify data.</a:t>
                      </a:r>
                    </a:p>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i="0" u="none" strike="noStrike" kern="1200" baseline="0" dirty="0">
                          <a:solidFill>
                            <a:schemeClr val="dk1"/>
                          </a:solidFill>
                          <a:latin typeface="+mn-lt"/>
                          <a:ea typeface="+mn-ea"/>
                          <a:cs typeface="+mn-cs"/>
                        </a:rPr>
                        <a:t>Review: </a:t>
                      </a:r>
                      <a:r>
                        <a:rPr lang="en-GB" sz="1100" b="0" i="0" u="none" strike="noStrike" kern="1200" baseline="0" dirty="0">
                          <a:solidFill>
                            <a:schemeClr val="dk1"/>
                          </a:solidFill>
                          <a:latin typeface="+mn-lt"/>
                          <a:ea typeface="+mn-ea"/>
                          <a:cs typeface="+mn-cs"/>
                        </a:rPr>
                        <a:t>reporting on findings from enquiries, using results to draw simple conclusions.</a:t>
                      </a:r>
                    </a:p>
                    <a:p>
                      <a:endParaRPr lang="en-GB" sz="1100" b="0" i="0"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dk1"/>
                          </a:solidFill>
                          <a:effectLst/>
                          <a:latin typeface="+mn-lt"/>
                          <a:ea typeface="+mn-ea"/>
                          <a:cs typeface="+mn-cs"/>
                        </a:rPr>
                        <a:t>Plan:</a:t>
                      </a:r>
                      <a:r>
                        <a:rPr lang="en-GB" sz="1100" kern="1200" dirty="0">
                          <a:solidFill>
                            <a:schemeClr val="dk1"/>
                          </a:solidFill>
                          <a:effectLst/>
                          <a:latin typeface="+mn-lt"/>
                          <a:ea typeface="+mn-ea"/>
                          <a:cs typeface="+mn-cs"/>
                        </a:rPr>
                        <a:t> Set up a fair test.</a:t>
                      </a:r>
                    </a:p>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dk1"/>
                          </a:solidFill>
                          <a:effectLst/>
                          <a:latin typeface="+mn-lt"/>
                          <a:ea typeface="+mn-ea"/>
                          <a:cs typeface="+mn-cs"/>
                        </a:rPr>
                        <a:t>Review:</a:t>
                      </a:r>
                      <a:r>
                        <a:rPr lang="en-GB" sz="1100" kern="1200" dirty="0">
                          <a:solidFill>
                            <a:schemeClr val="dk1"/>
                          </a:solidFill>
                          <a:effectLst/>
                          <a:latin typeface="+mn-lt"/>
                          <a:ea typeface="+mn-ea"/>
                          <a:cs typeface="+mn-cs"/>
                        </a:rPr>
                        <a:t> Identify differences, similarities or changes related to simple scientific ideas and processes.</a:t>
                      </a:r>
                      <a:endParaRPr lang="en-GB" sz="1100" dirty="0">
                        <a:solidFill>
                          <a:srgbClr val="7030A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dk1"/>
                          </a:solidFill>
                          <a:effectLst/>
                          <a:latin typeface="+mn-lt"/>
                          <a:ea typeface="+mn-ea"/>
                          <a:cs typeface="+mn-cs"/>
                        </a:rPr>
                        <a:t>Review:</a:t>
                      </a:r>
                      <a:r>
                        <a:rPr lang="en-GB" sz="1100" kern="1200" dirty="0">
                          <a:solidFill>
                            <a:schemeClr val="dk1"/>
                          </a:solidFill>
                          <a:effectLst/>
                          <a:latin typeface="+mn-lt"/>
                          <a:ea typeface="+mn-ea"/>
                          <a:cs typeface="+mn-cs"/>
                        </a:rPr>
                        <a:t> Report on findings from enquires, including oral and written explanations, displays or presentations of results and conclusions.</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I can recognise that living things can be grouped in a variety of ways, understand and use classification keys to group, identify and name a variety of living things and recognise that environments can change and that this can sometimes pose dangers to living things. construct and interpret a variety of food chains, identifying produces, predators and prey.</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I can describe the simple functions of the basic parts of the digestive system in humans, identify the different types of teeth and their simple function and</a:t>
                      </a:r>
                    </a:p>
                    <a:p>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I can compare and group materials together according to their state of matter, observe some materials change state when they are heated or cooled and identify the part played by evaporation and condensation in the water cycle.</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I can identify common appliances that run on electricity, construct a simple circuit, identify whether or not a lamp will light in a simple series circuit, recognise that a switch open and closes a circuit and recognise some common conductors and insulators.</a:t>
                      </a:r>
                    </a:p>
                    <a:p>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I can identify how sounds are made, recognise that vibrations from sounds travel through a medium to the ear, find patterns between the pitch of a sound and the features of the object that produced it and recognise that sounds get fainter as the distance from the sources increases.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dirty="0">
                          <a:latin typeface="+mn-lt"/>
                          <a:cs typeface="Arial" panose="020B0604020202020204" pitchFamily="34" charset="0"/>
                        </a:rPr>
                        <a:t>Know the life cycle of living things; know how living things reproduce.</a:t>
                      </a:r>
                    </a:p>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dirty="0">
                          <a:latin typeface="+mn-lt"/>
                          <a:cs typeface="Arial" panose="020B0604020202020204" pitchFamily="34" charset="0"/>
                        </a:rPr>
                        <a:t>Aging in the human body.</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lang="en-GB" sz="1100" dirty="0">
                          <a:latin typeface="+mn-lt"/>
                        </a:rPr>
                        <a:t>Properties of materials; understand which materials will conduct, are magnetic, will dissolve; know about reversable and irreversible changes.</a:t>
                      </a:r>
                    </a:p>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cs typeface="Arial" panose="020B0604020202020204" pitchFamily="34" charset="0"/>
                        </a:rPr>
                        <a:t>Name planets; know sun’s impact on the Earth; understand phases of the moon; understand how seasons are created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cs typeface="Arial" panose="020B0604020202020204" pitchFamily="34" charset="0"/>
                        </a:rPr>
                        <a:t>Know forces push or pull; know about friction; understand gravity; understand mechanisms.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901547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9</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4 vocabulary </a:t>
            </a:r>
          </a:p>
        </p:txBody>
      </p:sp>
      <p:pic>
        <p:nvPicPr>
          <p:cNvPr id="4" name="Picture 3">
            <a:extLst>
              <a:ext uri="{FF2B5EF4-FFF2-40B4-BE49-F238E27FC236}">
                <a16:creationId xmlns:a16="http://schemas.microsoft.com/office/drawing/2014/main" id="{AB2721BD-E37A-4680-B2C8-F452331C2B0D}"/>
              </a:ext>
            </a:extLst>
          </p:cNvPr>
          <p:cNvPicPr>
            <a:picLocks noChangeAspect="1"/>
          </p:cNvPicPr>
          <p:nvPr/>
        </p:nvPicPr>
        <p:blipFill>
          <a:blip r:embed="rId2"/>
          <a:stretch>
            <a:fillRect/>
          </a:stretch>
        </p:blipFill>
        <p:spPr>
          <a:xfrm>
            <a:off x="112509" y="1167379"/>
            <a:ext cx="2081775" cy="2519250"/>
          </a:xfrm>
          <a:prstGeom prst="rect">
            <a:avLst/>
          </a:prstGeom>
        </p:spPr>
      </p:pic>
      <p:pic>
        <p:nvPicPr>
          <p:cNvPr id="5" name="Picture 4">
            <a:extLst>
              <a:ext uri="{FF2B5EF4-FFF2-40B4-BE49-F238E27FC236}">
                <a16:creationId xmlns:a16="http://schemas.microsoft.com/office/drawing/2014/main" id="{7D199825-851C-4772-9E7D-9AD860972B4A}"/>
              </a:ext>
            </a:extLst>
          </p:cNvPr>
          <p:cNvPicPr>
            <a:picLocks noChangeAspect="1"/>
          </p:cNvPicPr>
          <p:nvPr/>
        </p:nvPicPr>
        <p:blipFill>
          <a:blip r:embed="rId3"/>
          <a:stretch>
            <a:fillRect/>
          </a:stretch>
        </p:blipFill>
        <p:spPr>
          <a:xfrm>
            <a:off x="127817" y="3717472"/>
            <a:ext cx="2030441" cy="2519251"/>
          </a:xfrm>
          <a:prstGeom prst="rect">
            <a:avLst/>
          </a:prstGeom>
        </p:spPr>
      </p:pic>
      <p:pic>
        <p:nvPicPr>
          <p:cNvPr id="6" name="Picture 5">
            <a:extLst>
              <a:ext uri="{FF2B5EF4-FFF2-40B4-BE49-F238E27FC236}">
                <a16:creationId xmlns:a16="http://schemas.microsoft.com/office/drawing/2014/main" id="{87A99BFC-2E7D-4F2C-A75D-EB572E0464C7}"/>
              </a:ext>
            </a:extLst>
          </p:cNvPr>
          <p:cNvPicPr>
            <a:picLocks noChangeAspect="1"/>
          </p:cNvPicPr>
          <p:nvPr/>
        </p:nvPicPr>
        <p:blipFill>
          <a:blip r:embed="rId4"/>
          <a:stretch>
            <a:fillRect/>
          </a:stretch>
        </p:blipFill>
        <p:spPr>
          <a:xfrm>
            <a:off x="2402071" y="1167379"/>
            <a:ext cx="2051605" cy="2519250"/>
          </a:xfrm>
          <a:prstGeom prst="rect">
            <a:avLst/>
          </a:prstGeom>
        </p:spPr>
      </p:pic>
      <p:pic>
        <p:nvPicPr>
          <p:cNvPr id="7" name="Picture 6">
            <a:extLst>
              <a:ext uri="{FF2B5EF4-FFF2-40B4-BE49-F238E27FC236}">
                <a16:creationId xmlns:a16="http://schemas.microsoft.com/office/drawing/2014/main" id="{026F37DE-22C5-4E4A-9AFB-614C1D046D03}"/>
              </a:ext>
            </a:extLst>
          </p:cNvPr>
          <p:cNvPicPr>
            <a:picLocks noChangeAspect="1"/>
          </p:cNvPicPr>
          <p:nvPr/>
        </p:nvPicPr>
        <p:blipFill>
          <a:blip r:embed="rId5"/>
          <a:stretch>
            <a:fillRect/>
          </a:stretch>
        </p:blipFill>
        <p:spPr>
          <a:xfrm>
            <a:off x="4826794" y="1167379"/>
            <a:ext cx="2081775" cy="2563951"/>
          </a:xfrm>
          <a:prstGeom prst="rect">
            <a:avLst/>
          </a:prstGeom>
        </p:spPr>
      </p:pic>
      <p:pic>
        <p:nvPicPr>
          <p:cNvPr id="9" name="Picture 8">
            <a:extLst>
              <a:ext uri="{FF2B5EF4-FFF2-40B4-BE49-F238E27FC236}">
                <a16:creationId xmlns:a16="http://schemas.microsoft.com/office/drawing/2014/main" id="{C6CCEBE2-D129-4715-8801-CC02B9C075CB}"/>
              </a:ext>
            </a:extLst>
          </p:cNvPr>
          <p:cNvPicPr>
            <a:picLocks noChangeAspect="1"/>
          </p:cNvPicPr>
          <p:nvPr/>
        </p:nvPicPr>
        <p:blipFill>
          <a:blip r:embed="rId6"/>
          <a:stretch>
            <a:fillRect/>
          </a:stretch>
        </p:blipFill>
        <p:spPr>
          <a:xfrm>
            <a:off x="7122213" y="1167379"/>
            <a:ext cx="2092576" cy="2550093"/>
          </a:xfrm>
          <a:prstGeom prst="rect">
            <a:avLst/>
          </a:prstGeom>
        </p:spPr>
      </p:pic>
      <p:pic>
        <p:nvPicPr>
          <p:cNvPr id="10" name="Picture 9">
            <a:extLst>
              <a:ext uri="{FF2B5EF4-FFF2-40B4-BE49-F238E27FC236}">
                <a16:creationId xmlns:a16="http://schemas.microsoft.com/office/drawing/2014/main" id="{F5AABACE-2CF5-4585-AC4A-D74559A3C18C}"/>
              </a:ext>
            </a:extLst>
          </p:cNvPr>
          <p:cNvPicPr>
            <a:picLocks noChangeAspect="1"/>
          </p:cNvPicPr>
          <p:nvPr/>
        </p:nvPicPr>
        <p:blipFill>
          <a:blip r:embed="rId7"/>
          <a:stretch>
            <a:fillRect/>
          </a:stretch>
        </p:blipFill>
        <p:spPr>
          <a:xfrm>
            <a:off x="9577105" y="1167379"/>
            <a:ext cx="2109492" cy="2519250"/>
          </a:xfrm>
          <a:prstGeom prst="rect">
            <a:avLst/>
          </a:prstGeom>
        </p:spPr>
      </p:pic>
    </p:spTree>
    <p:extLst>
      <p:ext uri="{BB962C8B-B14F-4D97-AF65-F5344CB8AC3E}">
        <p14:creationId xmlns:p14="http://schemas.microsoft.com/office/powerpoint/2010/main" val="3461546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02580851"/>
              </p:ext>
            </p:extLst>
          </p:nvPr>
        </p:nvGraphicFramePr>
        <p:xfrm>
          <a:off x="200025" y="92699"/>
          <a:ext cx="11739426" cy="12438187"/>
        </p:xfrm>
        <a:graphic>
          <a:graphicData uri="http://schemas.openxmlformats.org/drawingml/2006/table">
            <a:tbl>
              <a:tblPr firstRow="1" bandRow="1">
                <a:effectLst/>
                <a:tableStyleId>{5C22544A-7EE6-4342-B048-85BDC9FD1C3A}</a:tableStyleId>
              </a:tblPr>
              <a:tblGrid>
                <a:gridCol w="1285698">
                  <a:extLst>
                    <a:ext uri="{9D8B030D-6E8A-4147-A177-3AD203B41FA5}">
                      <a16:colId xmlns:a16="http://schemas.microsoft.com/office/drawing/2014/main" val="20000"/>
                    </a:ext>
                  </a:extLst>
                </a:gridCol>
                <a:gridCol w="2854265">
                  <a:extLst>
                    <a:ext uri="{9D8B030D-6E8A-4147-A177-3AD203B41FA5}">
                      <a16:colId xmlns:a16="http://schemas.microsoft.com/office/drawing/2014/main" val="20001"/>
                    </a:ext>
                  </a:extLst>
                </a:gridCol>
                <a:gridCol w="397869">
                  <a:extLst>
                    <a:ext uri="{9D8B030D-6E8A-4147-A177-3AD203B41FA5}">
                      <a16:colId xmlns:a16="http://schemas.microsoft.com/office/drawing/2014/main" val="4290271746"/>
                    </a:ext>
                  </a:extLst>
                </a:gridCol>
                <a:gridCol w="3187782">
                  <a:extLst>
                    <a:ext uri="{9D8B030D-6E8A-4147-A177-3AD203B41FA5}">
                      <a16:colId xmlns:a16="http://schemas.microsoft.com/office/drawing/2014/main" val="1411665628"/>
                    </a:ext>
                  </a:extLst>
                </a:gridCol>
                <a:gridCol w="4013812">
                  <a:extLst>
                    <a:ext uri="{9D8B030D-6E8A-4147-A177-3AD203B41FA5}">
                      <a16:colId xmlns:a16="http://schemas.microsoft.com/office/drawing/2014/main" val="51586819"/>
                    </a:ext>
                  </a:extLst>
                </a:gridCol>
              </a:tblGrid>
              <a:tr h="263975">
                <a:tc gridSpan="5">
                  <a:txBody>
                    <a:bodyPr/>
                    <a:lstStyle/>
                    <a:p>
                      <a:pPr lvl="0" algn="ctr"/>
                      <a:r>
                        <a:rPr lang="en-GB" sz="1100" b="0" dirty="0">
                          <a:latin typeface="+mn-lt"/>
                          <a:cs typeface="Arial" panose="020B0604020202020204" pitchFamily="34" charset="0"/>
                        </a:rPr>
                        <a:t>SCIENCE Year 5Children to research and find</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3">
                  <a:txBody>
                    <a:bodyPr/>
                    <a:lstStyle/>
                    <a:p>
                      <a:pPr lvl="0" algn="ctr"/>
                      <a:r>
                        <a:rPr lang="en-GB" sz="1100" b="0" dirty="0">
                          <a:solidFill>
                            <a:schemeClr val="tx1"/>
                          </a:solidFill>
                          <a:latin typeface="+mn-lt"/>
                          <a:cs typeface="Arial" panose="020B0604020202020204" pitchFamily="34" charset="0"/>
                        </a:rPr>
                        <a:t>Physics</a:t>
                      </a:r>
                    </a:p>
                    <a:p>
                      <a:pPr lvl="0" algn="ctr"/>
                      <a:r>
                        <a:rPr lang="en-GB" sz="1100" b="0" dirty="0">
                          <a:solidFill>
                            <a:schemeClr val="tx1"/>
                          </a:solidFill>
                          <a:latin typeface="+mn-lt"/>
                          <a:cs typeface="Arial" panose="020B0604020202020204" pitchFamily="34" charset="0"/>
                        </a:rPr>
                        <a:t>Earth and Space</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Biology and Physics</a:t>
                      </a:r>
                    </a:p>
                    <a:p>
                      <a:pPr lvl="0" algn="ctr"/>
                      <a:r>
                        <a:rPr lang="en-GB" sz="1100" b="0" dirty="0">
                          <a:solidFill>
                            <a:schemeClr val="tx1"/>
                          </a:solidFill>
                          <a:latin typeface="+mn-lt"/>
                          <a:cs typeface="Arial" panose="020B0604020202020204" pitchFamily="34" charset="0"/>
                        </a:rPr>
                        <a:t>All living things and their habitats and forces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Chemistry and Biology</a:t>
                      </a:r>
                    </a:p>
                    <a:p>
                      <a:pPr algn="ctr"/>
                      <a:r>
                        <a:rPr lang="en-GB" sz="1100" dirty="0"/>
                        <a:t>Properties and changes in materials and animals including humans</a:t>
                      </a:r>
                      <a:endParaRPr lang="en-GB"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4">
                  <a:txBody>
                    <a:bodyPr/>
                    <a:lstStyle/>
                    <a:p>
                      <a:pPr algn="ctr"/>
                      <a:r>
                        <a:rPr lang="en-GB" sz="1100" dirty="0">
                          <a:latin typeface="+mn-lt"/>
                          <a:cs typeface="Arial" panose="020B0604020202020204" pitchFamily="34" charset="0"/>
                        </a:rPr>
                        <a:t>Food chains (Y2) Identify muscles and bones (Y3)  Know the names of the parts of the digestive system; know teeth names; create food chains.</a:t>
                      </a:r>
                    </a:p>
                    <a:p>
                      <a:pPr algn="ctr"/>
                      <a:r>
                        <a:rPr lang="en-GB" sz="1100" dirty="0">
                          <a:latin typeface="+mn-lt"/>
                          <a:cs typeface="Arial" panose="020B0604020202020204" pitchFamily="34" charset="0"/>
                        </a:rPr>
                        <a:t>Classifications (Y1) Habitats (Y2) Parts of plants (Y3) Group living things; recognise changes to the environment; understand how to protect our environment. (Y4).</a:t>
                      </a:r>
                    </a:p>
                    <a:p>
                      <a:pPr algn="ctr"/>
                      <a:r>
                        <a:rPr lang="en-GB" sz="1100" dirty="0">
                          <a:latin typeface="+mn-lt"/>
                        </a:rPr>
                        <a:t>Every day materials (Y1) Rocks (Y3) Know the term solid, liquid and gases; know how they change state; apply knowledge to the water cycle (Y4).</a:t>
                      </a:r>
                    </a:p>
                    <a:p>
                      <a:pPr algn="ctr"/>
                      <a:r>
                        <a:rPr lang="en-GB" sz="1100" dirty="0">
                          <a:latin typeface="+mn-lt"/>
                          <a:cs typeface="Arial" panose="020B0604020202020204" pitchFamily="34" charset="0"/>
                        </a:rPr>
                        <a:t>Forces (Y3) Know how electricity is used; build circuits; recognise when something is run by battery; make predications about conductors or insulators. (Y4).</a:t>
                      </a:r>
                    </a:p>
                    <a:p>
                      <a:pPr algn="ctr"/>
                      <a:r>
                        <a:rPr lang="en-GB" sz="1100" dirty="0">
                          <a:latin typeface="+mn-lt"/>
                          <a:cs typeface="Arial" panose="020B0604020202020204" pitchFamily="34" charset="0"/>
                        </a:rPr>
                        <a:t>Seasons (Y1) Light (Y3) Know how sound is made and how it travels; find patterns in sounds; draw out conclusions from experiments on sound; create ear defenders (Y4).</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545631624"/>
                  </a:ext>
                </a:extLst>
              </a:tr>
              <a:tr h="2410671">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 </a:t>
                      </a:r>
                      <a:r>
                        <a:rPr lang="en-GB" sz="1100" dirty="0">
                          <a:solidFill>
                            <a:srgbClr val="FF0000"/>
                          </a:solidFill>
                        </a:rPr>
                        <a:t>Identify the role of the sun in the solar system</a:t>
                      </a:r>
                      <a:r>
                        <a:rPr lang="en-GB" sz="1100" baseline="0" dirty="0">
                          <a:solidFill>
                            <a:srgbClr val="FF0000"/>
                          </a:solidFill>
                        </a:rPr>
                        <a:t>.</a:t>
                      </a:r>
                    </a:p>
                    <a:p>
                      <a:r>
                        <a:rPr lang="en-GB" sz="1100" dirty="0">
                          <a:solidFill>
                            <a:schemeClr val="tx1"/>
                          </a:solidFill>
                        </a:rPr>
                        <a:t>Revisit the</a:t>
                      </a:r>
                      <a:r>
                        <a:rPr lang="en-GB" sz="1100" baseline="0" dirty="0">
                          <a:solidFill>
                            <a:schemeClr val="tx1"/>
                          </a:solidFill>
                        </a:rPr>
                        <a:t> names of the planets.</a:t>
                      </a:r>
                      <a:endParaRPr lang="en-GB" sz="1100" dirty="0">
                        <a:solidFill>
                          <a:schemeClr val="tx1"/>
                        </a:solidFill>
                      </a:endParaRPr>
                    </a:p>
                    <a:p>
                      <a:r>
                        <a:rPr lang="en-GB" sz="1100" dirty="0">
                          <a:solidFill>
                            <a:schemeClr val="tx1"/>
                          </a:solidFill>
                        </a:rPr>
                        <a:t>Show the model of the planets.</a:t>
                      </a:r>
                    </a:p>
                    <a:p>
                      <a:r>
                        <a:rPr lang="en-GB" sz="1100" dirty="0">
                          <a:solidFill>
                            <a:schemeClr val="tx1"/>
                          </a:solidFill>
                        </a:rPr>
                        <a:t>Lesson 2: </a:t>
                      </a:r>
                      <a:r>
                        <a:rPr lang="en-GB" sz="1100" dirty="0">
                          <a:solidFill>
                            <a:srgbClr val="FF0000"/>
                          </a:solidFill>
                        </a:rPr>
                        <a:t>Describe the movement of the planets.</a:t>
                      </a:r>
                    </a:p>
                    <a:p>
                      <a:r>
                        <a:rPr lang="en-GB" sz="1100" dirty="0">
                          <a:solidFill>
                            <a:schemeClr val="tx1"/>
                          </a:solidFill>
                        </a:rPr>
                        <a:t>Children to physically move to show the movement of the planets.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dirty="0">
                          <a:solidFill>
                            <a:srgbClr val="FF0000"/>
                          </a:solidFill>
                        </a:rPr>
                        <a:t>Understand why the Earth’s rotation causes day and night.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Work</a:t>
                      </a:r>
                      <a:r>
                        <a:rPr lang="en-GB" sz="1100" baseline="0" dirty="0">
                          <a:solidFill>
                            <a:schemeClr val="tx1"/>
                          </a:solidFill>
                        </a:rPr>
                        <a:t> scientifically by exploring different locations using internet links and direct communication.</a:t>
                      </a:r>
                      <a:endParaRPr lang="en-GB" sz="110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dirty="0">
                          <a:solidFill>
                            <a:srgbClr val="FF0000"/>
                          </a:solidFill>
                        </a:rPr>
                        <a:t>Describe the movement of the moon.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dirty="0">
                          <a:solidFill>
                            <a:srgbClr val="00B0F0"/>
                          </a:solidFill>
                        </a:rPr>
                        <a:t>TAPS task- Solar System research.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FF0000"/>
                          </a:solidFill>
                        </a:rPr>
                        <a:t>Understand how the sun, Earth, and moon are spherical bodies.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Create models of each the sun, moon and Earth.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7- </a:t>
                      </a:r>
                      <a:r>
                        <a:rPr lang="en-GB" sz="1100" dirty="0">
                          <a:solidFill>
                            <a:srgbClr val="FF0000"/>
                          </a:solidFill>
                        </a:rPr>
                        <a:t>Know the Earth’s rotation causes day and night.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8.</a:t>
                      </a:r>
                      <a:r>
                        <a:rPr lang="en-GB" sz="1100" dirty="0">
                          <a:solidFill>
                            <a:srgbClr val="FF0000"/>
                          </a:solidFill>
                        </a:rPr>
                        <a:t> Explain the apparent movement of the sun across the sky.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Track the movement of the sun by using chalk</a:t>
                      </a:r>
                      <a:r>
                        <a:rPr lang="en-GB" sz="1100" baseline="0" dirty="0">
                          <a:solidFill>
                            <a:schemeClr val="tx1"/>
                          </a:solidFill>
                        </a:rPr>
                        <a:t> to mark the shadows of a </a:t>
                      </a:r>
                      <a:r>
                        <a:rPr lang="en-GB" sz="1100" baseline="0" dirty="0" err="1">
                          <a:solidFill>
                            <a:schemeClr val="tx1"/>
                          </a:solidFill>
                        </a:rPr>
                        <a:t>rounders</a:t>
                      </a:r>
                      <a:r>
                        <a:rPr lang="en-GB" sz="1100" baseline="0" dirty="0">
                          <a:solidFill>
                            <a:schemeClr val="tx1"/>
                          </a:solidFill>
                        </a:rPr>
                        <a:t> pole. </a:t>
                      </a:r>
                      <a:endParaRPr lang="en-GB" sz="11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9 –</a:t>
                      </a:r>
                      <a:r>
                        <a:rPr lang="en-GB" sz="1100" dirty="0">
                          <a:solidFill>
                            <a:srgbClr val="FF0000"/>
                          </a:solidFill>
                        </a:rPr>
                        <a:t> Understand how</a:t>
                      </a:r>
                      <a:r>
                        <a:rPr lang="en-GB" sz="1100" baseline="0" dirty="0">
                          <a:solidFill>
                            <a:srgbClr val="FF0000"/>
                          </a:solidFill>
                        </a:rPr>
                        <a:t> sundials were used.</a:t>
                      </a:r>
                      <a:endParaRPr lang="en-GB" sz="11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10 - </a:t>
                      </a:r>
                      <a:r>
                        <a:rPr lang="en-GB" sz="1100" dirty="0">
                          <a:solidFill>
                            <a:srgbClr val="FF0000"/>
                          </a:solidFill>
                        </a:rPr>
                        <a:t>Construct a simple sundial.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Calibrated to start the beginning and end of each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11- </a:t>
                      </a:r>
                      <a:r>
                        <a:rPr lang="en-GB" sz="1100" dirty="0">
                          <a:solidFill>
                            <a:srgbClr val="FF0000"/>
                          </a:solidFill>
                        </a:rPr>
                        <a:t>Predict what Stonehenge might have been used for.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Children to research and identify different purpose of how Stonehenge was used as an astronomical clock.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12- </a:t>
                      </a:r>
                      <a:r>
                        <a:rPr lang="en-GB" sz="1100" dirty="0" err="1">
                          <a:solidFill>
                            <a:srgbClr val="00B0F0"/>
                          </a:solidFill>
                        </a:rPr>
                        <a:t>Kahoot</a:t>
                      </a: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Resources – model of the solar system, inflatable planets in box next to unit and tray P21</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r>
                        <a:rPr lang="en-GB" sz="1100" dirty="0"/>
                        <a:t> Lesson 1- </a:t>
                      </a:r>
                      <a:r>
                        <a:rPr lang="en-GB" sz="1100" b="0" i="0" kern="1200" dirty="0">
                          <a:solidFill>
                            <a:srgbClr val="FF0000"/>
                          </a:solidFill>
                          <a:effectLst/>
                          <a:latin typeface="+mn-lt"/>
                          <a:ea typeface="+mn-ea"/>
                          <a:cs typeface="+mn-cs"/>
                        </a:rPr>
                        <a:t>Explain why objects fall to Earth.</a:t>
                      </a:r>
                    </a:p>
                    <a:p>
                      <a:r>
                        <a:rPr lang="en-GB" sz="1100" b="0" i="0" kern="1200" dirty="0">
                          <a:solidFill>
                            <a:schemeClr val="tx1"/>
                          </a:solidFill>
                          <a:effectLst/>
                          <a:latin typeface="+mn-lt"/>
                          <a:ea typeface="+mn-ea"/>
                          <a:cs typeface="+mn-cs"/>
                        </a:rPr>
                        <a:t>Explore falling objects and raise questions about air resistance. Use a range of different objects and include ones that will fall quickly and slowly</a:t>
                      </a:r>
                      <a:r>
                        <a:rPr lang="en-GB" sz="1100" b="0" i="0" kern="1200" baseline="0" dirty="0">
                          <a:solidFill>
                            <a:schemeClr val="tx1"/>
                          </a:solidFill>
                          <a:effectLst/>
                          <a:latin typeface="+mn-lt"/>
                          <a:ea typeface="+mn-ea"/>
                          <a:cs typeface="+mn-cs"/>
                        </a:rPr>
                        <a:t> (include sycamore seeds and parachutes)</a:t>
                      </a:r>
                      <a:endParaRPr lang="en-GB" sz="11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b="0" i="0" kern="1200" dirty="0">
                          <a:solidFill>
                            <a:srgbClr val="FF0000"/>
                          </a:solidFill>
                          <a:effectLst/>
                          <a:latin typeface="+mn-lt"/>
                          <a:ea typeface="+mn-ea"/>
                          <a:cs typeface="+mn-cs"/>
                        </a:rPr>
                        <a:t>Investigate the effects of air resistance. </a:t>
                      </a:r>
                      <a:r>
                        <a:rPr lang="en-GB" sz="110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Explore falling cones or cupcakes cases and design and make a variety of parachutes and carry out</a:t>
                      </a:r>
                      <a:r>
                        <a:rPr lang="en-GB" sz="1100" baseline="0" dirty="0">
                          <a:solidFill>
                            <a:schemeClr val="tx1"/>
                          </a:solidFill>
                        </a:rPr>
                        <a:t> fair tests. </a:t>
                      </a:r>
                      <a:endParaRPr lang="en-GB" sz="11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3- </a:t>
                      </a:r>
                      <a:r>
                        <a:rPr lang="en-GB" sz="1100" dirty="0">
                          <a:solidFill>
                            <a:srgbClr val="FF0000"/>
                          </a:solidFill>
                        </a:rPr>
                        <a:t>Investigate</a:t>
                      </a:r>
                      <a:r>
                        <a:rPr lang="en-GB" sz="1100" baseline="0" dirty="0">
                          <a:solidFill>
                            <a:srgbClr val="FF0000"/>
                          </a:solidFill>
                        </a:rPr>
                        <a:t> the effects of </a:t>
                      </a:r>
                      <a:r>
                        <a:rPr lang="en-GB" sz="1100" b="0" i="0" kern="1200" dirty="0">
                          <a:solidFill>
                            <a:srgbClr val="FF0000"/>
                          </a:solidFill>
                          <a:effectLst/>
                          <a:latin typeface="+mn-lt"/>
                          <a:ea typeface="+mn-ea"/>
                          <a:cs typeface="+mn-cs"/>
                        </a:rPr>
                        <a:t>water resistance.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Explore resistance in water by making and testing boats of different shapes.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b="0" i="0" kern="1200" dirty="0">
                          <a:solidFill>
                            <a:schemeClr val="dk1"/>
                          </a:solidFill>
                          <a:effectLst/>
                          <a:latin typeface="+mn-lt"/>
                          <a:ea typeface="+mn-ea"/>
                          <a:cs typeface="+mn-cs"/>
                        </a:rPr>
                        <a:t> </a:t>
                      </a:r>
                      <a:r>
                        <a:rPr lang="en-GB" sz="1100" dirty="0">
                          <a:solidFill>
                            <a:srgbClr val="00B0F0"/>
                          </a:solidFill>
                        </a:rPr>
                        <a:t>TAPS task- </a:t>
                      </a:r>
                      <a:r>
                        <a:rPr lang="en-GB" sz="1100" dirty="0" err="1">
                          <a:solidFill>
                            <a:srgbClr val="00B0F0"/>
                          </a:solidFill>
                        </a:rPr>
                        <a:t>Aquadynamics</a:t>
                      </a:r>
                      <a:endParaRPr lang="en-GB" sz="11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b="0" i="0" kern="1200" dirty="0">
                          <a:solidFill>
                            <a:srgbClr val="FF0000"/>
                          </a:solidFill>
                          <a:effectLst/>
                          <a:latin typeface="+mn-lt"/>
                          <a:ea typeface="+mn-ea"/>
                          <a:cs typeface="+mn-cs"/>
                        </a:rPr>
                        <a:t>Explore the effects of friction on moving objects.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Observe what happens to the wheel of a bike when the brakes are applied.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b="0" i="0" kern="1200" dirty="0">
                          <a:solidFill>
                            <a:schemeClr val="tx1"/>
                          </a:solidFill>
                          <a:effectLst/>
                          <a:latin typeface="+mn-lt"/>
                          <a:ea typeface="+mn-ea"/>
                          <a:cs typeface="+mn-cs"/>
                        </a:rPr>
                        <a:t>Explore</a:t>
                      </a:r>
                      <a:r>
                        <a:rPr lang="en-GB" sz="1100" b="0" i="0" kern="1200" baseline="0" dirty="0">
                          <a:solidFill>
                            <a:schemeClr val="tx1"/>
                          </a:solidFill>
                          <a:effectLst/>
                          <a:latin typeface="+mn-lt"/>
                          <a:ea typeface="+mn-ea"/>
                          <a:cs typeface="+mn-cs"/>
                        </a:rPr>
                        <a:t> how pulleys, levers and gears work.</a:t>
                      </a:r>
                      <a:endParaRPr lang="en-GB" sz="1100" b="0" i="0" kern="1200" dirty="0">
                        <a:solidFill>
                          <a:srgbClr val="00B0F0"/>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Resources</a:t>
                      </a:r>
                      <a:r>
                        <a:rPr lang="en-GB" sz="1100" baseline="0" dirty="0">
                          <a:solidFill>
                            <a:schemeClr val="tx1"/>
                          </a:solidFill>
                        </a:rPr>
                        <a:t> – air resistance – P7; force meters in P4; ramps with different surfaces for friction testing (under units); levers/pulleys/gears models on wooden shelves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endParaRPr>
                    </a:p>
                    <a:p>
                      <a:r>
                        <a:rPr lang="en-GB" sz="1100" dirty="0"/>
                        <a:t>Lesson 1- </a:t>
                      </a:r>
                      <a:r>
                        <a:rPr lang="en-GB" sz="1100" b="0" i="0" kern="1200" dirty="0">
                          <a:solidFill>
                            <a:srgbClr val="FF0000"/>
                          </a:solidFill>
                          <a:effectLst/>
                          <a:latin typeface="+mn-lt"/>
                          <a:ea typeface="+mn-ea"/>
                          <a:cs typeface="+mn-cs"/>
                        </a:rPr>
                        <a:t>Describe the differences</a:t>
                      </a:r>
                      <a:r>
                        <a:rPr lang="en-GB" sz="1100" b="0" i="0" kern="1200" baseline="0" dirty="0">
                          <a:solidFill>
                            <a:srgbClr val="FF0000"/>
                          </a:solidFill>
                          <a:effectLst/>
                          <a:latin typeface="+mn-lt"/>
                          <a:ea typeface="+mn-ea"/>
                          <a:cs typeface="+mn-cs"/>
                        </a:rPr>
                        <a:t> in the lifecycle of an animal, amphibian, insect and a bird. </a:t>
                      </a:r>
                    </a:p>
                    <a:p>
                      <a:r>
                        <a:rPr lang="en-GB" sz="1100" b="0" i="0" kern="1200" baseline="0" dirty="0">
                          <a:solidFill>
                            <a:schemeClr val="tx1"/>
                          </a:solidFill>
                          <a:effectLst/>
                          <a:latin typeface="+mn-lt"/>
                          <a:ea typeface="+mn-ea"/>
                          <a:cs typeface="+mn-cs"/>
                        </a:rPr>
                        <a:t>Observe life-cycle changes in a variety of living things. Include work of naturalists and animal behaviourists, e.g. David Attenborough. Compare with animals around the world.</a:t>
                      </a:r>
                      <a:endParaRPr lang="en-GB" sz="1100" dirty="0">
                        <a:solidFill>
                          <a:schemeClr val="tx1"/>
                        </a:solidFill>
                      </a:endParaRPr>
                    </a:p>
                    <a:p>
                      <a:r>
                        <a:rPr lang="en-GB" sz="1100" dirty="0"/>
                        <a:t>Lesson 2</a:t>
                      </a:r>
                      <a:r>
                        <a:rPr lang="en-GB" sz="1100" baseline="0" dirty="0"/>
                        <a:t> </a:t>
                      </a:r>
                      <a:r>
                        <a:rPr lang="en-GB" sz="1100" dirty="0"/>
                        <a:t>- </a:t>
                      </a:r>
                      <a:r>
                        <a:rPr lang="en-GB" sz="1100" b="0" i="0" kern="1200" dirty="0">
                          <a:solidFill>
                            <a:srgbClr val="FF0000"/>
                          </a:solidFill>
                          <a:effectLst/>
                          <a:latin typeface="+mn-lt"/>
                          <a:ea typeface="+mn-ea"/>
                          <a:cs typeface="+mn-cs"/>
                        </a:rPr>
                        <a:t>describe the life process of reproduction in plants.</a:t>
                      </a:r>
                    </a:p>
                    <a:p>
                      <a:r>
                        <a:rPr lang="en-GB" sz="1100" b="0" i="0" kern="1200" dirty="0">
                          <a:solidFill>
                            <a:schemeClr val="tx1"/>
                          </a:solidFill>
                          <a:effectLst/>
                          <a:latin typeface="+mn-lt"/>
                          <a:ea typeface="+mn-ea"/>
                          <a:cs typeface="+mn-cs"/>
                        </a:rPr>
                        <a:t>Observe life-cycle changes in plants in a vegetable garden or flower border. Try and grow new plants from different parts of a parent plant,</a:t>
                      </a:r>
                      <a:r>
                        <a:rPr lang="en-GB" sz="1100" b="0" i="0" kern="1200" baseline="0" dirty="0">
                          <a:solidFill>
                            <a:schemeClr val="tx1"/>
                          </a:solidFill>
                          <a:effectLst/>
                          <a:latin typeface="+mn-lt"/>
                          <a:ea typeface="+mn-ea"/>
                          <a:cs typeface="+mn-cs"/>
                        </a:rPr>
                        <a:t> e.g. seeds, stem, root cuttings.</a:t>
                      </a:r>
                      <a:endParaRPr lang="en-GB" sz="1100" dirty="0">
                        <a:solidFill>
                          <a:schemeClr val="tx1"/>
                        </a:solidFill>
                      </a:endParaRPr>
                    </a:p>
                    <a:p>
                      <a:r>
                        <a:rPr lang="en-GB" sz="1100" dirty="0"/>
                        <a:t>Lesson 3</a:t>
                      </a:r>
                      <a:r>
                        <a:rPr lang="en-GB" sz="1100" baseline="0" dirty="0"/>
                        <a:t> </a:t>
                      </a:r>
                      <a:r>
                        <a:rPr lang="en-GB" sz="1100" dirty="0"/>
                        <a:t>- </a:t>
                      </a:r>
                      <a:r>
                        <a:rPr lang="en-GB" sz="1100" b="0" i="0" kern="1200" dirty="0">
                          <a:solidFill>
                            <a:srgbClr val="FF0000"/>
                          </a:solidFill>
                          <a:effectLst/>
                          <a:latin typeface="+mn-lt"/>
                          <a:ea typeface="+mn-ea"/>
                          <a:cs typeface="+mn-cs"/>
                        </a:rPr>
                        <a:t>describe the life process of reproduction in animals.</a:t>
                      </a:r>
                    </a:p>
                    <a:p>
                      <a:r>
                        <a:rPr lang="en-GB" sz="1100" dirty="0">
                          <a:solidFill>
                            <a:schemeClr val="tx1"/>
                          </a:solidFill>
                        </a:rPr>
                        <a:t>Observe changes in animals</a:t>
                      </a:r>
                      <a:r>
                        <a:rPr lang="en-GB" sz="1100" baseline="0" dirty="0">
                          <a:solidFill>
                            <a:schemeClr val="tx1"/>
                          </a:solidFill>
                        </a:rPr>
                        <a:t> over a period of time. E.g. lifecycle of a chick. Comparing how different animals reproduce and grow.</a:t>
                      </a:r>
                      <a:endParaRPr lang="en-GB" sz="1100" dirty="0">
                        <a:solidFill>
                          <a:schemeClr val="tx1"/>
                        </a:solidFill>
                      </a:endParaRPr>
                    </a:p>
                    <a:p>
                      <a:r>
                        <a:rPr lang="en-GB" sz="1100" dirty="0"/>
                        <a:t>Lesson 4- </a:t>
                      </a:r>
                      <a:r>
                        <a:rPr lang="en-GB" sz="1100" dirty="0">
                          <a:solidFill>
                            <a:srgbClr val="FF0000"/>
                          </a:solidFill>
                        </a:rPr>
                        <a:t>describe the changes as humans develop to old age.</a:t>
                      </a:r>
                    </a:p>
                    <a:p>
                      <a:r>
                        <a:rPr lang="en-GB" sz="1100" dirty="0">
                          <a:solidFill>
                            <a:schemeClr val="tx1"/>
                          </a:solidFill>
                        </a:rPr>
                        <a:t>Draw</a:t>
                      </a:r>
                      <a:r>
                        <a:rPr lang="en-GB" sz="1100" baseline="0" dirty="0">
                          <a:solidFill>
                            <a:schemeClr val="tx1"/>
                          </a:solidFill>
                        </a:rPr>
                        <a:t> a timeline to indicate changes in the growth and development of humans. Changes experienced in puberty. Research gestation periods of animals and compare to humans. E.g. record length and mass as a </a:t>
                      </a:r>
                      <a:r>
                        <a:rPr lang="en-GB" sz="1100" baseline="0">
                          <a:solidFill>
                            <a:schemeClr val="tx1"/>
                          </a:solidFill>
                        </a:rPr>
                        <a:t>baby grows. </a:t>
                      </a:r>
                      <a:endParaRPr lang="en-GB" sz="1100" dirty="0">
                        <a:solidFill>
                          <a:schemeClr val="tx1"/>
                        </a:solidFill>
                      </a:endParaRPr>
                    </a:p>
                    <a:p>
                      <a:r>
                        <a:rPr lang="en-GB" sz="1100" dirty="0"/>
                        <a:t>Lesson 5- </a:t>
                      </a:r>
                      <a:r>
                        <a:rPr lang="en-GB" sz="1100" dirty="0">
                          <a:solidFill>
                            <a:srgbClr val="00B0F0"/>
                          </a:solidFill>
                        </a:rPr>
                        <a:t>TAPS task- Life Cycle Research</a:t>
                      </a:r>
                    </a:p>
                    <a:p>
                      <a:endParaRPr lang="en-GB" sz="1100" dirty="0"/>
                    </a:p>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solidFill>
                            <a:srgbClr val="00B0F0"/>
                          </a:solidFill>
                        </a:rPr>
                        <a:t>Compare and group materials on the basis of their properties.  </a:t>
                      </a:r>
                    </a:p>
                    <a:p>
                      <a:r>
                        <a:rPr lang="en-GB" sz="1100" dirty="0"/>
                        <a:t>Ensure children explore a broad range, include a focus on magnetism (Y3 learning revisit) and electricity (Y4 learning revisit). Within this, cover the following terms: hardness, solubility, transparency, conductivity, magnetism. </a:t>
                      </a:r>
                    </a:p>
                    <a:p>
                      <a:r>
                        <a:rPr lang="en-GB" sz="1100" dirty="0"/>
                        <a:t>Lesson 2- </a:t>
                      </a:r>
                      <a:r>
                        <a:rPr lang="en-GB" sz="1100" dirty="0">
                          <a:solidFill>
                            <a:srgbClr val="00B0F0"/>
                          </a:solidFill>
                        </a:rPr>
                        <a:t>Give reasons for particular uses of everyday materials.</a:t>
                      </a:r>
                    </a:p>
                    <a:p>
                      <a:r>
                        <a:rPr lang="en-GB" sz="1100" dirty="0">
                          <a:solidFill>
                            <a:schemeClr val="tx1"/>
                          </a:solidFill>
                        </a:rPr>
                        <a:t>Children to compare materials and decide which they would pick to reinforce the sea wall at Dawlish and why.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b="0" i="0" kern="1200" dirty="0">
                          <a:solidFill>
                            <a:srgbClr val="FF0000"/>
                          </a:solidFill>
                          <a:effectLst/>
                          <a:latin typeface="+mn-lt"/>
                          <a:ea typeface="+mn-ea"/>
                          <a:cs typeface="+mn-cs"/>
                        </a:rPr>
                        <a:t>Understand that some materials dissolve in liquid to form a solution.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Ensure children grasp that melting and dissolving are different processes. Use the terms solid, liquids and gases.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dirty="0">
                          <a:solidFill>
                            <a:srgbClr val="00B0F0"/>
                          </a:solidFill>
                        </a:rPr>
                        <a:t>Explore</a:t>
                      </a:r>
                      <a:r>
                        <a:rPr lang="en-GB" sz="1100" b="0" i="0" kern="1200" dirty="0">
                          <a:solidFill>
                            <a:srgbClr val="00B0F0"/>
                          </a:solidFill>
                          <a:effectLst/>
                          <a:latin typeface="+mn-lt"/>
                          <a:ea typeface="+mn-ea"/>
                          <a:cs typeface="+mn-cs"/>
                        </a:rPr>
                        <a:t> the different ways mixtures can be separated. </a:t>
                      </a:r>
                      <a:r>
                        <a:rPr lang="en-GB" sz="1100" b="0" i="0" kern="1200" dirty="0">
                          <a:solidFill>
                            <a:schemeClr val="tx1"/>
                          </a:solidFill>
                          <a:effectLst/>
                          <a:latin typeface="+mn-lt"/>
                          <a:ea typeface="+mn-ea"/>
                          <a:cs typeface="+mn-cs"/>
                        </a:rPr>
                        <a:t>Children to split into groups to have a go at filtering, sieving, and evaporating (or seeing evidence of).</a:t>
                      </a:r>
                      <a:endParaRPr lang="en-GB" sz="11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b="0" i="0" kern="1200" dirty="0">
                          <a:solidFill>
                            <a:srgbClr val="00B0F0"/>
                          </a:solidFill>
                          <a:effectLst/>
                          <a:latin typeface="+mn-lt"/>
                          <a:ea typeface="+mn-ea"/>
                          <a:cs typeface="+mn-cs"/>
                        </a:rPr>
                        <a:t>Conclude that dissolving, mixing, and changes of state are reversible.</a:t>
                      </a: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b="0" i="0" kern="1200" dirty="0">
                          <a:solidFill>
                            <a:srgbClr val="FF0000"/>
                          </a:solidFill>
                          <a:effectLst/>
                          <a:latin typeface="+mn-lt"/>
                          <a:ea typeface="+mn-ea"/>
                          <a:cs typeface="+mn-cs"/>
                        </a:rPr>
                        <a:t>Know some changes are difficult to reverse.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Show children how vinegar and bicarbonate of soda react. Relate the difficulty of reversing this to other reactions like burning and rusting.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7- </a:t>
                      </a:r>
                      <a:r>
                        <a:rPr lang="en-GB" sz="1100" dirty="0">
                          <a:solidFill>
                            <a:srgbClr val="00B0F0"/>
                          </a:solidFill>
                        </a:rPr>
                        <a:t>TAPS task- Testing Nappy Absorbency</a:t>
                      </a:r>
                      <a:endParaRPr lang="en-GB" sz="11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Lesson 8- </a:t>
                      </a:r>
                      <a:r>
                        <a:rPr lang="en-GB" sz="1100" b="0" i="0" kern="1200" dirty="0">
                          <a:solidFill>
                            <a:srgbClr val="00B0F0"/>
                          </a:solidFill>
                          <a:effectLst/>
                          <a:latin typeface="+mn-lt"/>
                          <a:ea typeface="+mn-ea"/>
                          <a:cs typeface="+mn-cs"/>
                        </a:rPr>
                        <a:t>Understand how chemists create new materials.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Focus on Spencer Silver (who invented glue for sticky notes).</a:t>
                      </a:r>
                    </a:p>
                    <a:p>
                      <a:r>
                        <a:rPr lang="en-GB" sz="1100" dirty="0"/>
                        <a:t>Lesson 9- </a:t>
                      </a:r>
                      <a:r>
                        <a:rPr lang="en-GB" sz="1100" dirty="0">
                          <a:solidFill>
                            <a:srgbClr val="FF0000"/>
                          </a:solidFill>
                        </a:rPr>
                        <a:t>Know how chemical changes have an impact on our lives.</a:t>
                      </a:r>
                    </a:p>
                    <a:p>
                      <a:r>
                        <a:rPr lang="en-GB" sz="1100" dirty="0">
                          <a:solidFill>
                            <a:schemeClr val="tx1"/>
                          </a:solidFill>
                        </a:rPr>
                        <a:t>Children to relate their learning about changes of states to cooking. </a:t>
                      </a:r>
                    </a:p>
                    <a:p>
                      <a:endParaRPr lang="en-GB" sz="1100" dirty="0">
                        <a:solidFill>
                          <a:srgbClr val="FF0000"/>
                        </a:solidFill>
                      </a:endParaRPr>
                    </a:p>
                    <a:p>
                      <a:r>
                        <a:rPr lang="en-GB" sz="1100" dirty="0"/>
                        <a:t>Resources – sieves C26, funnels</a:t>
                      </a:r>
                      <a:r>
                        <a:rPr lang="en-GB" sz="1100" baseline="0" dirty="0"/>
                        <a:t> c4 and filer paper c3</a:t>
                      </a:r>
                    </a:p>
                    <a:p>
                      <a:r>
                        <a:rPr lang="en-GB" sz="1100" baseline="0" dirty="0"/>
                        <a:t>C10 – solids for dissolving. Tray c8 for heating materials.</a:t>
                      </a:r>
                      <a:endParaRPr lang="en-GB" sz="1100" dirty="0"/>
                    </a:p>
                    <a:p>
                      <a:endParaRPr lang="en-GB" sz="1100" dirty="0"/>
                    </a:p>
                    <a:p>
                      <a:r>
                        <a:rPr lang="en-GB" sz="1100" dirty="0"/>
                        <a:t>Biology- Describe the changes as humans develop to old age (can cover this within SRE lessons).</a:t>
                      </a:r>
                    </a:p>
                    <a:p>
                      <a:r>
                        <a:rPr lang="en-GB" sz="1100" dirty="0"/>
                        <a:t>Lesson 1- </a:t>
                      </a:r>
                      <a:r>
                        <a:rPr lang="en-GB" sz="1100" dirty="0">
                          <a:solidFill>
                            <a:srgbClr val="FF0000"/>
                          </a:solidFill>
                        </a:rPr>
                        <a:t>Understand the changes which happen in puberty. </a:t>
                      </a:r>
                    </a:p>
                    <a:p>
                      <a:r>
                        <a:rPr lang="en-GB" sz="1100" dirty="0"/>
                        <a:t>Lesson 2- </a:t>
                      </a:r>
                      <a:r>
                        <a:rPr lang="en-GB" sz="1100" dirty="0">
                          <a:solidFill>
                            <a:srgbClr val="00B0F0"/>
                          </a:solidFill>
                        </a:rPr>
                        <a:t>Draw a timeline to indicate the stages in growth in humans.</a:t>
                      </a: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dirty="0">
                          <a:solidFill>
                            <a:srgbClr val="FF0000"/>
                          </a:solidFill>
                        </a:rPr>
                        <a:t>Compare gestation between humans and other animals</a:t>
                      </a:r>
                      <a:r>
                        <a:rPr lang="en-GB" sz="1100" dirty="0"/>
                        <a:t>.</a:t>
                      </a:r>
                      <a:endParaRPr lang="en-GB" sz="11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endParaRPr lang="en-GB" sz="1100" dirty="0"/>
                    </a:p>
                    <a:p>
                      <a:r>
                        <a:rPr lang="en-GB" sz="1100" dirty="0"/>
                        <a:t>Resources – sieves C26, funnels</a:t>
                      </a:r>
                      <a:r>
                        <a:rPr lang="en-GB" sz="1100" baseline="0" dirty="0"/>
                        <a:t> c4 and filer paper c3</a:t>
                      </a:r>
                    </a:p>
                    <a:p>
                      <a:r>
                        <a:rPr lang="en-GB" sz="1100" baseline="0" dirty="0"/>
                        <a:t>C10 – solids for dissolving. Tray c8 for heating materials.</a:t>
                      </a:r>
                      <a:endParaRPr lang="en-GB" sz="1100"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1" kern="1200" dirty="0">
                          <a:solidFill>
                            <a:schemeClr val="dk1"/>
                          </a:solidFill>
                          <a:effectLst/>
                          <a:latin typeface="+mn-lt"/>
                          <a:ea typeface="+mn-ea"/>
                          <a:cs typeface="+mn-cs"/>
                        </a:rPr>
                        <a:t>Do:</a:t>
                      </a:r>
                      <a:r>
                        <a:rPr lang="en-GB" sz="1100" kern="1200" dirty="0">
                          <a:solidFill>
                            <a:schemeClr val="dk1"/>
                          </a:solidFill>
                          <a:effectLst/>
                          <a:latin typeface="+mn-lt"/>
                          <a:ea typeface="+mn-ea"/>
                          <a:cs typeface="+mn-cs"/>
                        </a:rPr>
                        <a:t> Gather and record data using tables and graphs. </a:t>
                      </a:r>
                    </a:p>
                    <a:p>
                      <a:endParaRPr lang="en-GB" sz="1100" kern="1200" dirty="0">
                        <a:solidFill>
                          <a:schemeClr val="dk1"/>
                        </a:solidFill>
                        <a:effectLst/>
                        <a:latin typeface="+mn-lt"/>
                        <a:ea typeface="+mn-ea"/>
                        <a:cs typeface="+mn-cs"/>
                      </a:endParaRPr>
                    </a:p>
                    <a:p>
                      <a:r>
                        <a:rPr lang="en-GB" sz="1100" b="1" kern="1200" dirty="0">
                          <a:solidFill>
                            <a:schemeClr val="dk1"/>
                          </a:solidFill>
                          <a:effectLst/>
                          <a:latin typeface="+mn-lt"/>
                          <a:ea typeface="+mn-ea"/>
                          <a:cs typeface="+mn-cs"/>
                        </a:rPr>
                        <a:t>Review:</a:t>
                      </a:r>
                      <a:r>
                        <a:rPr lang="en-GB" sz="1100" kern="1200" dirty="0">
                          <a:solidFill>
                            <a:schemeClr val="dk1"/>
                          </a:solidFill>
                          <a:effectLst/>
                          <a:latin typeface="+mn-lt"/>
                          <a:ea typeface="+mn-ea"/>
                          <a:cs typeface="+mn-cs"/>
                        </a:rPr>
                        <a:t> Report and present findings from enquiries using appropriate scientific language</a:t>
                      </a:r>
                      <a:endParaRPr lang="en-GB" sz="8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r>
                        <a:rPr lang="en-GB" sz="1100" b="1" kern="1200" dirty="0">
                          <a:solidFill>
                            <a:schemeClr val="dk1"/>
                          </a:solidFill>
                          <a:effectLst/>
                          <a:latin typeface="+mn-lt"/>
                          <a:ea typeface="+mn-ea"/>
                          <a:cs typeface="+mn-cs"/>
                        </a:rPr>
                        <a:t>Review:</a:t>
                      </a:r>
                      <a:r>
                        <a:rPr lang="en-GB" sz="1100" kern="1200" dirty="0">
                          <a:solidFill>
                            <a:schemeClr val="dk1"/>
                          </a:solidFill>
                          <a:effectLst/>
                          <a:latin typeface="+mn-lt"/>
                          <a:ea typeface="+mn-ea"/>
                          <a:cs typeface="+mn-cs"/>
                        </a:rPr>
                        <a:t> Report and present findings from enquiries, in oral and written forms such as displays and other presentations, using appropriate scientific language.</a:t>
                      </a:r>
                    </a:p>
                    <a:p>
                      <a:r>
                        <a:rPr lang="en-GB" sz="1100" b="1" kern="1200" dirty="0">
                          <a:solidFill>
                            <a:schemeClr val="dk1"/>
                          </a:solidFill>
                          <a:effectLst/>
                          <a:latin typeface="+mn-lt"/>
                          <a:ea typeface="+mn-ea"/>
                          <a:cs typeface="+mn-cs"/>
                        </a:rPr>
                        <a:t>Review:</a:t>
                      </a:r>
                      <a:r>
                        <a:rPr lang="en-GB" sz="1100" kern="1200" dirty="0">
                          <a:solidFill>
                            <a:schemeClr val="dk1"/>
                          </a:solidFill>
                          <a:effectLst/>
                          <a:latin typeface="+mn-lt"/>
                          <a:ea typeface="+mn-ea"/>
                          <a:cs typeface="+mn-cs"/>
                        </a:rPr>
                        <a:t> Explain the degree of trust in the results</a:t>
                      </a:r>
                      <a:endParaRPr lang="en-GB" sz="8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sz="8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dk1"/>
                          </a:solidFill>
                          <a:effectLst/>
                          <a:latin typeface="+mn-lt"/>
                          <a:ea typeface="+mn-ea"/>
                          <a:cs typeface="+mn-cs"/>
                        </a:rPr>
                        <a:t>Plan:</a:t>
                      </a:r>
                      <a:r>
                        <a:rPr lang="en-GB" sz="1100" kern="1200" dirty="0">
                          <a:solidFill>
                            <a:schemeClr val="dk1"/>
                          </a:solidFill>
                          <a:effectLst/>
                          <a:latin typeface="+mn-lt"/>
                          <a:ea typeface="+mn-ea"/>
                          <a:cs typeface="+mn-cs"/>
                        </a:rPr>
                        <a:t> Plan different types of scientific enquiry, including recognising and controlling variables</a:t>
                      </a:r>
                    </a:p>
                    <a:p>
                      <a:endParaRPr lang="en-GB" sz="800" dirty="0">
                        <a:solidFill>
                          <a:srgbClr val="7030A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I can describe the movement of the Earth relative to the sun, the movement of the moon relative to the Earth, describe the sun, Earth and moon as approximately spherical bodies and understand why we have day and night.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gridSpan="2">
                  <a:txBody>
                    <a:bodyPr/>
                    <a:lstStyle/>
                    <a:p>
                      <a:r>
                        <a:rPr lang="en-GB" sz="1100" dirty="0"/>
                        <a:t>I can describe the differences in life cycles of a mammal, an amphibian, an insect and a bird and describe the life processes of reproduction in some plants and animals.</a:t>
                      </a:r>
                    </a:p>
                    <a:p>
                      <a:endParaRPr lang="en-GB" sz="1100" dirty="0"/>
                    </a:p>
                    <a:p>
                      <a:r>
                        <a:rPr lang="en-GB" sz="1100" dirty="0"/>
                        <a:t>I understand the impact of gravity, the effects of different types of resistance and understand that different mechanism allow a smaller force to have a greater effect.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dirty="0"/>
                        <a:t>I can describe the changes as humans develop to old age.</a:t>
                      </a:r>
                    </a:p>
                    <a:p>
                      <a:endParaRPr lang="en-GB" sz="1100" dirty="0"/>
                    </a:p>
                    <a:p>
                      <a:r>
                        <a:rPr lang="en-GB" sz="1100" dirty="0"/>
                        <a:t>I can compare and group everyday materials based on their properties, separate mixtures, understand reversible and irreversible changes.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dirty="0">
                          <a:latin typeface="+mn-lt"/>
                          <a:cs typeface="Arial" panose="020B0604020202020204" pitchFamily="34" charset="0"/>
                        </a:rPr>
                        <a:t>Understand how light travels; explore parts of eyes.</a:t>
                      </a:r>
                    </a:p>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gridSpan="2">
                  <a:txBody>
                    <a:bodyPr/>
                    <a:lstStyle/>
                    <a:p>
                      <a:pPr marL="0"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lang="en-GB" sz="1100" dirty="0">
                          <a:latin typeface="+mn-lt"/>
                          <a:cs typeface="Arial" panose="020B0604020202020204" pitchFamily="34" charset="0"/>
                        </a:rPr>
                        <a:t>Classify living things; make observations on a range of living things.</a:t>
                      </a:r>
                    </a:p>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p>
                      <a:pPr marL="0"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lang="en-GB" sz="1100" dirty="0">
                          <a:latin typeface="+mn-lt"/>
                          <a:cs typeface="Arial" panose="020B0604020202020204" pitchFamily="34" charset="0"/>
                        </a:rPr>
                        <a:t>Give explanations to the results of different circuits. </a:t>
                      </a:r>
                    </a:p>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cs typeface="Arial" panose="020B0604020202020204" pitchFamily="34" charset="0"/>
                        </a:rPr>
                        <a:t>Know what evolution is; understand how genes come from biological parents and the impact of this.</a:t>
                      </a:r>
                    </a:p>
                    <a:p>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u="none" kern="1200" baseline="0" dirty="0">
                          <a:solidFill>
                            <a:schemeClr val="tx1"/>
                          </a:solidFill>
                          <a:latin typeface="+mn-lt"/>
                          <a:ea typeface="+mn-ea"/>
                          <a:cs typeface="+mn-cs"/>
                        </a:rPr>
                        <a:t>Know the human circulatory system and describe the function of the heart, blood vessels and blood; know how nutrients are transported; know impact diet, drugs, exercise and life style.</a:t>
                      </a:r>
                      <a:endParaRPr lang="en-GB" sz="1100" dirty="0">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466904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11</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5 vocabulary </a:t>
            </a:r>
          </a:p>
        </p:txBody>
      </p:sp>
      <p:pic>
        <p:nvPicPr>
          <p:cNvPr id="4" name="Picture 3">
            <a:extLst>
              <a:ext uri="{FF2B5EF4-FFF2-40B4-BE49-F238E27FC236}">
                <a16:creationId xmlns:a16="http://schemas.microsoft.com/office/drawing/2014/main" id="{8AF2ACAC-0A20-4E8C-B78C-02850B0BDCCC}"/>
              </a:ext>
            </a:extLst>
          </p:cNvPr>
          <p:cNvPicPr>
            <a:picLocks noChangeAspect="1"/>
          </p:cNvPicPr>
          <p:nvPr/>
        </p:nvPicPr>
        <p:blipFill>
          <a:blip r:embed="rId2"/>
          <a:stretch>
            <a:fillRect/>
          </a:stretch>
        </p:blipFill>
        <p:spPr>
          <a:xfrm>
            <a:off x="0" y="1128741"/>
            <a:ext cx="1847207" cy="2262159"/>
          </a:xfrm>
          <a:prstGeom prst="rect">
            <a:avLst/>
          </a:prstGeom>
        </p:spPr>
      </p:pic>
      <p:pic>
        <p:nvPicPr>
          <p:cNvPr id="5" name="Picture 4">
            <a:extLst>
              <a:ext uri="{FF2B5EF4-FFF2-40B4-BE49-F238E27FC236}">
                <a16:creationId xmlns:a16="http://schemas.microsoft.com/office/drawing/2014/main" id="{68A4401D-C9C1-41B6-9564-56026C8531A7}"/>
              </a:ext>
            </a:extLst>
          </p:cNvPr>
          <p:cNvPicPr>
            <a:picLocks noChangeAspect="1"/>
          </p:cNvPicPr>
          <p:nvPr/>
        </p:nvPicPr>
        <p:blipFill>
          <a:blip r:embed="rId3"/>
          <a:stretch>
            <a:fillRect/>
          </a:stretch>
        </p:blipFill>
        <p:spPr>
          <a:xfrm>
            <a:off x="2628900" y="1104329"/>
            <a:ext cx="1904358" cy="2310982"/>
          </a:xfrm>
          <a:prstGeom prst="rect">
            <a:avLst/>
          </a:prstGeom>
        </p:spPr>
      </p:pic>
      <p:pic>
        <p:nvPicPr>
          <p:cNvPr id="6" name="Picture 5">
            <a:extLst>
              <a:ext uri="{FF2B5EF4-FFF2-40B4-BE49-F238E27FC236}">
                <a16:creationId xmlns:a16="http://schemas.microsoft.com/office/drawing/2014/main" id="{9A211598-B670-4732-B19B-88246FDFC0E7}"/>
              </a:ext>
            </a:extLst>
          </p:cNvPr>
          <p:cNvPicPr>
            <a:picLocks noChangeAspect="1"/>
          </p:cNvPicPr>
          <p:nvPr/>
        </p:nvPicPr>
        <p:blipFill>
          <a:blip r:embed="rId4"/>
          <a:stretch>
            <a:fillRect/>
          </a:stretch>
        </p:blipFill>
        <p:spPr>
          <a:xfrm>
            <a:off x="5129027" y="1091466"/>
            <a:ext cx="2185018" cy="2648744"/>
          </a:xfrm>
          <a:prstGeom prst="rect">
            <a:avLst/>
          </a:prstGeom>
        </p:spPr>
      </p:pic>
      <p:pic>
        <p:nvPicPr>
          <p:cNvPr id="7" name="Picture 6">
            <a:extLst>
              <a:ext uri="{FF2B5EF4-FFF2-40B4-BE49-F238E27FC236}">
                <a16:creationId xmlns:a16="http://schemas.microsoft.com/office/drawing/2014/main" id="{FF5D57B4-A896-4D64-A361-667C062FA0A8}"/>
              </a:ext>
            </a:extLst>
          </p:cNvPr>
          <p:cNvPicPr>
            <a:picLocks noChangeAspect="1"/>
          </p:cNvPicPr>
          <p:nvPr/>
        </p:nvPicPr>
        <p:blipFill>
          <a:blip r:embed="rId5"/>
          <a:stretch>
            <a:fillRect/>
          </a:stretch>
        </p:blipFill>
        <p:spPr>
          <a:xfrm>
            <a:off x="7735841" y="1091466"/>
            <a:ext cx="1749518" cy="2124869"/>
          </a:xfrm>
          <a:prstGeom prst="rect">
            <a:avLst/>
          </a:prstGeom>
        </p:spPr>
      </p:pic>
      <p:pic>
        <p:nvPicPr>
          <p:cNvPr id="9" name="Picture 8">
            <a:extLst>
              <a:ext uri="{FF2B5EF4-FFF2-40B4-BE49-F238E27FC236}">
                <a16:creationId xmlns:a16="http://schemas.microsoft.com/office/drawing/2014/main" id="{78FBB0AD-B628-48E3-9360-588413512C59}"/>
              </a:ext>
            </a:extLst>
          </p:cNvPr>
          <p:cNvPicPr>
            <a:picLocks noChangeAspect="1"/>
          </p:cNvPicPr>
          <p:nvPr/>
        </p:nvPicPr>
        <p:blipFill>
          <a:blip r:embed="rId6"/>
          <a:stretch>
            <a:fillRect/>
          </a:stretch>
        </p:blipFill>
        <p:spPr>
          <a:xfrm>
            <a:off x="10274802" y="1091465"/>
            <a:ext cx="1726456" cy="2124869"/>
          </a:xfrm>
          <a:prstGeom prst="rect">
            <a:avLst/>
          </a:prstGeom>
        </p:spPr>
      </p:pic>
      <p:pic>
        <p:nvPicPr>
          <p:cNvPr id="2050" name="Picture 2">
            <a:extLst>
              <a:ext uri="{FF2B5EF4-FFF2-40B4-BE49-F238E27FC236}">
                <a16:creationId xmlns:a16="http://schemas.microsoft.com/office/drawing/2014/main" id="{5990F963-1C14-4133-A242-36FD5F2C04C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09814" y="1873538"/>
            <a:ext cx="482742" cy="42631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874272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79773417"/>
              </p:ext>
            </p:extLst>
          </p:nvPr>
        </p:nvGraphicFramePr>
        <p:xfrm>
          <a:off x="247650" y="140324"/>
          <a:ext cx="11944349" cy="10575361"/>
        </p:xfrm>
        <a:graphic>
          <a:graphicData uri="http://schemas.openxmlformats.org/drawingml/2006/table">
            <a:tbl>
              <a:tblPr firstRow="1" bandRow="1">
                <a:effectLst/>
                <a:tableStyleId>{5C22544A-7EE6-4342-B048-85BDC9FD1C3A}</a:tableStyleId>
              </a:tblPr>
              <a:tblGrid>
                <a:gridCol w="592587">
                  <a:extLst>
                    <a:ext uri="{9D8B030D-6E8A-4147-A177-3AD203B41FA5}">
                      <a16:colId xmlns:a16="http://schemas.microsoft.com/office/drawing/2014/main" val="20000"/>
                    </a:ext>
                  </a:extLst>
                </a:gridCol>
                <a:gridCol w="3655563">
                  <a:extLst>
                    <a:ext uri="{9D8B030D-6E8A-4147-A177-3AD203B41FA5}">
                      <a16:colId xmlns:a16="http://schemas.microsoft.com/office/drawing/2014/main" val="20001"/>
                    </a:ext>
                  </a:extLst>
                </a:gridCol>
                <a:gridCol w="3276600">
                  <a:extLst>
                    <a:ext uri="{9D8B030D-6E8A-4147-A177-3AD203B41FA5}">
                      <a16:colId xmlns:a16="http://schemas.microsoft.com/office/drawing/2014/main" val="461541879"/>
                    </a:ext>
                  </a:extLst>
                </a:gridCol>
                <a:gridCol w="4419599">
                  <a:extLst>
                    <a:ext uri="{9D8B030D-6E8A-4147-A177-3AD203B41FA5}">
                      <a16:colId xmlns:a16="http://schemas.microsoft.com/office/drawing/2014/main" val="1884841295"/>
                    </a:ext>
                  </a:extLst>
                </a:gridCol>
              </a:tblGrid>
              <a:tr h="263975">
                <a:tc gridSpan="4">
                  <a:txBody>
                    <a:bodyPr/>
                    <a:lstStyle/>
                    <a:p>
                      <a:pPr lvl="0" algn="ctr"/>
                      <a:r>
                        <a:rPr lang="en-GB" sz="1100" b="0" dirty="0">
                          <a:latin typeface="+mn-lt"/>
                          <a:cs typeface="Arial" panose="020B0604020202020204" pitchFamily="34" charset="0"/>
                        </a:rPr>
                        <a:t>SCIENCE Year 6</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pPr lvl="0" algn="ctr"/>
                      <a:endParaRPr lang="en-GB" sz="1100" b="0" dirty="0">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rgbClr val="7C5FA1"/>
                    </a:solidFil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Physics and Biology</a:t>
                      </a:r>
                    </a:p>
                    <a:p>
                      <a:pPr lvl="0" algn="ctr"/>
                      <a:r>
                        <a:rPr lang="en-GB" sz="1100" b="0" dirty="0">
                          <a:solidFill>
                            <a:schemeClr val="tx1"/>
                          </a:solidFill>
                          <a:latin typeface="+mn-lt"/>
                          <a:cs typeface="Arial" panose="020B0604020202020204" pitchFamily="34" charset="0"/>
                        </a:rPr>
                        <a:t>Electricity and all living things and their habitats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Biology</a:t>
                      </a:r>
                    </a:p>
                    <a:p>
                      <a:pPr lvl="0" algn="ctr"/>
                      <a:r>
                        <a:rPr lang="en-GB" sz="1100" b="0" dirty="0">
                          <a:solidFill>
                            <a:schemeClr val="tx1"/>
                          </a:solidFill>
                          <a:latin typeface="+mn-lt"/>
                          <a:cs typeface="Arial" panose="020B0604020202020204" pitchFamily="34" charset="0"/>
                        </a:rPr>
                        <a:t>Animals including humans</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Biology and Physics</a:t>
                      </a:r>
                    </a:p>
                    <a:p>
                      <a:pPr algn="ctr"/>
                      <a:r>
                        <a:rPr lang="en-GB" sz="1100" dirty="0"/>
                        <a:t>Evolution and inheritance and light</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r>
                        <a:rPr lang="en-GB" sz="1100" dirty="0">
                          <a:latin typeface="+mn-lt"/>
                          <a:cs typeface="Arial" panose="020B0604020202020204" pitchFamily="34" charset="0"/>
                        </a:rPr>
                        <a:t>Food chains (Y2) Identify muscles and bones (Y3)  Digestive system and teeth (Y4) Know the changes which happen to the human body when aging (Y5).</a:t>
                      </a:r>
                    </a:p>
                    <a:p>
                      <a:pPr algn="ctr"/>
                      <a:r>
                        <a:rPr lang="en-GB" sz="1100" dirty="0">
                          <a:latin typeface="+mn-lt"/>
                          <a:cs typeface="Arial" panose="020B0604020202020204" pitchFamily="34" charset="0"/>
                        </a:rPr>
                        <a:t>Classifications (Y1) Habitats (Y2) Parts of plants (Y3) Group living things (Y4) Know the life cycles of different living things; know how living things reproduce (Y5).</a:t>
                      </a:r>
                    </a:p>
                    <a:p>
                      <a:pPr algn="ctr"/>
                      <a:r>
                        <a:rPr lang="en-GB" sz="1100" dirty="0">
                          <a:latin typeface="+mn-lt"/>
                        </a:rPr>
                        <a:t>Every day materials (Y1) Rocks (Y3) States of matter (Y4) Properties of materials; understand which materials will conduct, are magnetic, will dissolve; know about reversable and irreversible changes (Y5).</a:t>
                      </a:r>
                    </a:p>
                    <a:p>
                      <a:pPr marL="0" marR="0" lvl="0" indent="0" algn="ctr" defTabSz="1199967" rtl="0" eaLnBrk="1" fontAlgn="auto" latinLnBrk="0" hangingPunct="1">
                        <a:lnSpc>
                          <a:spcPct val="100000"/>
                        </a:lnSpc>
                        <a:spcBef>
                          <a:spcPts val="0"/>
                        </a:spcBef>
                        <a:spcAft>
                          <a:spcPts val="0"/>
                        </a:spcAft>
                        <a:buClrTx/>
                        <a:buSzTx/>
                        <a:buFontTx/>
                        <a:buNone/>
                        <a:tabLst/>
                        <a:defRPr/>
                      </a:pPr>
                      <a:r>
                        <a:rPr lang="en-GB" sz="1100" dirty="0">
                          <a:latin typeface="+mn-lt"/>
                          <a:cs typeface="Arial" panose="020B0604020202020204" pitchFamily="34" charset="0"/>
                        </a:rPr>
                        <a:t>Know how electricity is used; build circuits; recognise when something is run by battery; make predications about conductors or insulators(Y4) Know forces push or pull; know about friction; understand gravity; understand mechanisms. (Y5).</a:t>
                      </a:r>
                    </a:p>
                    <a:p>
                      <a:pPr algn="ctr"/>
                      <a:r>
                        <a:rPr lang="en-GB" sz="1100" dirty="0">
                          <a:latin typeface="+mn-lt"/>
                          <a:cs typeface="Arial" panose="020B0604020202020204" pitchFamily="34" charset="0"/>
                        </a:rPr>
                        <a:t>Light (Y3) Sound (Y4) Name planets; know sun’s impact on the Earth; understand phases of the moon; understand how seasons are created (Y5)</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545631624"/>
                  </a:ext>
                </a:extLst>
              </a:tr>
              <a:tr h="2678715">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Lesson 1- </a:t>
                      </a:r>
                      <a:r>
                        <a:rPr lang="en-GB" sz="1100" b="0" i="0" kern="1200" dirty="0">
                          <a:solidFill>
                            <a:srgbClr val="FF0000"/>
                          </a:solidFill>
                          <a:effectLst/>
                          <a:latin typeface="+mn-lt"/>
                          <a:ea typeface="+mn-ea"/>
                          <a:cs typeface="+mn-cs"/>
                        </a:rPr>
                        <a:t>Identify the relationship between the brightness of a lamp and the number/voltage of cells in a circuit.</a:t>
                      </a:r>
                      <a:endParaRPr lang="en-GB" sz="110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b="0" i="0" kern="1200" dirty="0">
                          <a:solidFill>
                            <a:srgbClr val="00B0F0"/>
                          </a:solidFill>
                          <a:effectLst/>
                          <a:latin typeface="+mn-lt"/>
                          <a:ea typeface="+mn-ea"/>
                          <a:cs typeface="+mn-cs"/>
                        </a:rPr>
                        <a:t>Compare and provide reasons for variations in how electrical components function.</a:t>
                      </a: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b="0" i="0" kern="1200" dirty="0">
                          <a:solidFill>
                            <a:srgbClr val="00B0F0"/>
                          </a:solidFill>
                          <a:effectLst/>
                          <a:latin typeface="+mn-lt"/>
                          <a:ea typeface="+mn-ea"/>
                          <a:cs typeface="+mn-cs"/>
                        </a:rPr>
                        <a:t>Analyse and compare the behaviour of components in a circuit.</a:t>
                      </a: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b="0" i="0" kern="1200" dirty="0">
                          <a:solidFill>
                            <a:srgbClr val="00B0F0"/>
                          </a:solidFill>
                          <a:effectLst/>
                          <a:latin typeface="+mn-lt"/>
                          <a:ea typeface="+mn-ea"/>
                          <a:cs typeface="+mn-cs"/>
                        </a:rPr>
                        <a:t>Use recognised symbols to represent simple circuits, incorporating technology.</a:t>
                      </a: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5- </a:t>
                      </a:r>
                      <a:r>
                        <a:rPr lang="en-GB" sz="1100" b="0" i="0" kern="1200" dirty="0">
                          <a:solidFill>
                            <a:srgbClr val="00B0F0"/>
                          </a:solidFill>
                          <a:effectLst/>
                          <a:latin typeface="+mn-lt"/>
                          <a:ea typeface="+mn-ea"/>
                          <a:cs typeface="+mn-cs"/>
                        </a:rPr>
                        <a:t>Apply circuit symbols to represent complex circuits and explain their function.</a:t>
                      </a: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6- </a:t>
                      </a:r>
                      <a:r>
                        <a:rPr lang="en-GB" sz="1100" dirty="0">
                          <a:solidFill>
                            <a:srgbClr val="00B0F0"/>
                          </a:solidFill>
                        </a:rPr>
                        <a:t>TAPS- Bulb Brightness</a:t>
                      </a:r>
                    </a:p>
                    <a:p>
                      <a:endParaRPr lang="en-GB" sz="1100" dirty="0"/>
                    </a:p>
                    <a:p>
                      <a:r>
                        <a:rPr lang="en-GB" sz="1100" dirty="0"/>
                        <a:t>Lesson 1- </a:t>
                      </a:r>
                      <a:r>
                        <a:rPr lang="en-GB" sz="1100" b="0" i="0" kern="1200" dirty="0">
                          <a:solidFill>
                            <a:srgbClr val="FF0000"/>
                          </a:solidFill>
                          <a:effectLst/>
                          <a:latin typeface="+mn-lt"/>
                          <a:ea typeface="+mn-ea"/>
                          <a:cs typeface="+mn-cs"/>
                        </a:rPr>
                        <a:t>Classify different living things based on observable characteristics (introduce what a living this is/why scientist classify and children to broadly classify a range of animals)</a:t>
                      </a:r>
                      <a:endParaRPr lang="en-GB" sz="110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Understand the Linnaean system  (introduce Carl Linnaean and understand and use his taxonomy system)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B0F0"/>
                          </a:solidFill>
                          <a:effectLst/>
                          <a:latin typeface="+mn-lt"/>
                          <a:ea typeface="+mn-ea"/>
                          <a:cs typeface="+mn-cs"/>
                        </a:rPr>
                        <a:t>Lesson 3 – Identify similarities and differences when classifying vertebrates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 classify and organise invertebrates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00B0F0"/>
                          </a:solidFill>
                        </a:rPr>
                        <a:t>Lesson 5 – Understand what a microorganism is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00B0F0"/>
                          </a:solidFill>
                        </a:rPr>
                        <a:t>Lesson 6 – classify the plant kingdom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Resources – tray p10-p14</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b="0" i="0" kern="1200" dirty="0">
                          <a:solidFill>
                            <a:srgbClr val="FF0000"/>
                          </a:solidFill>
                          <a:effectLst/>
                          <a:latin typeface="+mn-lt"/>
                          <a:ea typeface="+mn-ea"/>
                          <a:cs typeface="+mn-cs"/>
                        </a:rPr>
                        <a:t>Identify and name the main parts of the human circulatory system.</a:t>
                      </a:r>
                      <a:endParaRPr lang="en-GB" sz="110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2- </a:t>
                      </a:r>
                      <a:r>
                        <a:rPr lang="en-GB" sz="1100" b="0" i="0" kern="1200" dirty="0">
                          <a:solidFill>
                            <a:srgbClr val="FF0000"/>
                          </a:solidFill>
                          <a:effectLst/>
                          <a:latin typeface="+mn-lt"/>
                          <a:ea typeface="+mn-ea"/>
                          <a:cs typeface="+mn-cs"/>
                        </a:rPr>
                        <a:t>Describe the functions of blood and blood vessels.</a:t>
                      </a:r>
                      <a:endParaRPr lang="en-GB" sz="110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3- </a:t>
                      </a:r>
                      <a:r>
                        <a:rPr lang="en-GB" sz="1100" b="0" i="0" kern="1200" dirty="0">
                          <a:solidFill>
                            <a:srgbClr val="00B0F0"/>
                          </a:solidFill>
                          <a:effectLst/>
                          <a:latin typeface="+mn-lt"/>
                          <a:ea typeface="+mn-ea"/>
                          <a:cs typeface="+mn-cs"/>
                        </a:rPr>
                        <a:t>Identify the main parts of the human circulatory system and explain their functions.</a:t>
                      </a:r>
                      <a:endParaRPr lang="en-GB" sz="1100" b="0" i="0" kern="1200" dirty="0">
                        <a:solidFill>
                          <a:schemeClr val="tx1"/>
                        </a:solidFill>
                        <a:effectLst/>
                        <a:highlight>
                          <a:srgbClr val="FFFF00"/>
                        </a:highligh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4- </a:t>
                      </a:r>
                      <a:r>
                        <a:rPr lang="en-GB" sz="1100" dirty="0">
                          <a:solidFill>
                            <a:srgbClr val="FF0000"/>
                          </a:solidFill>
                        </a:rPr>
                        <a:t>Explain how the human heart works.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5- </a:t>
                      </a:r>
                      <a:r>
                        <a:rPr lang="en-GB" sz="1100" b="0" i="0" kern="1200" dirty="0">
                          <a:solidFill>
                            <a:srgbClr val="FF0000"/>
                          </a:solidFill>
                          <a:effectLst/>
                          <a:latin typeface="+mn-lt"/>
                          <a:ea typeface="+mn-ea"/>
                          <a:cs typeface="+mn-cs"/>
                        </a:rPr>
                        <a:t>Describe ways nutrients and water are transported in humans and animals.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Lesson6 </a:t>
                      </a:r>
                      <a:r>
                        <a:rPr lang="en-GB" sz="1100" dirty="0">
                          <a:solidFill>
                            <a:schemeClr val="tx1"/>
                          </a:solidFill>
                        </a:rPr>
                        <a:t>-</a:t>
                      </a:r>
                      <a:r>
                        <a:rPr lang="en-GB" sz="1100" dirty="0">
                          <a:solidFill>
                            <a:srgbClr val="FF0000"/>
                          </a:solidFill>
                        </a:rPr>
                        <a:t> </a:t>
                      </a:r>
                      <a:r>
                        <a:rPr lang="en-GB" sz="1100" dirty="0">
                          <a:solidFill>
                            <a:srgbClr val="00B0F0"/>
                          </a:solidFill>
                        </a:rPr>
                        <a:t>I</a:t>
                      </a:r>
                      <a:r>
                        <a:rPr lang="en-GB" sz="1100" b="0" i="0" kern="1200" dirty="0">
                          <a:solidFill>
                            <a:srgbClr val="00B0F0"/>
                          </a:solidFill>
                          <a:effectLst/>
                          <a:latin typeface="+mn-lt"/>
                          <a:ea typeface="+mn-ea"/>
                          <a:cs typeface="+mn-cs"/>
                        </a:rPr>
                        <a:t>nvestigate the effect of exercise on heart rate.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Lesson 7- Use a graph to record findings. (</a:t>
                      </a:r>
                      <a:r>
                        <a:rPr lang="en-GB" sz="1100" b="0" i="0" kern="1200" dirty="0">
                          <a:solidFill>
                            <a:srgbClr val="00B0F0"/>
                          </a:solidFill>
                          <a:effectLst/>
                          <a:latin typeface="+mn-lt"/>
                          <a:ea typeface="+mn-ea"/>
                          <a:cs typeface="+mn-cs"/>
                        </a:rPr>
                        <a:t>Find out the preferred forms of exercise in our class.)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8- </a:t>
                      </a:r>
                      <a:r>
                        <a:rPr lang="en-GB" sz="1100" dirty="0">
                          <a:solidFill>
                            <a:srgbClr val="00B0F0"/>
                          </a:solidFill>
                        </a:rPr>
                        <a:t>TAPS task- Reaction catches graph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9 - </a:t>
                      </a:r>
                      <a:r>
                        <a:rPr lang="en-GB" sz="1100" b="0" i="0" kern="1200" dirty="0">
                          <a:solidFill>
                            <a:srgbClr val="FF0000"/>
                          </a:solidFill>
                          <a:effectLst/>
                          <a:latin typeface="+mn-lt"/>
                          <a:ea typeface="+mn-ea"/>
                          <a:cs typeface="+mn-cs"/>
                        </a:rPr>
                        <a:t>Describe the negative impact that alcohol and smoking has on the body.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Lesson 10- </a:t>
                      </a:r>
                      <a:r>
                        <a:rPr lang="en-GB" sz="1100" b="0" i="0" kern="1200" dirty="0">
                          <a:solidFill>
                            <a:srgbClr val="00B0F0"/>
                          </a:solidFill>
                          <a:effectLst/>
                          <a:latin typeface="+mn-lt"/>
                          <a:ea typeface="+mn-ea"/>
                          <a:cs typeface="+mn-cs"/>
                        </a:rPr>
                        <a:t>explain how diet and exercise affect body weight.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Lesson 11- </a:t>
                      </a:r>
                      <a:r>
                        <a:rPr lang="en-GB" sz="1100" dirty="0">
                          <a:solidFill>
                            <a:srgbClr val="00B0F0"/>
                          </a:solidFill>
                        </a:rPr>
                        <a:t>TAPS task- Heart Rate Poses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Resources- circulatory system model on top of shelving unit.</a:t>
                      </a:r>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1-</a:t>
                      </a:r>
                      <a:r>
                        <a:rPr lang="en-GB" sz="1100" b="0" i="0" kern="1200" dirty="0">
                          <a:solidFill>
                            <a:srgbClr val="FF0000"/>
                          </a:solidFill>
                          <a:effectLst/>
                          <a:latin typeface="+mn-lt"/>
                          <a:ea typeface="+mn-ea"/>
                          <a:cs typeface="+mn-cs"/>
                        </a:rPr>
                        <a:t>Understand what fossils are and how they provide information about living things that inhabited the Earth millions of years ago.</a:t>
                      </a:r>
                      <a:endParaRPr lang="en-GB" sz="1100" b="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2- </a:t>
                      </a:r>
                      <a:r>
                        <a:rPr lang="en-GB" sz="1100" b="0" i="0" kern="1200" dirty="0">
                          <a:solidFill>
                            <a:srgbClr val="00B0F0"/>
                          </a:solidFill>
                          <a:effectLst/>
                          <a:latin typeface="+mn-lt"/>
                          <a:ea typeface="+mn-ea"/>
                          <a:cs typeface="+mn-cs"/>
                        </a:rPr>
                        <a:t>Compare offspring with their parents to recognise patterns of inheritance and variation within species.</a:t>
                      </a:r>
                      <a:endParaRPr lang="en-GB" sz="1100" b="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3- </a:t>
                      </a:r>
                      <a:r>
                        <a:rPr lang="en-GB" sz="1100" b="0" i="0" kern="1200" dirty="0">
                          <a:solidFill>
                            <a:srgbClr val="FF0000"/>
                          </a:solidFill>
                          <a:effectLst/>
                          <a:latin typeface="+mn-lt"/>
                          <a:ea typeface="+mn-ea"/>
                          <a:cs typeface="+mn-cs"/>
                        </a:rPr>
                        <a:t>Identify how animals and plants are adapted to suit their environment in different ways.</a:t>
                      </a:r>
                      <a:endParaRPr lang="en-GB" sz="1100" b="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4- </a:t>
                      </a:r>
                      <a:r>
                        <a:rPr lang="en-GB" sz="1100" b="0" i="0" kern="1200" dirty="0">
                          <a:solidFill>
                            <a:srgbClr val="00B0F0"/>
                          </a:solidFill>
                          <a:effectLst/>
                          <a:latin typeface="+mn-lt"/>
                          <a:ea typeface="+mn-ea"/>
                          <a:cs typeface="+mn-cs"/>
                        </a:rPr>
                        <a:t>Demonstrate how adaptation may lead to evolution over time.</a:t>
                      </a:r>
                      <a:endParaRPr lang="en-GB" sz="1100" b="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5- </a:t>
                      </a:r>
                      <a:r>
                        <a:rPr lang="en-GB" sz="1100" b="0" i="0" kern="1200" dirty="0">
                          <a:solidFill>
                            <a:srgbClr val="00B0F0"/>
                          </a:solidFill>
                          <a:effectLst/>
                          <a:latin typeface="+mn-lt"/>
                          <a:ea typeface="+mn-ea"/>
                          <a:cs typeface="+mn-cs"/>
                        </a:rPr>
                        <a:t>Present information about animals and plants and their adaptations visually.</a:t>
                      </a:r>
                      <a:endParaRPr lang="en-GB" sz="1100" b="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6- </a:t>
                      </a:r>
                      <a:r>
                        <a:rPr lang="en-GB" sz="1100" b="0" dirty="0">
                          <a:solidFill>
                            <a:srgbClr val="00B0F0"/>
                          </a:solidFill>
                        </a:rPr>
                        <a:t>TAPS task- Fossil Habitats</a:t>
                      </a:r>
                    </a:p>
                    <a:p>
                      <a:endParaRPr lang="en-GB" sz="1100" b="0" dirty="0"/>
                    </a:p>
                    <a:p>
                      <a:r>
                        <a:rPr lang="en-GB" sz="1100" b="0" dirty="0"/>
                        <a:t>Lesson 1- </a:t>
                      </a:r>
                      <a:r>
                        <a:rPr lang="en-GB" sz="1100" b="0" i="0" kern="1200" dirty="0">
                          <a:solidFill>
                            <a:srgbClr val="FF0000"/>
                          </a:solidFill>
                          <a:effectLst/>
                          <a:latin typeface="+mn-lt"/>
                          <a:ea typeface="+mn-ea"/>
                          <a:cs typeface="+mn-cs"/>
                        </a:rPr>
                        <a:t>Revisit my Year 3 learning on light. </a:t>
                      </a:r>
                    </a:p>
                    <a:p>
                      <a:r>
                        <a:rPr lang="en-GB" sz="1100" b="0" i="0" kern="1200" dirty="0">
                          <a:solidFill>
                            <a:schemeClr val="tx1"/>
                          </a:solidFill>
                          <a:effectLst/>
                          <a:latin typeface="+mn-lt"/>
                          <a:ea typeface="+mn-ea"/>
                          <a:cs typeface="+mn-cs"/>
                        </a:rPr>
                        <a:t>(As this was some time ago, spend the whole lesson revisiting all the previously taught elements. Ensure children are confident on light travelling in straight lines).</a:t>
                      </a:r>
                    </a:p>
                    <a:p>
                      <a:r>
                        <a:rPr lang="en-GB" sz="1100" b="0" i="0" kern="1200" dirty="0">
                          <a:solidFill>
                            <a:schemeClr val="tx1"/>
                          </a:solidFill>
                          <a:effectLst/>
                          <a:latin typeface="+mn-lt"/>
                          <a:ea typeface="+mn-ea"/>
                          <a:cs typeface="+mn-cs"/>
                        </a:rPr>
                        <a:t>Lesson 2- </a:t>
                      </a:r>
                      <a:r>
                        <a:rPr lang="en-GB" sz="1100" b="0" i="0" kern="1200" dirty="0">
                          <a:solidFill>
                            <a:srgbClr val="00B0F0"/>
                          </a:solidFill>
                          <a:effectLst/>
                          <a:latin typeface="+mn-lt"/>
                          <a:ea typeface="+mn-ea"/>
                          <a:cs typeface="+mn-cs"/>
                        </a:rPr>
                        <a:t>Design a periscope. </a:t>
                      </a:r>
                    </a:p>
                    <a:p>
                      <a:r>
                        <a:rPr lang="en-GB" sz="1100" b="0" i="0" kern="1200" dirty="0">
                          <a:solidFill>
                            <a:schemeClr val="tx1"/>
                          </a:solidFill>
                          <a:effectLst/>
                          <a:latin typeface="+mn-lt"/>
                          <a:ea typeface="+mn-ea"/>
                          <a:cs typeface="+mn-cs"/>
                        </a:rPr>
                        <a:t>Within this, ensure that children learn that light travels in straight lines.</a:t>
                      </a:r>
                      <a:endParaRPr lang="en-GB" sz="1100"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3- </a:t>
                      </a:r>
                      <a:r>
                        <a:rPr lang="en-GB" sz="1100" b="0" dirty="0">
                          <a:solidFill>
                            <a:srgbClr val="00B0F0"/>
                          </a:solidFill>
                        </a:rPr>
                        <a:t>Create my own periscope and explain how it works.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4- </a:t>
                      </a:r>
                      <a:r>
                        <a:rPr lang="en-GB" sz="1100" b="0" dirty="0">
                          <a:solidFill>
                            <a:srgbClr val="00B0F0"/>
                          </a:solidFill>
                        </a:rPr>
                        <a:t>Explain how our eyes see objects.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Link this to the Y6 show. How can people sitting at the back see the people on stage? Ensure children understand that we see things because light travels from a light source to objects which then reflects to our eyes.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5- </a:t>
                      </a:r>
                      <a:r>
                        <a:rPr lang="en-GB" sz="1100" b="0" dirty="0">
                          <a:solidFill>
                            <a:srgbClr val="00B0F0"/>
                          </a:solidFill>
                        </a:rPr>
                        <a:t>TAPS task- Investigating Shadows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Lesson 6- </a:t>
                      </a:r>
                      <a:r>
                        <a:rPr lang="en-GB" sz="1100" b="0" i="0" kern="1200" dirty="0">
                          <a:solidFill>
                            <a:srgbClr val="FF0000"/>
                          </a:solidFill>
                          <a:effectLst/>
                          <a:latin typeface="+mn-lt"/>
                          <a:ea typeface="+mn-ea"/>
                          <a:cs typeface="+mn-cs"/>
                        </a:rPr>
                        <a:t>Know about different phenomena created by light.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Children to explore rainbows, colours on soap bubbles, objects looking bent in water and coloured filters (children can explore the different phenomena but do not need to explain how they all happen).</a:t>
                      </a:r>
                      <a:endParaRPr lang="en-GB" sz="1100"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a:solidFill>
                          <a:srgbClr val="00B0F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rPr>
                        <a:t>Resources – fossils tray c20</a:t>
                      </a:r>
                      <a:endParaRPr lang="en-GB" sz="1100" b="0" dirty="0">
                        <a:solidFill>
                          <a:srgbClr val="00B0F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1" kern="1200" dirty="0">
                          <a:solidFill>
                            <a:schemeClr val="dk1"/>
                          </a:solidFill>
                          <a:effectLst/>
                          <a:latin typeface="+mn-lt"/>
                          <a:ea typeface="+mn-ea"/>
                          <a:cs typeface="+mn-cs"/>
                        </a:rPr>
                        <a:t>Plan:</a:t>
                      </a:r>
                      <a:r>
                        <a:rPr lang="en-GB" sz="1100" kern="1200" dirty="0">
                          <a:solidFill>
                            <a:schemeClr val="dk1"/>
                          </a:solidFill>
                          <a:effectLst/>
                          <a:latin typeface="+mn-lt"/>
                          <a:ea typeface="+mn-ea"/>
                          <a:cs typeface="+mn-cs"/>
                        </a:rPr>
                        <a:t> Plan a scientific enquiry to answer a question, recognising and controlling variables.</a:t>
                      </a:r>
                      <a:endParaRPr lang="en-GB" sz="1100" dirty="0">
                        <a:solidFill>
                          <a:srgbClr val="7030A0"/>
                        </a:solidFill>
                      </a:endParaRPr>
                    </a:p>
                    <a:p>
                      <a:endParaRPr lang="en-GB" sz="1100" dirty="0">
                        <a:solidFill>
                          <a:srgbClr val="7030A0"/>
                        </a:solidFill>
                      </a:endParaRPr>
                    </a:p>
                    <a:p>
                      <a:r>
                        <a:rPr lang="en-GB" sz="1100" b="1" kern="1200" dirty="0">
                          <a:solidFill>
                            <a:schemeClr val="dk1"/>
                          </a:solidFill>
                          <a:effectLst/>
                          <a:latin typeface="+mn-lt"/>
                          <a:ea typeface="+mn-ea"/>
                          <a:cs typeface="+mn-cs"/>
                        </a:rPr>
                        <a:t>Plan:</a:t>
                      </a:r>
                      <a:r>
                        <a:rPr lang="en-GB" sz="1100" kern="1200" dirty="0">
                          <a:solidFill>
                            <a:schemeClr val="dk1"/>
                          </a:solidFill>
                          <a:effectLst/>
                          <a:latin typeface="+mn-lt"/>
                          <a:ea typeface="+mn-ea"/>
                          <a:cs typeface="+mn-cs"/>
                        </a:rPr>
                        <a:t> Plan different types of</a:t>
                      </a:r>
                    </a:p>
                    <a:p>
                      <a:r>
                        <a:rPr lang="en-GB" sz="1100" kern="1200" dirty="0">
                          <a:solidFill>
                            <a:schemeClr val="dk1"/>
                          </a:solidFill>
                          <a:effectLst/>
                          <a:latin typeface="+mn-lt"/>
                          <a:ea typeface="+mn-ea"/>
                          <a:cs typeface="+mn-cs"/>
                        </a:rPr>
                        <a:t>scientific enquiries to answer their own questions (pattern seeking)</a:t>
                      </a:r>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i="0" u="none" strike="noStrike" kern="1200" baseline="0">
                          <a:solidFill>
                            <a:schemeClr val="dk1"/>
                          </a:solidFill>
                          <a:latin typeface="+mn-lt"/>
                          <a:ea typeface="+mn-ea"/>
                          <a:cs typeface="+mn-cs"/>
                        </a:rPr>
                        <a:t>Do: </a:t>
                      </a:r>
                      <a:r>
                        <a:rPr lang="en-GB" sz="1100" b="0" i="0" u="none" strike="noStrike" kern="1200" baseline="0">
                          <a:solidFill>
                            <a:schemeClr val="dk1"/>
                          </a:solidFill>
                          <a:latin typeface="+mn-lt"/>
                          <a:ea typeface="+mn-ea"/>
                          <a:cs typeface="+mn-cs"/>
                        </a:rPr>
                        <a:t>recording data and results of increasing complexity.	</a:t>
                      </a:r>
                    </a:p>
                    <a:p>
                      <a:endParaRPr lang="en-GB" sz="1100">
                        <a:solidFill>
                          <a:srgbClr val="7030A0"/>
                        </a:solidFill>
                      </a:endParaRPr>
                    </a:p>
                    <a:p>
                      <a:r>
                        <a:rPr lang="en-US" sz="1100" b="1" kern="1200">
                          <a:solidFill>
                            <a:schemeClr val="dk1"/>
                          </a:solidFill>
                          <a:effectLst/>
                          <a:latin typeface="+mn-lt"/>
                          <a:ea typeface="+mn-ea"/>
                          <a:cs typeface="+mn-cs"/>
                        </a:rPr>
                        <a:t>Do:</a:t>
                      </a:r>
                      <a:r>
                        <a:rPr lang="en-US" sz="1100" kern="1200">
                          <a:solidFill>
                            <a:schemeClr val="dk1"/>
                          </a:solidFill>
                          <a:effectLst/>
                          <a:latin typeface="+mn-lt"/>
                          <a:ea typeface="+mn-ea"/>
                          <a:cs typeface="+mn-cs"/>
                        </a:rPr>
                        <a:t> Use test result to make </a:t>
                      </a:r>
                      <a:endParaRPr lang="en-GB" sz="1100" kern="1200">
                        <a:solidFill>
                          <a:schemeClr val="dk1"/>
                        </a:solidFill>
                        <a:effectLst/>
                        <a:latin typeface="+mn-lt"/>
                        <a:ea typeface="+mn-ea"/>
                        <a:cs typeface="+mn-cs"/>
                      </a:endParaRPr>
                    </a:p>
                    <a:p>
                      <a:r>
                        <a:rPr lang="en-US" sz="1100" kern="1200">
                          <a:solidFill>
                            <a:schemeClr val="dk1"/>
                          </a:solidFill>
                          <a:effectLst/>
                          <a:latin typeface="+mn-lt"/>
                          <a:ea typeface="+mn-ea"/>
                          <a:cs typeface="+mn-cs"/>
                        </a:rPr>
                        <a:t>predictions to set up further </a:t>
                      </a:r>
                      <a:endParaRPr lang="en-GB" sz="1100" kern="1200">
                        <a:solidFill>
                          <a:schemeClr val="dk1"/>
                        </a:solidFill>
                        <a:effectLst/>
                        <a:latin typeface="+mn-lt"/>
                        <a:ea typeface="+mn-ea"/>
                        <a:cs typeface="+mn-cs"/>
                      </a:endParaRPr>
                    </a:p>
                    <a:p>
                      <a:r>
                        <a:rPr lang="en-US" sz="1100" kern="1200">
                          <a:solidFill>
                            <a:schemeClr val="dk1"/>
                          </a:solidFill>
                          <a:effectLst/>
                          <a:latin typeface="+mn-lt"/>
                          <a:ea typeface="+mn-ea"/>
                          <a:cs typeface="+mn-cs"/>
                        </a:rPr>
                        <a:t>comparative and fair tests.</a:t>
                      </a:r>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a:solidFill>
                            <a:schemeClr val="dk1"/>
                          </a:solidFill>
                          <a:effectLst/>
                          <a:latin typeface="+mn-lt"/>
                          <a:ea typeface="+mn-ea"/>
                          <a:cs typeface="+mn-cs"/>
                        </a:rPr>
                        <a:t>Review:</a:t>
                      </a:r>
                      <a:r>
                        <a:rPr lang="en-GB" sz="1100" kern="1200">
                          <a:solidFill>
                            <a:schemeClr val="dk1"/>
                          </a:solidFill>
                          <a:effectLst/>
                          <a:latin typeface="+mn-lt"/>
                          <a:ea typeface="+mn-ea"/>
                          <a:cs typeface="+mn-cs"/>
                        </a:rPr>
                        <a:t> Identifying scientific evidence that has been used to support or refute ideas or arguments.</a:t>
                      </a:r>
                    </a:p>
                    <a:p>
                      <a:endParaRPr lang="en-GB" sz="1100">
                        <a:solidFill>
                          <a:srgbClr val="7030A0"/>
                        </a:solidFill>
                      </a:endParaRPr>
                    </a:p>
                    <a:p>
                      <a:r>
                        <a:rPr lang="en-GB" sz="1100" b="1" kern="1200">
                          <a:solidFill>
                            <a:schemeClr val="dk1"/>
                          </a:solidFill>
                          <a:effectLst/>
                          <a:latin typeface="+mn-lt"/>
                          <a:ea typeface="+mn-ea"/>
                          <a:cs typeface="+mn-cs"/>
                        </a:rPr>
                        <a:t>Do:</a:t>
                      </a:r>
                      <a:r>
                        <a:rPr lang="en-GB" sz="1100" kern="1200">
                          <a:solidFill>
                            <a:schemeClr val="dk1"/>
                          </a:solidFill>
                          <a:effectLst/>
                          <a:latin typeface="+mn-lt"/>
                          <a:ea typeface="+mn-ea"/>
                          <a:cs typeface="+mn-cs"/>
                        </a:rPr>
                        <a:t> Take accurate </a:t>
                      </a:r>
                    </a:p>
                    <a:p>
                      <a:r>
                        <a:rPr lang="en-GB" sz="1100" kern="1200">
                          <a:solidFill>
                            <a:schemeClr val="dk1"/>
                          </a:solidFill>
                          <a:effectLst/>
                          <a:latin typeface="+mn-lt"/>
                          <a:ea typeface="+mn-ea"/>
                          <a:cs typeface="+mn-cs"/>
                        </a:rPr>
                        <a:t>measurements and </a:t>
                      </a:r>
                    </a:p>
                    <a:p>
                      <a:r>
                        <a:rPr lang="en-GB" sz="1100" kern="1200">
                          <a:solidFill>
                            <a:schemeClr val="dk1"/>
                          </a:solidFill>
                          <a:effectLst/>
                          <a:latin typeface="+mn-lt"/>
                          <a:ea typeface="+mn-ea"/>
                          <a:cs typeface="+mn-cs"/>
                        </a:rPr>
                        <a:t>records data on a graph.</a:t>
                      </a:r>
                      <a:endParaRPr lang="en-GB" sz="1100" dirty="0">
                        <a:solidFill>
                          <a:srgbClr val="7030A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I can associate the brightness of a lamp or volume of a buzzer with the number and voltage of cells used in a circuit, compare and give reasons for variations in how components function and use recognised symbols when representing a simple circuit in a diagram.</a:t>
                      </a:r>
                    </a:p>
                    <a:p>
                      <a:endParaRPr lang="en-GB" sz="1100" dirty="0"/>
                    </a:p>
                    <a:p>
                      <a:r>
                        <a:rPr lang="en-GB" sz="1100" dirty="0"/>
                        <a:t>I can describe how living things are classified and give reasons for this based on specific characteristics.</a:t>
                      </a:r>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a:t>I can identify and name the main parts of the human circulatory system and describe the functions of the heart, bloody vessels and blood. I can recognise the importance of diet, exercise, drugs and lifestyle. I can describe the ways in which nutrients and water are transported within animals.</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r>
                        <a:rPr lang="en-GB" sz="1100"/>
                        <a:t>I can recognise that living things have changed over time, recognise that living things produce offspring that can vary and identify how animals and plants are adapted to suit their environment in different ways.</a:t>
                      </a:r>
                    </a:p>
                    <a:p>
                      <a:endParaRPr lang="en-GB" sz="1100"/>
                    </a:p>
                    <a:p>
                      <a:r>
                        <a:rPr lang="en-GB" sz="1100"/>
                        <a:t>I can recognise that light travels in straight lines, explain that objects are seen because they give or reflect light, explain how we see things and understand how shadows are created.</a:t>
                      </a: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cs typeface="Arial" panose="020B0604020202020204" pitchFamily="34" charset="0"/>
                        </a:rPr>
                        <a:t>Chemistry</a:t>
                      </a:r>
                    </a:p>
                    <a:p>
                      <a:r>
                        <a:rPr lang="en-GB" sz="1100" dirty="0">
                          <a:latin typeface="+mn-lt"/>
                          <a:cs typeface="Arial" panose="020B0604020202020204" pitchFamily="34" charset="0"/>
                        </a:rPr>
                        <a:t>Particles and matter; periodic table; Earth and the atmosphere</a:t>
                      </a:r>
                    </a:p>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dirty="0">
                          <a:latin typeface="+mn-lt"/>
                          <a:cs typeface="Arial" panose="020B0604020202020204" pitchFamily="34" charset="0"/>
                        </a:rPr>
                        <a:t>Photosynthesis; cellular respiration; eco system;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19000"/>
                        </a:lnSpc>
                        <a:spcBef>
                          <a:spcPts val="0"/>
                        </a:spcBef>
                        <a:spcAft>
                          <a:spcPts val="0"/>
                        </a:spcAft>
                        <a:buClrTx/>
                        <a:buSzTx/>
                        <a:buFont typeface="Arial" panose="020B0604020202020204" pitchFamily="34" charset="0"/>
                        <a:buNone/>
                        <a:tabLst/>
                        <a:defRPr/>
                      </a:pPr>
                      <a:r>
                        <a:rPr lang="en-GB" sz="1100" dirty="0">
                          <a:latin typeface="+mn-lt"/>
                          <a:cs typeface="Arial" panose="020B0604020202020204" pitchFamily="34" charset="0"/>
                        </a:rPr>
                        <a:t>Understand cells; anatomy of human skeleton; importance of nutrients, gas exchange, reproduction and health.</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mn-lt"/>
                        </a:rPr>
                        <a:t>Genetics; </a:t>
                      </a:r>
                    </a:p>
                    <a:p>
                      <a:endParaRPr lang="en-GB" sz="1100" dirty="0"/>
                    </a:p>
                    <a:p>
                      <a:r>
                        <a:rPr lang="en-GB" sz="1100" dirty="0">
                          <a:latin typeface="+mn-lt"/>
                          <a:cs typeface="Arial" panose="020B0604020202020204" pitchFamily="34" charset="0"/>
                        </a:rPr>
                        <a:t>Physics</a:t>
                      </a:r>
                    </a:p>
                    <a:p>
                      <a:r>
                        <a:rPr lang="en-GB" sz="1100" dirty="0">
                          <a:latin typeface="+mn-lt"/>
                          <a:cs typeface="Arial" panose="020B0604020202020204" pitchFamily="34" charset="0"/>
                        </a:rPr>
                        <a:t>Energy; energy changes; motion and forces; waves; electricity; matter; space physics </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0827119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13</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6 vocabulary </a:t>
            </a:r>
          </a:p>
        </p:txBody>
      </p:sp>
      <p:pic>
        <p:nvPicPr>
          <p:cNvPr id="4" name="Picture 3">
            <a:extLst>
              <a:ext uri="{FF2B5EF4-FFF2-40B4-BE49-F238E27FC236}">
                <a16:creationId xmlns:a16="http://schemas.microsoft.com/office/drawing/2014/main" id="{4494A81F-A17B-4A14-9612-E6A6B4B090A1}"/>
              </a:ext>
            </a:extLst>
          </p:cNvPr>
          <p:cNvPicPr>
            <a:picLocks noChangeAspect="1"/>
          </p:cNvPicPr>
          <p:nvPr/>
        </p:nvPicPr>
        <p:blipFill>
          <a:blip r:embed="rId2"/>
          <a:stretch>
            <a:fillRect/>
          </a:stretch>
        </p:blipFill>
        <p:spPr>
          <a:xfrm>
            <a:off x="5040026" y="861575"/>
            <a:ext cx="2619375" cy="3209925"/>
          </a:xfrm>
          <a:prstGeom prst="rect">
            <a:avLst/>
          </a:prstGeom>
        </p:spPr>
      </p:pic>
      <p:pic>
        <p:nvPicPr>
          <p:cNvPr id="5" name="Picture 4">
            <a:extLst>
              <a:ext uri="{FF2B5EF4-FFF2-40B4-BE49-F238E27FC236}">
                <a16:creationId xmlns:a16="http://schemas.microsoft.com/office/drawing/2014/main" id="{0732B283-6DFC-4C6E-A365-6D11B46407DA}"/>
              </a:ext>
            </a:extLst>
          </p:cNvPr>
          <p:cNvPicPr>
            <a:picLocks noChangeAspect="1"/>
          </p:cNvPicPr>
          <p:nvPr/>
        </p:nvPicPr>
        <p:blipFill>
          <a:blip r:embed="rId3"/>
          <a:stretch>
            <a:fillRect/>
          </a:stretch>
        </p:blipFill>
        <p:spPr>
          <a:xfrm>
            <a:off x="2209800" y="833000"/>
            <a:ext cx="2619375" cy="3238500"/>
          </a:xfrm>
          <a:prstGeom prst="rect">
            <a:avLst/>
          </a:prstGeom>
        </p:spPr>
      </p:pic>
      <p:pic>
        <p:nvPicPr>
          <p:cNvPr id="6" name="Picture 5">
            <a:extLst>
              <a:ext uri="{FF2B5EF4-FFF2-40B4-BE49-F238E27FC236}">
                <a16:creationId xmlns:a16="http://schemas.microsoft.com/office/drawing/2014/main" id="{0F3539BF-1F0E-4D5C-98C9-D6A7BEEAB73E}"/>
              </a:ext>
            </a:extLst>
          </p:cNvPr>
          <p:cNvPicPr>
            <a:picLocks noChangeAspect="1"/>
          </p:cNvPicPr>
          <p:nvPr/>
        </p:nvPicPr>
        <p:blipFill>
          <a:blip r:embed="rId4"/>
          <a:stretch>
            <a:fillRect/>
          </a:stretch>
        </p:blipFill>
        <p:spPr>
          <a:xfrm>
            <a:off x="9864601" y="920069"/>
            <a:ext cx="2172948" cy="2626297"/>
          </a:xfrm>
          <a:prstGeom prst="rect">
            <a:avLst/>
          </a:prstGeom>
        </p:spPr>
      </p:pic>
      <p:pic>
        <p:nvPicPr>
          <p:cNvPr id="10" name="Picture 9">
            <a:extLst>
              <a:ext uri="{FF2B5EF4-FFF2-40B4-BE49-F238E27FC236}">
                <a16:creationId xmlns:a16="http://schemas.microsoft.com/office/drawing/2014/main" id="{6F4C5204-450F-4809-8011-92F7DC69FE6A}"/>
              </a:ext>
            </a:extLst>
          </p:cNvPr>
          <p:cNvPicPr>
            <a:picLocks noChangeAspect="1"/>
          </p:cNvPicPr>
          <p:nvPr/>
        </p:nvPicPr>
        <p:blipFill>
          <a:blip r:embed="rId5"/>
          <a:stretch>
            <a:fillRect/>
          </a:stretch>
        </p:blipFill>
        <p:spPr>
          <a:xfrm>
            <a:off x="7870252" y="920069"/>
            <a:ext cx="2111948" cy="2626297"/>
          </a:xfrm>
          <a:prstGeom prst="rect">
            <a:avLst/>
          </a:prstGeom>
        </p:spPr>
      </p:pic>
      <p:pic>
        <p:nvPicPr>
          <p:cNvPr id="11" name="Picture 10">
            <a:extLst>
              <a:ext uri="{FF2B5EF4-FFF2-40B4-BE49-F238E27FC236}">
                <a16:creationId xmlns:a16="http://schemas.microsoft.com/office/drawing/2014/main" id="{AC9C4B11-6260-40A9-ACF0-3EDEC4642BB4}"/>
              </a:ext>
            </a:extLst>
          </p:cNvPr>
          <p:cNvPicPr>
            <a:picLocks noChangeAspect="1"/>
          </p:cNvPicPr>
          <p:nvPr/>
        </p:nvPicPr>
        <p:blipFill>
          <a:blip r:embed="rId6"/>
          <a:stretch>
            <a:fillRect/>
          </a:stretch>
        </p:blipFill>
        <p:spPr>
          <a:xfrm>
            <a:off x="36852" y="920069"/>
            <a:ext cx="2172948" cy="2648037"/>
          </a:xfrm>
          <a:prstGeom prst="rect">
            <a:avLst/>
          </a:prstGeom>
        </p:spPr>
      </p:pic>
    </p:spTree>
    <p:extLst>
      <p:ext uri="{BB962C8B-B14F-4D97-AF65-F5344CB8AC3E}">
        <p14:creationId xmlns:p14="http://schemas.microsoft.com/office/powerpoint/2010/main" val="34575374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fe6ba82-5d64-4a1e-8b24-25a84b23aa3e">
      <Terms xmlns="http://schemas.microsoft.com/office/infopath/2007/PartnerControls"/>
    </lcf76f155ced4ddcb4097134ff3c332f>
    <TaxCatchAll xmlns="7dc4b31e-24a8-416e-b034-dc08cde90b0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14B9BC4F934244F93080537CA5A425A" ma:contentTypeVersion="14" ma:contentTypeDescription="Create a new document." ma:contentTypeScope="" ma:versionID="c0e4fcea4e9c5cbc7d89d3ff6040458a">
  <xsd:schema xmlns:xsd="http://www.w3.org/2001/XMLSchema" xmlns:xs="http://www.w3.org/2001/XMLSchema" xmlns:p="http://schemas.microsoft.com/office/2006/metadata/properties" xmlns:ns2="cfe6ba82-5d64-4a1e-8b24-25a84b23aa3e" xmlns:ns3="7dc4b31e-24a8-416e-b034-dc08cde90b0b" targetNamespace="http://schemas.microsoft.com/office/2006/metadata/properties" ma:root="true" ma:fieldsID="8eba893d91fb0fce5540594021d4fcc6" ns2:_="" ns3:_="">
    <xsd:import namespace="cfe6ba82-5d64-4a1e-8b24-25a84b23aa3e"/>
    <xsd:import namespace="7dc4b31e-24a8-416e-b034-dc08cde90b0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e6ba82-5d64-4a1e-8b24-25a84b23aa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cffd191-4c22-4ae3-b697-6528a184694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c4b31e-24a8-416e-b034-dc08cde90b0b"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00475c1-3ef4-409d-bd02-1ed6336325c3}" ma:internalName="TaxCatchAll" ma:showField="CatchAllData" ma:web="7dc4b31e-24a8-416e-b034-dc08cde90b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AAF4690-C9DC-4071-B630-6896D971E048}">
  <ds:schemaRefs>
    <ds:schemaRef ds:uri="http://schemas.microsoft.com/sharepoint/v3/contenttype/forms"/>
  </ds:schemaRefs>
</ds:datastoreItem>
</file>

<file path=customXml/itemProps2.xml><?xml version="1.0" encoding="utf-8"?>
<ds:datastoreItem xmlns:ds="http://schemas.openxmlformats.org/officeDocument/2006/customXml" ds:itemID="{BD9C3675-6019-475E-8611-DE3FE6B31958}">
  <ds:schemaRefs>
    <ds:schemaRef ds:uri="http://purl.org/dc/elements/1.1/"/>
    <ds:schemaRef ds:uri="cfe6ba82-5d64-4a1e-8b24-25a84b23aa3e"/>
    <ds:schemaRef ds:uri="http://schemas.microsoft.com/office/2006/documentManagement/types"/>
    <ds:schemaRef ds:uri="http://schemas.microsoft.com/office/2006/metadata/properties"/>
    <ds:schemaRef ds:uri="http://purl.org/dc/dcmitype/"/>
    <ds:schemaRef ds:uri="http://purl.org/dc/terms/"/>
    <ds:schemaRef ds:uri="http://www.w3.org/XML/1998/namespace"/>
    <ds:schemaRef ds:uri="http://schemas.openxmlformats.org/package/2006/metadata/core-properties"/>
    <ds:schemaRef ds:uri="http://schemas.microsoft.com/office/infopath/2007/PartnerControls"/>
    <ds:schemaRef ds:uri="7dc4b31e-24a8-416e-b034-dc08cde90b0b"/>
  </ds:schemaRefs>
</ds:datastoreItem>
</file>

<file path=customXml/itemProps3.xml><?xml version="1.0" encoding="utf-8"?>
<ds:datastoreItem xmlns:ds="http://schemas.openxmlformats.org/officeDocument/2006/customXml" ds:itemID="{AFB67CA4-603E-4D11-8260-2B2D7FDCEEAD}"/>
</file>

<file path=docProps/app.xml><?xml version="1.0" encoding="utf-8"?>
<Properties xmlns="http://schemas.openxmlformats.org/officeDocument/2006/extended-properties" xmlns:vt="http://schemas.openxmlformats.org/officeDocument/2006/docPropsVTypes">
  <TotalTime>3543</TotalTime>
  <Words>7847</Words>
  <Application>Microsoft Office PowerPoint</Application>
  <PresentationFormat>Widescreen</PresentationFormat>
  <Paragraphs>643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Briony Whing</dc:creator>
  <cp:lastModifiedBy>Jess Hedge</cp:lastModifiedBy>
  <cp:revision>115</cp:revision>
  <dcterms:created xsi:type="dcterms:W3CDTF">2024-05-15T08:30:30Z</dcterms:created>
  <dcterms:modified xsi:type="dcterms:W3CDTF">2025-11-05T13:56:24Z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0x010100D14B9BC4F934244F93080537CA5A425A</vt:lpwstr>
  </property>
  <property fmtid="{D5CDD505-2E9C-101B-9397-08002B2CF9AE}" pid="3" name="MediaServiceImageTags">
    <vt:lpwstr/>
  </property>
</Properties>
</file>