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7"/>
  </p:notesMasterIdLst>
  <p:sldIdLst>
    <p:sldId id="2007" r:id="rId5"/>
    <p:sldId id="2030" r:id="rId6"/>
    <p:sldId id="2019" r:id="rId7"/>
    <p:sldId id="2029" r:id="rId8"/>
    <p:sldId id="2020" r:id="rId9"/>
    <p:sldId id="2028" r:id="rId10"/>
    <p:sldId id="2018" r:id="rId11"/>
    <p:sldId id="2031" r:id="rId12"/>
    <p:sldId id="2022" r:id="rId13"/>
    <p:sldId id="2032" r:id="rId14"/>
    <p:sldId id="2023" r:id="rId15"/>
    <p:sldId id="2026" r:id="rId16"/>
  </p:sldIdLst>
  <p:sldSz cx="12599988" cy="8999538"/>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B75BC"/>
    <a:srgbClr val="A06EBE"/>
    <a:srgbClr val="7CBC80"/>
    <a:srgbClr val="9DC3E6"/>
    <a:srgbClr val="A9D18E"/>
    <a:srgbClr val="C2A3D5"/>
    <a:srgbClr val="BDD7EE"/>
    <a:srgbClr val="673A82"/>
    <a:srgbClr val="7C5FA1"/>
    <a:srgbClr val="DEEB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1" autoAdjust="0"/>
    <p:restoredTop sz="93883" autoAdjust="0"/>
  </p:normalViewPr>
  <p:slideViewPr>
    <p:cSldViewPr snapToGrid="0">
      <p:cViewPr>
        <p:scale>
          <a:sx n="70" d="100"/>
          <a:sy n="70" d="100"/>
        </p:scale>
        <p:origin x="636" y="-6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bbie Medland" userId="45ef3c38-fe7f-4fa3-87aa-379a58ecb7ef" providerId="ADAL" clId="{C387F405-A4BD-476C-9CBC-20FBCD13160E}"/>
    <pc:docChg chg="custSel modSld">
      <pc:chgData name="Debbie Medland" userId="45ef3c38-fe7f-4fa3-87aa-379a58ecb7ef" providerId="ADAL" clId="{C387F405-A4BD-476C-9CBC-20FBCD13160E}" dt="2025-07-16T13:55:19.541" v="786" actId="20577"/>
      <pc:docMkLst>
        <pc:docMk/>
      </pc:docMkLst>
      <pc:sldChg chg="modSp">
        <pc:chgData name="Debbie Medland" userId="45ef3c38-fe7f-4fa3-87aa-379a58ecb7ef" providerId="ADAL" clId="{C387F405-A4BD-476C-9CBC-20FBCD13160E}" dt="2025-07-16T13:55:19.541" v="786" actId="20577"/>
        <pc:sldMkLst>
          <pc:docMk/>
          <pc:sldMk cId="3659486870" sldId="2019"/>
        </pc:sldMkLst>
        <pc:graphicFrameChg chg="mod modGraphic">
          <ac:chgData name="Debbie Medland" userId="45ef3c38-fe7f-4fa3-87aa-379a58ecb7ef" providerId="ADAL" clId="{C387F405-A4BD-476C-9CBC-20FBCD13160E}" dt="2025-07-16T13:55:19.541" v="786" actId="20577"/>
          <ac:graphicFrameMkLst>
            <pc:docMk/>
            <pc:sldMk cId="3659486870" sldId="2019"/>
            <ac:graphicFrameMk id="2" creationId="{00000000-0000-0000-0000-000000000000}"/>
          </ac:graphicFrameMkLst>
        </pc:graphicFrameChg>
      </pc:sldChg>
    </pc:docChg>
  </pc:docChgLst>
  <pc:docChgLst>
    <pc:chgData name="Kayley Haycock" userId="947dfac9-8570-4abd-b0fa-64fa7ddb166e" providerId="ADAL" clId="{B2F782F8-2899-40BE-B9DC-F308298303A1}"/>
    <pc:docChg chg="custSel modSld">
      <pc:chgData name="Kayley Haycock" userId="947dfac9-8570-4abd-b0fa-64fa7ddb166e" providerId="ADAL" clId="{B2F782F8-2899-40BE-B9DC-F308298303A1}" dt="2025-04-30T11:00:51.396" v="1728" actId="20577"/>
      <pc:docMkLst>
        <pc:docMk/>
      </pc:docMkLst>
      <pc:sldChg chg="modSp">
        <pc:chgData name="Kayley Haycock" userId="947dfac9-8570-4abd-b0fa-64fa7ddb166e" providerId="ADAL" clId="{B2F782F8-2899-40BE-B9DC-F308298303A1}" dt="2025-04-25T11:29:10.968" v="1586" actId="20577"/>
        <pc:sldMkLst>
          <pc:docMk/>
          <pc:sldMk cId="1918074652" sldId="2007"/>
        </pc:sldMkLst>
        <pc:graphicFrameChg chg="mod modGraphic">
          <ac:chgData name="Kayley Haycock" userId="947dfac9-8570-4abd-b0fa-64fa7ddb166e" providerId="ADAL" clId="{B2F782F8-2899-40BE-B9DC-F308298303A1}" dt="2025-04-25T11:29:10.968" v="1586" actId="20577"/>
          <ac:graphicFrameMkLst>
            <pc:docMk/>
            <pc:sldMk cId="1918074652" sldId="2007"/>
            <ac:graphicFrameMk id="2" creationId="{00000000-0000-0000-0000-000000000000}"/>
          </ac:graphicFrameMkLst>
        </pc:graphicFrameChg>
      </pc:sldChg>
      <pc:sldChg chg="modSp">
        <pc:chgData name="Kayley Haycock" userId="947dfac9-8570-4abd-b0fa-64fa7ddb166e" providerId="ADAL" clId="{B2F782F8-2899-40BE-B9DC-F308298303A1}" dt="2025-04-29T13:24:33.587" v="1713"/>
        <pc:sldMkLst>
          <pc:docMk/>
          <pc:sldMk cId="768114719" sldId="2018"/>
        </pc:sldMkLst>
        <pc:graphicFrameChg chg="mod modGraphic">
          <ac:chgData name="Kayley Haycock" userId="947dfac9-8570-4abd-b0fa-64fa7ddb166e" providerId="ADAL" clId="{B2F782F8-2899-40BE-B9DC-F308298303A1}" dt="2025-04-29T13:24:33.587" v="1713"/>
          <ac:graphicFrameMkLst>
            <pc:docMk/>
            <pc:sldMk cId="768114719" sldId="2018"/>
            <ac:graphicFrameMk id="2" creationId="{00000000-0000-0000-0000-000000000000}"/>
          </ac:graphicFrameMkLst>
        </pc:graphicFrameChg>
      </pc:sldChg>
      <pc:sldChg chg="modSp">
        <pc:chgData name="Kayley Haycock" userId="947dfac9-8570-4abd-b0fa-64fa7ddb166e" providerId="ADAL" clId="{B2F782F8-2899-40BE-B9DC-F308298303A1}" dt="2025-04-29T09:50:38.800" v="1589"/>
        <pc:sldMkLst>
          <pc:docMk/>
          <pc:sldMk cId="3659486870" sldId="2019"/>
        </pc:sldMkLst>
        <pc:graphicFrameChg chg="mod">
          <ac:chgData name="Kayley Haycock" userId="947dfac9-8570-4abd-b0fa-64fa7ddb166e" providerId="ADAL" clId="{B2F782F8-2899-40BE-B9DC-F308298303A1}" dt="2025-04-29T09:50:38.800" v="1589"/>
          <ac:graphicFrameMkLst>
            <pc:docMk/>
            <pc:sldMk cId="3659486870" sldId="2019"/>
            <ac:graphicFrameMk id="2" creationId="{00000000-0000-0000-0000-000000000000}"/>
          </ac:graphicFrameMkLst>
        </pc:graphicFrameChg>
      </pc:sldChg>
      <pc:sldChg chg="modSp">
        <pc:chgData name="Kayley Haycock" userId="947dfac9-8570-4abd-b0fa-64fa7ddb166e" providerId="ADAL" clId="{B2F782F8-2899-40BE-B9DC-F308298303A1}" dt="2025-04-29T12:33:24.249" v="1698" actId="20577"/>
        <pc:sldMkLst>
          <pc:docMk/>
          <pc:sldMk cId="3424256186" sldId="2020"/>
        </pc:sldMkLst>
        <pc:graphicFrameChg chg="mod modGraphic">
          <ac:chgData name="Kayley Haycock" userId="947dfac9-8570-4abd-b0fa-64fa7ddb166e" providerId="ADAL" clId="{B2F782F8-2899-40BE-B9DC-F308298303A1}" dt="2025-04-29T12:33:24.249" v="1698" actId="20577"/>
          <ac:graphicFrameMkLst>
            <pc:docMk/>
            <pc:sldMk cId="3424256186" sldId="2020"/>
            <ac:graphicFrameMk id="2" creationId="{00000000-0000-0000-0000-000000000000}"/>
          </ac:graphicFrameMkLst>
        </pc:graphicFrameChg>
      </pc:sldChg>
      <pc:sldChg chg="modSp">
        <pc:chgData name="Kayley Haycock" userId="947dfac9-8570-4abd-b0fa-64fa7ddb166e" providerId="ADAL" clId="{B2F782F8-2899-40BE-B9DC-F308298303A1}" dt="2025-04-30T11:00:51.396" v="1728" actId="20577"/>
        <pc:sldMkLst>
          <pc:docMk/>
          <pc:sldMk cId="2434226222" sldId="2023"/>
        </pc:sldMkLst>
        <pc:graphicFrameChg chg="mod modGraphic">
          <ac:chgData name="Kayley Haycock" userId="947dfac9-8570-4abd-b0fa-64fa7ddb166e" providerId="ADAL" clId="{B2F782F8-2899-40BE-B9DC-F308298303A1}" dt="2025-04-30T11:00:51.396" v="1728" actId="20577"/>
          <ac:graphicFrameMkLst>
            <pc:docMk/>
            <pc:sldMk cId="2434226222" sldId="2023"/>
            <ac:graphicFrameMk id="2" creationId="{00000000-0000-0000-0000-000000000000}"/>
          </ac:graphicFrameMkLst>
        </pc:graphicFrameChg>
      </pc:sldChg>
    </pc:docChg>
  </pc:docChgLst>
  <pc:docChgLst>
    <pc:chgData name="Kayley Haycock" userId="947dfac9-8570-4abd-b0fa-64fa7ddb166e" providerId="ADAL" clId="{B0D1638C-F027-4597-A26C-3952F275B6F0}"/>
  </pc:docChgLst>
  <pc:docChgLst>
    <pc:chgData name="Kayley Haycock" userId="947dfac9-8570-4abd-b0fa-64fa7ddb166e" providerId="ADAL" clId="{E92F154C-65B7-4CCB-A4A4-BEE91FA1D94F}"/>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1" y="1"/>
            <a:ext cx="4301543" cy="34106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dirty="0"/>
          </a:p>
        </p:txBody>
      </p:sp>
      <p:sp>
        <p:nvSpPr>
          <p:cNvPr id="3" name="Date Placeholder 2"/>
          <p:cNvSpPr txBox="1">
            <a:spLocks noGrp="1"/>
          </p:cNvSpPr>
          <p:nvPr>
            <p:ph type="dt" idx="1"/>
          </p:nvPr>
        </p:nvSpPr>
        <p:spPr>
          <a:xfrm>
            <a:off x="5622791" y="1"/>
            <a:ext cx="4301543" cy="341066"/>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5D0D7A19-DBE0-4E7B-BC3E-FC292AB9E0F7}" type="datetime1">
              <a:rPr lang="en-GB"/>
              <a:pPr lvl="0"/>
              <a:t>16/07/2025</a:t>
            </a:fld>
            <a:endParaRPr lang="en-GB" dirty="0"/>
          </a:p>
        </p:txBody>
      </p:sp>
      <p:sp>
        <p:nvSpPr>
          <p:cNvPr id="4" name="Slide Image Placeholder 3"/>
          <p:cNvSpPr>
            <a:spLocks noGrp="1" noRot="1" noChangeAspect="1"/>
          </p:cNvSpPr>
          <p:nvPr>
            <p:ph type="sldImg" idx="2"/>
          </p:nvPr>
        </p:nvSpPr>
        <p:spPr>
          <a:xfrm>
            <a:off x="3359150" y="850900"/>
            <a:ext cx="3208338" cy="2292350"/>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992665" y="3271380"/>
            <a:ext cx="7941310" cy="2676585"/>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1" y="6456608"/>
            <a:ext cx="4301543" cy="341066"/>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dirty="0"/>
          </a:p>
        </p:txBody>
      </p:sp>
      <p:sp>
        <p:nvSpPr>
          <p:cNvPr id="7" name="Slide Number Placeholder 6"/>
          <p:cNvSpPr txBox="1">
            <a:spLocks noGrp="1"/>
          </p:cNvSpPr>
          <p:nvPr>
            <p:ph type="sldNum" sz="quarter" idx="5"/>
          </p:nvPr>
        </p:nvSpPr>
        <p:spPr>
          <a:xfrm>
            <a:off x="5622791" y="6456608"/>
            <a:ext cx="4301543" cy="341066"/>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6CC0440-5D0E-41C0-B0A6-66C46E9460E8}" type="slidenum">
              <a:t>‹#›</a:t>
            </a:fld>
            <a:endParaRPr lang="en-GB" dirty="0"/>
          </a:p>
        </p:txBody>
      </p:sp>
    </p:spTree>
    <p:extLst>
      <p:ext uri="{BB962C8B-B14F-4D97-AF65-F5344CB8AC3E}">
        <p14:creationId xmlns:p14="http://schemas.microsoft.com/office/powerpoint/2010/main" val="1234373990"/>
      </p:ext>
    </p:extLst>
  </p:cSld>
  <p:clrMap bg1="lt1" tx1="dk1" bg2="lt2" tx2="dk2" accent1="accent1" accent2="accent2" accent3="accent3" accent4="accent4" accent5="accent5" accent6="accent6" hlink="hlink" folHlink="folHlink"/>
  <p:notesStyle>
    <a:lvl1pPr marL="0" marR="0" lvl="0"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1pPr>
    <a:lvl2pPr marL="518373" marR="0" lvl="1"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2pPr>
    <a:lvl3pPr marL="1036747" marR="0" lvl="2"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3pPr>
    <a:lvl4pPr marL="1555120" marR="0" lvl="3"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4pPr>
    <a:lvl5pPr marL="2073493" marR="0" lvl="4" indent="0" algn="l" defTabSz="1036747" rtl="0" fontAlgn="auto" hangingPunct="1">
      <a:lnSpc>
        <a:spcPct val="100000"/>
      </a:lnSpc>
      <a:spcBef>
        <a:spcPts val="0"/>
      </a:spcBef>
      <a:spcAft>
        <a:spcPts val="0"/>
      </a:spcAft>
      <a:buNone/>
      <a:tabLst/>
      <a:defRPr lang="en-US" sz="1361" b="0" i="0" u="none" strike="noStrike" kern="1200" cap="none" spc="0" baseline="0">
        <a:solidFill>
          <a:srgbClr val="000000"/>
        </a:solidFill>
        <a:uFillTx/>
        <a:latin typeface="Calibri"/>
      </a:defRPr>
    </a:lvl5pPr>
    <a:lvl6pPr marL="2591867" algn="l" defTabSz="1036747" rtl="0" eaLnBrk="1" latinLnBrk="0" hangingPunct="1">
      <a:defRPr sz="1361" kern="1200">
        <a:solidFill>
          <a:schemeClr val="tx1"/>
        </a:solidFill>
        <a:latin typeface="+mn-lt"/>
        <a:ea typeface="+mn-ea"/>
        <a:cs typeface="+mn-cs"/>
      </a:defRPr>
    </a:lvl6pPr>
    <a:lvl7pPr marL="3110240" algn="l" defTabSz="1036747" rtl="0" eaLnBrk="1" latinLnBrk="0" hangingPunct="1">
      <a:defRPr sz="1361" kern="1200">
        <a:solidFill>
          <a:schemeClr val="tx1"/>
        </a:solidFill>
        <a:latin typeface="+mn-lt"/>
        <a:ea typeface="+mn-ea"/>
        <a:cs typeface="+mn-cs"/>
      </a:defRPr>
    </a:lvl7pPr>
    <a:lvl8pPr marL="3628614" algn="l" defTabSz="1036747" rtl="0" eaLnBrk="1" latinLnBrk="0" hangingPunct="1">
      <a:defRPr sz="1361" kern="1200">
        <a:solidFill>
          <a:schemeClr val="tx1"/>
        </a:solidFill>
        <a:latin typeface="+mn-lt"/>
        <a:ea typeface="+mn-ea"/>
        <a:cs typeface="+mn-cs"/>
      </a:defRPr>
    </a:lvl8pPr>
    <a:lvl9pPr marL="4146987" algn="l" defTabSz="1036747" rtl="0" eaLnBrk="1" latinLnBrk="0" hangingPunct="1">
      <a:defRPr sz="1361"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44999" y="1472842"/>
            <a:ext cx="10709990" cy="3133172"/>
          </a:xfrm>
        </p:spPr>
        <p:txBody>
          <a:bodyPr anchor="b"/>
          <a:lstStyle>
            <a:lvl1pPr algn="ctr">
              <a:defRPr sz="7874"/>
            </a:lvl1pPr>
          </a:lstStyle>
          <a:p>
            <a:r>
              <a:rPr lang="en-US"/>
              <a:t>Click to edit Master title style</a:t>
            </a:r>
            <a:endParaRPr lang="en-US" dirty="0"/>
          </a:p>
        </p:txBody>
      </p:sp>
      <p:sp>
        <p:nvSpPr>
          <p:cNvPr id="3" name="Subtitle 2"/>
          <p:cNvSpPr>
            <a:spLocks noGrp="1"/>
          </p:cNvSpPr>
          <p:nvPr>
            <p:ph type="subTitle" idx="1"/>
          </p:nvPr>
        </p:nvSpPr>
        <p:spPr>
          <a:xfrm>
            <a:off x="1574999" y="4726842"/>
            <a:ext cx="9449991" cy="2172804"/>
          </a:xfrm>
        </p:spPr>
        <p:txBody>
          <a:bodyPr/>
          <a:lstStyle>
            <a:lvl1pPr marL="0" indent="0" algn="ctr">
              <a:buNone/>
              <a:defRPr sz="3150"/>
            </a:lvl1pPr>
            <a:lvl2pPr marL="599984" indent="0" algn="ctr">
              <a:buNone/>
              <a:defRPr sz="2625"/>
            </a:lvl2pPr>
            <a:lvl3pPr marL="1199967" indent="0" algn="ctr">
              <a:buNone/>
              <a:defRPr sz="2362"/>
            </a:lvl3pPr>
            <a:lvl4pPr marL="1799951" indent="0" algn="ctr">
              <a:buNone/>
              <a:defRPr sz="2100"/>
            </a:lvl4pPr>
            <a:lvl5pPr marL="2399934" indent="0" algn="ctr">
              <a:buNone/>
              <a:defRPr sz="2100"/>
            </a:lvl5pPr>
            <a:lvl6pPr marL="2999918" indent="0" algn="ctr">
              <a:buNone/>
              <a:defRPr sz="2100"/>
            </a:lvl6pPr>
            <a:lvl7pPr marL="3599901" indent="0" algn="ctr">
              <a:buNone/>
              <a:defRPr sz="2100"/>
            </a:lvl7pPr>
            <a:lvl8pPr marL="4199885" indent="0" algn="ctr">
              <a:buNone/>
              <a:defRPr sz="2100"/>
            </a:lvl8pPr>
            <a:lvl9pPr marL="4799868" indent="0" algn="ctr">
              <a:buNone/>
              <a:defRPr sz="21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896A27FE-113B-4B5D-9C52-14AD4A3FE0E3}" type="slidenum">
              <a:rPr lang="en-GB" smtClean="0"/>
              <a:t>‹#›</a:t>
            </a:fld>
            <a:endParaRPr lang="en-GB" dirty="0"/>
          </a:p>
        </p:txBody>
      </p:sp>
    </p:spTree>
    <p:extLst>
      <p:ext uri="{BB962C8B-B14F-4D97-AF65-F5344CB8AC3E}">
        <p14:creationId xmlns:p14="http://schemas.microsoft.com/office/powerpoint/2010/main" val="3398683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824239F0-52B3-43D0-A130-436472FF120C}" type="slidenum">
              <a:rPr lang="en-GB" smtClean="0"/>
              <a:t>‹#›</a:t>
            </a:fld>
            <a:endParaRPr lang="en-GB" dirty="0"/>
          </a:p>
        </p:txBody>
      </p:sp>
    </p:spTree>
    <p:extLst>
      <p:ext uri="{BB962C8B-B14F-4D97-AF65-F5344CB8AC3E}">
        <p14:creationId xmlns:p14="http://schemas.microsoft.com/office/powerpoint/2010/main" val="2397386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59687" y="2243638"/>
            <a:ext cx="10867490" cy="3743557"/>
          </a:xfrm>
        </p:spPr>
        <p:txBody>
          <a:bodyPr anchor="b"/>
          <a:lstStyle>
            <a:lvl1pPr>
              <a:defRPr sz="7874"/>
            </a:lvl1pPr>
          </a:lstStyle>
          <a:p>
            <a:r>
              <a:rPr lang="en-US"/>
              <a:t>Click to edit Master title style</a:t>
            </a:r>
            <a:endParaRPr lang="en-US" dirty="0"/>
          </a:p>
        </p:txBody>
      </p:sp>
      <p:sp>
        <p:nvSpPr>
          <p:cNvPr id="3" name="Text Placeholder 2"/>
          <p:cNvSpPr>
            <a:spLocks noGrp="1"/>
          </p:cNvSpPr>
          <p:nvPr>
            <p:ph type="body" idx="1"/>
          </p:nvPr>
        </p:nvSpPr>
        <p:spPr>
          <a:xfrm>
            <a:off x="859687" y="6022610"/>
            <a:ext cx="10867490" cy="1968648"/>
          </a:xfrm>
        </p:spPr>
        <p:txBody>
          <a:bodyPr/>
          <a:lstStyle>
            <a:lvl1pPr marL="0" indent="0">
              <a:buNone/>
              <a:defRPr sz="3150">
                <a:solidFill>
                  <a:schemeClr val="tx1"/>
                </a:solidFill>
              </a:defRPr>
            </a:lvl1pPr>
            <a:lvl2pPr marL="599984" indent="0">
              <a:buNone/>
              <a:defRPr sz="2625">
                <a:solidFill>
                  <a:schemeClr val="tx1">
                    <a:tint val="75000"/>
                  </a:schemeClr>
                </a:solidFill>
              </a:defRPr>
            </a:lvl2pPr>
            <a:lvl3pPr marL="1199967" indent="0">
              <a:buNone/>
              <a:defRPr sz="2362">
                <a:solidFill>
                  <a:schemeClr val="tx1">
                    <a:tint val="75000"/>
                  </a:schemeClr>
                </a:solidFill>
              </a:defRPr>
            </a:lvl3pPr>
            <a:lvl4pPr marL="1799951" indent="0">
              <a:buNone/>
              <a:defRPr sz="2100">
                <a:solidFill>
                  <a:schemeClr val="tx1">
                    <a:tint val="75000"/>
                  </a:schemeClr>
                </a:solidFill>
              </a:defRPr>
            </a:lvl4pPr>
            <a:lvl5pPr marL="2399934" indent="0">
              <a:buNone/>
              <a:defRPr sz="2100">
                <a:solidFill>
                  <a:schemeClr val="tx1">
                    <a:tint val="75000"/>
                  </a:schemeClr>
                </a:solidFill>
              </a:defRPr>
            </a:lvl5pPr>
            <a:lvl6pPr marL="2999918" indent="0">
              <a:buNone/>
              <a:defRPr sz="2100">
                <a:solidFill>
                  <a:schemeClr val="tx1">
                    <a:tint val="75000"/>
                  </a:schemeClr>
                </a:solidFill>
              </a:defRPr>
            </a:lvl6pPr>
            <a:lvl7pPr marL="3599901" indent="0">
              <a:buNone/>
              <a:defRPr sz="2100">
                <a:solidFill>
                  <a:schemeClr val="tx1">
                    <a:tint val="75000"/>
                  </a:schemeClr>
                </a:solidFill>
              </a:defRPr>
            </a:lvl7pPr>
            <a:lvl8pPr marL="4199885" indent="0">
              <a:buNone/>
              <a:defRPr sz="2100">
                <a:solidFill>
                  <a:schemeClr val="tx1">
                    <a:tint val="75000"/>
                  </a:schemeClr>
                </a:solidFill>
              </a:defRPr>
            </a:lvl8pPr>
            <a:lvl9pPr marL="4799868" indent="0">
              <a:buNone/>
              <a:defRPr sz="21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EF6284C9-8634-47DC-A962-1D05E56D7195}" type="slidenum">
              <a:rPr lang="en-GB" smtClean="0"/>
              <a:t>‹#›</a:t>
            </a:fld>
            <a:endParaRPr lang="en-GB" dirty="0"/>
          </a:p>
        </p:txBody>
      </p:sp>
    </p:spTree>
    <p:extLst>
      <p:ext uri="{BB962C8B-B14F-4D97-AF65-F5344CB8AC3E}">
        <p14:creationId xmlns:p14="http://schemas.microsoft.com/office/powerpoint/2010/main" val="1621249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66249" y="2395710"/>
            <a:ext cx="5354995" cy="57101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8744" y="2395710"/>
            <a:ext cx="5354995" cy="57101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r>
              <a:rPr lang="en-US"/>
              <a:t>02/04/2019</a:t>
            </a:r>
            <a:endParaRPr lang="en-GB" dirty="0"/>
          </a:p>
        </p:txBody>
      </p:sp>
      <p:sp>
        <p:nvSpPr>
          <p:cNvPr id="6" name="Footer Placeholder 5"/>
          <p:cNvSpPr>
            <a:spLocks noGrp="1"/>
          </p:cNvSpPr>
          <p:nvPr>
            <p:ph type="ftr" sz="quarter" idx="11"/>
          </p:nvPr>
        </p:nvSpPr>
        <p:spPr/>
        <p:txBody>
          <a:bodyPr/>
          <a:lstStyle/>
          <a:p>
            <a:pPr lvl="0"/>
            <a:r>
              <a:rPr lang="en-GB"/>
              <a:t>© Focus Education (UK) Ltd</a:t>
            </a:r>
            <a:endParaRPr lang="en-GB" dirty="0"/>
          </a:p>
        </p:txBody>
      </p:sp>
      <p:sp>
        <p:nvSpPr>
          <p:cNvPr id="7" name="Slide Number Placeholder 6"/>
          <p:cNvSpPr>
            <a:spLocks noGrp="1"/>
          </p:cNvSpPr>
          <p:nvPr>
            <p:ph type="sldNum" sz="quarter" idx="12"/>
          </p:nvPr>
        </p:nvSpPr>
        <p:spPr/>
        <p:txBody>
          <a:bodyPr/>
          <a:lstStyle/>
          <a:p>
            <a:pPr lvl="0"/>
            <a:fld id="{26ED76C3-F0E9-42E1-997F-5F7DE4833FFD}" type="slidenum">
              <a:rPr lang="en-GB" smtClean="0"/>
              <a:t>‹#›</a:t>
            </a:fld>
            <a:endParaRPr lang="en-GB" dirty="0"/>
          </a:p>
        </p:txBody>
      </p:sp>
    </p:spTree>
    <p:extLst>
      <p:ext uri="{BB962C8B-B14F-4D97-AF65-F5344CB8AC3E}">
        <p14:creationId xmlns:p14="http://schemas.microsoft.com/office/powerpoint/2010/main" val="1287054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67890" y="479144"/>
            <a:ext cx="10867490" cy="17394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867892" y="2206137"/>
            <a:ext cx="5330385"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en-US"/>
              <a:t>Edit Master text styles</a:t>
            </a:r>
          </a:p>
        </p:txBody>
      </p:sp>
      <p:sp>
        <p:nvSpPr>
          <p:cNvPr id="4" name="Content Placeholder 3"/>
          <p:cNvSpPr>
            <a:spLocks noGrp="1"/>
          </p:cNvSpPr>
          <p:nvPr>
            <p:ph sz="half" idx="2"/>
          </p:nvPr>
        </p:nvSpPr>
        <p:spPr>
          <a:xfrm>
            <a:off x="867892" y="3287331"/>
            <a:ext cx="5330385" cy="48351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8745" y="2206137"/>
            <a:ext cx="5356636" cy="1081194"/>
          </a:xfrm>
        </p:spPr>
        <p:txBody>
          <a:bodyPr anchor="b"/>
          <a:lstStyle>
            <a:lvl1pPr marL="0" indent="0">
              <a:buNone/>
              <a:defRPr sz="3150" b="1"/>
            </a:lvl1pPr>
            <a:lvl2pPr marL="599984" indent="0">
              <a:buNone/>
              <a:defRPr sz="2625" b="1"/>
            </a:lvl2pPr>
            <a:lvl3pPr marL="1199967" indent="0">
              <a:buNone/>
              <a:defRPr sz="2362" b="1"/>
            </a:lvl3pPr>
            <a:lvl4pPr marL="1799951" indent="0">
              <a:buNone/>
              <a:defRPr sz="2100" b="1"/>
            </a:lvl4pPr>
            <a:lvl5pPr marL="2399934" indent="0">
              <a:buNone/>
              <a:defRPr sz="2100" b="1"/>
            </a:lvl5pPr>
            <a:lvl6pPr marL="2999918" indent="0">
              <a:buNone/>
              <a:defRPr sz="2100" b="1"/>
            </a:lvl6pPr>
            <a:lvl7pPr marL="3599901" indent="0">
              <a:buNone/>
              <a:defRPr sz="2100" b="1"/>
            </a:lvl7pPr>
            <a:lvl8pPr marL="4199885" indent="0">
              <a:buNone/>
              <a:defRPr sz="2100" b="1"/>
            </a:lvl8pPr>
            <a:lvl9pPr marL="4799868" indent="0">
              <a:buNone/>
              <a:defRPr sz="2100" b="1"/>
            </a:lvl9pPr>
          </a:lstStyle>
          <a:p>
            <a:pPr lvl="0"/>
            <a:r>
              <a:rPr lang="en-US"/>
              <a:t>Edit Master text styles</a:t>
            </a:r>
          </a:p>
        </p:txBody>
      </p:sp>
      <p:sp>
        <p:nvSpPr>
          <p:cNvPr id="6" name="Content Placeholder 5"/>
          <p:cNvSpPr>
            <a:spLocks noGrp="1"/>
          </p:cNvSpPr>
          <p:nvPr>
            <p:ph sz="quarter" idx="4"/>
          </p:nvPr>
        </p:nvSpPr>
        <p:spPr>
          <a:xfrm>
            <a:off x="6378745" y="3287331"/>
            <a:ext cx="5356636" cy="48351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r>
              <a:rPr lang="en-US"/>
              <a:t>02/04/2019</a:t>
            </a:r>
            <a:endParaRPr lang="en-GB" dirty="0"/>
          </a:p>
        </p:txBody>
      </p:sp>
      <p:sp>
        <p:nvSpPr>
          <p:cNvPr id="8" name="Footer Placeholder 7"/>
          <p:cNvSpPr>
            <a:spLocks noGrp="1"/>
          </p:cNvSpPr>
          <p:nvPr>
            <p:ph type="ftr" sz="quarter" idx="11"/>
          </p:nvPr>
        </p:nvSpPr>
        <p:spPr/>
        <p:txBody>
          <a:bodyPr/>
          <a:lstStyle/>
          <a:p>
            <a:pPr lvl="0"/>
            <a:r>
              <a:rPr lang="en-GB"/>
              <a:t>© Focus Education (UK) Ltd</a:t>
            </a:r>
            <a:endParaRPr lang="en-GB" dirty="0"/>
          </a:p>
        </p:txBody>
      </p:sp>
      <p:sp>
        <p:nvSpPr>
          <p:cNvPr id="9" name="Slide Number Placeholder 8"/>
          <p:cNvSpPr>
            <a:spLocks noGrp="1"/>
          </p:cNvSpPr>
          <p:nvPr>
            <p:ph type="sldNum" sz="quarter" idx="12"/>
          </p:nvPr>
        </p:nvSpPr>
        <p:spPr/>
        <p:txBody>
          <a:bodyPr/>
          <a:lstStyle/>
          <a:p>
            <a:pPr lvl="0"/>
            <a:fld id="{BEE6B037-B607-4997-93B0-730A67747C49}" type="slidenum">
              <a:rPr lang="en-GB" smtClean="0"/>
              <a:t>‹#›</a:t>
            </a:fld>
            <a:endParaRPr lang="en-GB" dirty="0"/>
          </a:p>
        </p:txBody>
      </p:sp>
    </p:spTree>
    <p:extLst>
      <p:ext uri="{BB962C8B-B14F-4D97-AF65-F5344CB8AC3E}">
        <p14:creationId xmlns:p14="http://schemas.microsoft.com/office/powerpoint/2010/main" val="2555927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r>
              <a:rPr lang="en-US"/>
              <a:t>02/04/2019</a:t>
            </a:r>
            <a:endParaRPr lang="en-GB" dirty="0"/>
          </a:p>
        </p:txBody>
      </p:sp>
      <p:sp>
        <p:nvSpPr>
          <p:cNvPr id="4" name="Footer Placeholder 3"/>
          <p:cNvSpPr>
            <a:spLocks noGrp="1"/>
          </p:cNvSpPr>
          <p:nvPr>
            <p:ph type="ftr" sz="quarter" idx="11"/>
          </p:nvPr>
        </p:nvSpPr>
        <p:spPr/>
        <p:txBody>
          <a:bodyPr/>
          <a:lstStyle/>
          <a:p>
            <a:pPr lvl="0"/>
            <a:r>
              <a:rPr lang="en-GB"/>
              <a:t>© Focus Education (UK) Ltd</a:t>
            </a:r>
            <a:endParaRPr lang="en-GB" dirty="0"/>
          </a:p>
        </p:txBody>
      </p:sp>
      <p:sp>
        <p:nvSpPr>
          <p:cNvPr id="5" name="Slide Number Placeholder 4"/>
          <p:cNvSpPr>
            <a:spLocks noGrp="1"/>
          </p:cNvSpPr>
          <p:nvPr>
            <p:ph type="sldNum" sz="quarter" idx="12"/>
          </p:nvPr>
        </p:nvSpPr>
        <p:spPr/>
        <p:txBody>
          <a:bodyPr/>
          <a:lstStyle/>
          <a:p>
            <a:pPr lvl="0"/>
            <a:fld id="{E77FA640-3186-496F-A9E6-F9EFA43D8F1D}" type="slidenum">
              <a:rPr lang="en-GB" smtClean="0"/>
              <a:t>‹#›</a:t>
            </a:fld>
            <a:endParaRPr lang="en-GB" dirty="0"/>
          </a:p>
        </p:txBody>
      </p:sp>
    </p:spTree>
    <p:extLst>
      <p:ext uri="{BB962C8B-B14F-4D97-AF65-F5344CB8AC3E}">
        <p14:creationId xmlns:p14="http://schemas.microsoft.com/office/powerpoint/2010/main" val="644067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lvl="0"/>
            <a:r>
              <a:rPr lang="en-US"/>
              <a:t>02/04/2019</a:t>
            </a:r>
            <a:endParaRPr lang="en-GB" dirty="0"/>
          </a:p>
        </p:txBody>
      </p:sp>
      <p:sp>
        <p:nvSpPr>
          <p:cNvPr id="3" name="Footer Placeholder 2"/>
          <p:cNvSpPr>
            <a:spLocks noGrp="1"/>
          </p:cNvSpPr>
          <p:nvPr>
            <p:ph type="ftr" sz="quarter" idx="11"/>
          </p:nvPr>
        </p:nvSpPr>
        <p:spPr/>
        <p:txBody>
          <a:bodyPr/>
          <a:lstStyle/>
          <a:p>
            <a:pPr lvl="0"/>
            <a:r>
              <a:rPr lang="en-GB"/>
              <a:t>© Focus Education (UK) Ltd</a:t>
            </a:r>
            <a:endParaRPr lang="en-GB" dirty="0"/>
          </a:p>
        </p:txBody>
      </p:sp>
      <p:sp>
        <p:nvSpPr>
          <p:cNvPr id="4" name="Slide Number Placeholder 3"/>
          <p:cNvSpPr>
            <a:spLocks noGrp="1"/>
          </p:cNvSpPr>
          <p:nvPr>
            <p:ph type="sldNum" sz="quarter" idx="12"/>
          </p:nvPr>
        </p:nvSpPr>
        <p:spPr/>
        <p:txBody>
          <a:bodyPr/>
          <a:lstStyle/>
          <a:p>
            <a:pPr lvl="0"/>
            <a:fld id="{D1C5E2AD-0845-482F-9AC7-2D3C180562A9}" type="slidenum">
              <a:rPr lang="en-GB" smtClean="0"/>
              <a:t>‹#›</a:t>
            </a:fld>
            <a:endParaRPr lang="en-GB" dirty="0"/>
          </a:p>
        </p:txBody>
      </p:sp>
    </p:spTree>
    <p:extLst>
      <p:ext uri="{BB962C8B-B14F-4D97-AF65-F5344CB8AC3E}">
        <p14:creationId xmlns:p14="http://schemas.microsoft.com/office/powerpoint/2010/main" val="3026194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7890" y="599969"/>
            <a:ext cx="4063824" cy="2099892"/>
          </a:xfrm>
        </p:spPr>
        <p:txBody>
          <a:bodyPr anchor="b"/>
          <a:lstStyle>
            <a:lvl1pPr>
              <a:defRPr sz="4199"/>
            </a:lvl1pPr>
          </a:lstStyle>
          <a:p>
            <a:r>
              <a:rPr lang="en-US"/>
              <a:t>Click to edit Master title style</a:t>
            </a:r>
            <a:endParaRPr lang="en-US" dirty="0"/>
          </a:p>
        </p:txBody>
      </p:sp>
      <p:sp>
        <p:nvSpPr>
          <p:cNvPr id="3" name="Content Placeholder 2"/>
          <p:cNvSpPr>
            <a:spLocks noGrp="1"/>
          </p:cNvSpPr>
          <p:nvPr>
            <p:ph idx="1"/>
          </p:nvPr>
        </p:nvSpPr>
        <p:spPr>
          <a:xfrm>
            <a:off x="5356636" y="1295769"/>
            <a:ext cx="6378744" cy="6395505"/>
          </a:xfrm>
        </p:spPr>
        <p:txBody>
          <a:bodyPr/>
          <a:lstStyle>
            <a:lvl1pPr>
              <a:defRPr sz="4199"/>
            </a:lvl1pPr>
            <a:lvl2pPr>
              <a:defRPr sz="3674"/>
            </a:lvl2pPr>
            <a:lvl3pPr>
              <a:defRPr sz="3150"/>
            </a:lvl3pPr>
            <a:lvl4pPr>
              <a:defRPr sz="2625"/>
            </a:lvl4pPr>
            <a:lvl5pPr>
              <a:defRPr sz="2625"/>
            </a:lvl5pPr>
            <a:lvl6pPr>
              <a:defRPr sz="2625"/>
            </a:lvl6pPr>
            <a:lvl7pPr>
              <a:defRPr sz="2625"/>
            </a:lvl7pPr>
            <a:lvl8pPr>
              <a:defRPr sz="2625"/>
            </a:lvl8pPr>
            <a:lvl9pPr>
              <a:defRPr sz="262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67890" y="2699862"/>
            <a:ext cx="4063824"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en-US"/>
              <a:t>Edit Master text styles</a:t>
            </a:r>
          </a:p>
        </p:txBody>
      </p:sp>
      <p:sp>
        <p:nvSpPr>
          <p:cNvPr id="5" name="Date Placeholder 4"/>
          <p:cNvSpPr>
            <a:spLocks noGrp="1"/>
          </p:cNvSpPr>
          <p:nvPr>
            <p:ph type="dt" sz="half" idx="10"/>
          </p:nvPr>
        </p:nvSpPr>
        <p:spPr/>
        <p:txBody>
          <a:bodyPr/>
          <a:lstStyle/>
          <a:p>
            <a:pPr lvl="0"/>
            <a:r>
              <a:rPr lang="en-US"/>
              <a:t>02/04/2019</a:t>
            </a:r>
            <a:endParaRPr lang="en-GB" dirty="0"/>
          </a:p>
        </p:txBody>
      </p:sp>
      <p:sp>
        <p:nvSpPr>
          <p:cNvPr id="6" name="Footer Placeholder 5"/>
          <p:cNvSpPr>
            <a:spLocks noGrp="1"/>
          </p:cNvSpPr>
          <p:nvPr>
            <p:ph type="ftr" sz="quarter" idx="11"/>
          </p:nvPr>
        </p:nvSpPr>
        <p:spPr/>
        <p:txBody>
          <a:bodyPr/>
          <a:lstStyle/>
          <a:p>
            <a:pPr lvl="0"/>
            <a:r>
              <a:rPr lang="en-GB"/>
              <a:t>© Focus Education (UK) Ltd</a:t>
            </a:r>
            <a:endParaRPr lang="en-GB" dirty="0"/>
          </a:p>
        </p:txBody>
      </p:sp>
      <p:sp>
        <p:nvSpPr>
          <p:cNvPr id="7" name="Slide Number Placeholder 6"/>
          <p:cNvSpPr>
            <a:spLocks noGrp="1"/>
          </p:cNvSpPr>
          <p:nvPr>
            <p:ph type="sldNum" sz="quarter" idx="12"/>
          </p:nvPr>
        </p:nvSpPr>
        <p:spPr/>
        <p:txBody>
          <a:bodyPr/>
          <a:lstStyle/>
          <a:p>
            <a:pPr lvl="0"/>
            <a:fld id="{33FBA61E-85DD-4D31-9CF9-0773F8A37D8E}" type="slidenum">
              <a:rPr lang="en-GB" smtClean="0"/>
              <a:t>‹#›</a:t>
            </a:fld>
            <a:endParaRPr lang="en-GB" dirty="0"/>
          </a:p>
        </p:txBody>
      </p:sp>
    </p:spTree>
    <p:extLst>
      <p:ext uri="{BB962C8B-B14F-4D97-AF65-F5344CB8AC3E}">
        <p14:creationId xmlns:p14="http://schemas.microsoft.com/office/powerpoint/2010/main" val="23189473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7890" y="599969"/>
            <a:ext cx="4063824" cy="2099892"/>
          </a:xfrm>
        </p:spPr>
        <p:txBody>
          <a:bodyPr anchor="b"/>
          <a:lstStyle>
            <a:lvl1pPr>
              <a:defRPr sz="4199"/>
            </a:lvl1pPr>
          </a:lstStyle>
          <a:p>
            <a:r>
              <a:rPr lang="en-US"/>
              <a:t>Click to edit Master title style</a:t>
            </a:r>
            <a:endParaRPr lang="en-US" dirty="0"/>
          </a:p>
        </p:txBody>
      </p:sp>
      <p:sp>
        <p:nvSpPr>
          <p:cNvPr id="3" name="Picture Placeholder 2"/>
          <p:cNvSpPr>
            <a:spLocks noGrp="1" noChangeAspect="1"/>
          </p:cNvSpPr>
          <p:nvPr>
            <p:ph type="pic" idx="1"/>
          </p:nvPr>
        </p:nvSpPr>
        <p:spPr>
          <a:xfrm>
            <a:off x="5356636" y="1295769"/>
            <a:ext cx="6378744" cy="6395505"/>
          </a:xfrm>
        </p:spPr>
        <p:txBody>
          <a:bodyPr anchor="t"/>
          <a:lstStyle>
            <a:lvl1pPr marL="0" indent="0">
              <a:buNone/>
              <a:defRPr sz="4199"/>
            </a:lvl1pPr>
            <a:lvl2pPr marL="599984" indent="0">
              <a:buNone/>
              <a:defRPr sz="3674"/>
            </a:lvl2pPr>
            <a:lvl3pPr marL="1199967" indent="0">
              <a:buNone/>
              <a:defRPr sz="3150"/>
            </a:lvl3pPr>
            <a:lvl4pPr marL="1799951" indent="0">
              <a:buNone/>
              <a:defRPr sz="2625"/>
            </a:lvl4pPr>
            <a:lvl5pPr marL="2399934" indent="0">
              <a:buNone/>
              <a:defRPr sz="2625"/>
            </a:lvl5pPr>
            <a:lvl6pPr marL="2999918" indent="0">
              <a:buNone/>
              <a:defRPr sz="2625"/>
            </a:lvl6pPr>
            <a:lvl7pPr marL="3599901" indent="0">
              <a:buNone/>
              <a:defRPr sz="2625"/>
            </a:lvl7pPr>
            <a:lvl8pPr marL="4199885" indent="0">
              <a:buNone/>
              <a:defRPr sz="2625"/>
            </a:lvl8pPr>
            <a:lvl9pPr marL="4799868" indent="0">
              <a:buNone/>
              <a:defRPr sz="2625"/>
            </a:lvl9pPr>
          </a:lstStyle>
          <a:p>
            <a:r>
              <a:rPr lang="en-US"/>
              <a:t>Click icon to add picture</a:t>
            </a:r>
            <a:endParaRPr lang="en-US" dirty="0"/>
          </a:p>
        </p:txBody>
      </p:sp>
      <p:sp>
        <p:nvSpPr>
          <p:cNvPr id="4" name="Text Placeholder 3"/>
          <p:cNvSpPr>
            <a:spLocks noGrp="1"/>
          </p:cNvSpPr>
          <p:nvPr>
            <p:ph type="body" sz="half" idx="2"/>
          </p:nvPr>
        </p:nvSpPr>
        <p:spPr>
          <a:xfrm>
            <a:off x="867890" y="2699862"/>
            <a:ext cx="4063824" cy="5001827"/>
          </a:xfrm>
        </p:spPr>
        <p:txBody>
          <a:bodyPr/>
          <a:lstStyle>
            <a:lvl1pPr marL="0" indent="0">
              <a:buNone/>
              <a:defRPr sz="2100"/>
            </a:lvl1pPr>
            <a:lvl2pPr marL="599984" indent="0">
              <a:buNone/>
              <a:defRPr sz="1837"/>
            </a:lvl2pPr>
            <a:lvl3pPr marL="1199967" indent="0">
              <a:buNone/>
              <a:defRPr sz="1575"/>
            </a:lvl3pPr>
            <a:lvl4pPr marL="1799951" indent="0">
              <a:buNone/>
              <a:defRPr sz="1312"/>
            </a:lvl4pPr>
            <a:lvl5pPr marL="2399934" indent="0">
              <a:buNone/>
              <a:defRPr sz="1312"/>
            </a:lvl5pPr>
            <a:lvl6pPr marL="2999918" indent="0">
              <a:buNone/>
              <a:defRPr sz="1312"/>
            </a:lvl6pPr>
            <a:lvl7pPr marL="3599901" indent="0">
              <a:buNone/>
              <a:defRPr sz="1312"/>
            </a:lvl7pPr>
            <a:lvl8pPr marL="4199885" indent="0">
              <a:buNone/>
              <a:defRPr sz="1312"/>
            </a:lvl8pPr>
            <a:lvl9pPr marL="4799868" indent="0">
              <a:buNone/>
              <a:defRPr sz="1312"/>
            </a:lvl9pPr>
          </a:lstStyle>
          <a:p>
            <a:pPr lvl="0"/>
            <a:r>
              <a:rPr lang="en-US"/>
              <a:t>Edit Master text styles</a:t>
            </a:r>
          </a:p>
        </p:txBody>
      </p:sp>
      <p:sp>
        <p:nvSpPr>
          <p:cNvPr id="5" name="Date Placeholder 4"/>
          <p:cNvSpPr>
            <a:spLocks noGrp="1"/>
          </p:cNvSpPr>
          <p:nvPr>
            <p:ph type="dt" sz="half" idx="10"/>
          </p:nvPr>
        </p:nvSpPr>
        <p:spPr/>
        <p:txBody>
          <a:bodyPr/>
          <a:lstStyle/>
          <a:p>
            <a:pPr lvl="0"/>
            <a:r>
              <a:rPr lang="en-US"/>
              <a:t>02/04/2019</a:t>
            </a:r>
            <a:endParaRPr lang="en-GB" dirty="0"/>
          </a:p>
        </p:txBody>
      </p:sp>
      <p:sp>
        <p:nvSpPr>
          <p:cNvPr id="6" name="Footer Placeholder 5"/>
          <p:cNvSpPr>
            <a:spLocks noGrp="1"/>
          </p:cNvSpPr>
          <p:nvPr>
            <p:ph type="ftr" sz="quarter" idx="11"/>
          </p:nvPr>
        </p:nvSpPr>
        <p:spPr/>
        <p:txBody>
          <a:bodyPr/>
          <a:lstStyle/>
          <a:p>
            <a:pPr lvl="0"/>
            <a:r>
              <a:rPr lang="en-GB"/>
              <a:t>© Focus Education (UK) Ltd</a:t>
            </a:r>
            <a:endParaRPr lang="en-GB" dirty="0"/>
          </a:p>
        </p:txBody>
      </p:sp>
      <p:sp>
        <p:nvSpPr>
          <p:cNvPr id="7" name="Slide Number Placeholder 6"/>
          <p:cNvSpPr>
            <a:spLocks noGrp="1"/>
          </p:cNvSpPr>
          <p:nvPr>
            <p:ph type="sldNum" sz="quarter" idx="12"/>
          </p:nvPr>
        </p:nvSpPr>
        <p:spPr/>
        <p:txBody>
          <a:bodyPr/>
          <a:lstStyle/>
          <a:p>
            <a:pPr lvl="0"/>
            <a:fld id="{95450B3B-F55E-466B-8498-D4D618E0262F}" type="slidenum">
              <a:rPr lang="en-GB" smtClean="0"/>
              <a:t>‹#›</a:t>
            </a:fld>
            <a:endParaRPr lang="en-GB" dirty="0"/>
          </a:p>
        </p:txBody>
      </p:sp>
    </p:spTree>
    <p:extLst>
      <p:ext uri="{BB962C8B-B14F-4D97-AF65-F5344CB8AC3E}">
        <p14:creationId xmlns:p14="http://schemas.microsoft.com/office/powerpoint/2010/main" val="4142457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20D3C1C4-0B81-4B8F-9658-140F1898F1A6}" type="slidenum">
              <a:rPr lang="en-GB" smtClean="0"/>
              <a:t>‹#›</a:t>
            </a:fld>
            <a:endParaRPr lang="en-GB" dirty="0"/>
          </a:p>
        </p:txBody>
      </p:sp>
    </p:spTree>
    <p:extLst>
      <p:ext uri="{BB962C8B-B14F-4D97-AF65-F5344CB8AC3E}">
        <p14:creationId xmlns:p14="http://schemas.microsoft.com/office/powerpoint/2010/main" val="1844573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16867" y="479142"/>
            <a:ext cx="2716872" cy="762669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66250" y="479142"/>
            <a:ext cx="7993117" cy="762669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US"/>
              <a:t>02/04/2019</a:t>
            </a:r>
            <a:endParaRPr lang="en-GB" dirty="0"/>
          </a:p>
        </p:txBody>
      </p:sp>
      <p:sp>
        <p:nvSpPr>
          <p:cNvPr id="5" name="Footer Placeholder 4"/>
          <p:cNvSpPr>
            <a:spLocks noGrp="1"/>
          </p:cNvSpPr>
          <p:nvPr>
            <p:ph type="ftr" sz="quarter" idx="11"/>
          </p:nvPr>
        </p:nvSpPr>
        <p:spPr/>
        <p:txBody>
          <a:bodyPr/>
          <a:lstStyle/>
          <a:p>
            <a:pPr lvl="0"/>
            <a:r>
              <a:rPr lang="en-GB"/>
              <a:t>© Focus Education (UK) Ltd</a:t>
            </a:r>
            <a:endParaRPr lang="en-GB" dirty="0"/>
          </a:p>
        </p:txBody>
      </p:sp>
      <p:sp>
        <p:nvSpPr>
          <p:cNvPr id="6" name="Slide Number Placeholder 5"/>
          <p:cNvSpPr>
            <a:spLocks noGrp="1"/>
          </p:cNvSpPr>
          <p:nvPr>
            <p:ph type="sldNum" sz="quarter" idx="12"/>
          </p:nvPr>
        </p:nvSpPr>
        <p:spPr/>
        <p:txBody>
          <a:bodyPr/>
          <a:lstStyle/>
          <a:p>
            <a:pPr lvl="0"/>
            <a:fld id="{112ED277-BF2C-4875-87B5-7AB2319572FF}" type="slidenum">
              <a:rPr lang="en-GB" smtClean="0"/>
              <a:t>‹#›</a:t>
            </a:fld>
            <a:endParaRPr lang="en-GB" dirty="0"/>
          </a:p>
        </p:txBody>
      </p:sp>
    </p:spTree>
    <p:extLst>
      <p:ext uri="{BB962C8B-B14F-4D97-AF65-F5344CB8AC3E}">
        <p14:creationId xmlns:p14="http://schemas.microsoft.com/office/powerpoint/2010/main" val="3404501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66249" y="479144"/>
            <a:ext cx="10867490" cy="173949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66249" y="2395710"/>
            <a:ext cx="10867490" cy="571012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6249" y="8341240"/>
            <a:ext cx="2834997" cy="479142"/>
          </a:xfrm>
          <a:prstGeom prst="rect">
            <a:avLst/>
          </a:prstGeom>
        </p:spPr>
        <p:txBody>
          <a:bodyPr vert="horz" lIns="91440" tIns="45720" rIns="91440" bIns="45720" rtlCol="0" anchor="ctr"/>
          <a:lstStyle>
            <a:lvl1pPr algn="l">
              <a:defRPr sz="1575">
                <a:solidFill>
                  <a:schemeClr val="tx1">
                    <a:tint val="75000"/>
                  </a:schemeClr>
                </a:solidFill>
              </a:defRPr>
            </a:lvl1pPr>
          </a:lstStyle>
          <a:p>
            <a:pPr lvl="0"/>
            <a:r>
              <a:rPr lang="en-US"/>
              <a:t>02/04/2019</a:t>
            </a:r>
            <a:endParaRPr lang="en-GB" dirty="0"/>
          </a:p>
        </p:txBody>
      </p:sp>
      <p:sp>
        <p:nvSpPr>
          <p:cNvPr id="5" name="Footer Placeholder 4"/>
          <p:cNvSpPr>
            <a:spLocks noGrp="1"/>
          </p:cNvSpPr>
          <p:nvPr>
            <p:ph type="ftr" sz="quarter" idx="3"/>
          </p:nvPr>
        </p:nvSpPr>
        <p:spPr>
          <a:xfrm>
            <a:off x="4173746" y="8341240"/>
            <a:ext cx="4252496" cy="479142"/>
          </a:xfrm>
          <a:prstGeom prst="rect">
            <a:avLst/>
          </a:prstGeom>
        </p:spPr>
        <p:txBody>
          <a:bodyPr vert="horz" lIns="91440" tIns="45720" rIns="91440" bIns="45720" rtlCol="0" anchor="ctr"/>
          <a:lstStyle>
            <a:lvl1pPr algn="ctr">
              <a:defRPr sz="1575">
                <a:solidFill>
                  <a:schemeClr val="tx1">
                    <a:tint val="75000"/>
                  </a:schemeClr>
                </a:solidFill>
              </a:defRPr>
            </a:lvl1pPr>
          </a:lstStyle>
          <a:p>
            <a:r>
              <a:rPr lang="en-GB"/>
              <a:t>© Focus Education (UK) Ltd</a:t>
            </a:r>
            <a:endParaRPr lang="en-GB" dirty="0"/>
          </a:p>
        </p:txBody>
      </p:sp>
      <p:sp>
        <p:nvSpPr>
          <p:cNvPr id="6" name="Slide Number Placeholder 5"/>
          <p:cNvSpPr>
            <a:spLocks noGrp="1"/>
          </p:cNvSpPr>
          <p:nvPr>
            <p:ph type="sldNum" sz="quarter" idx="4"/>
          </p:nvPr>
        </p:nvSpPr>
        <p:spPr>
          <a:xfrm>
            <a:off x="8898742" y="8341240"/>
            <a:ext cx="2834997" cy="479142"/>
          </a:xfrm>
          <a:prstGeom prst="rect">
            <a:avLst/>
          </a:prstGeom>
        </p:spPr>
        <p:txBody>
          <a:bodyPr vert="horz" lIns="91440" tIns="45720" rIns="91440" bIns="45720" rtlCol="0" anchor="ctr"/>
          <a:lstStyle>
            <a:lvl1pPr algn="r">
              <a:defRPr sz="1575">
                <a:solidFill>
                  <a:schemeClr val="tx1">
                    <a:tint val="75000"/>
                  </a:schemeClr>
                </a:solidFill>
              </a:defRPr>
            </a:lvl1pPr>
          </a:lstStyle>
          <a:p>
            <a:fld id="{A5CF6A83-D453-49F2-A8B1-E4F031018952}" type="slidenum">
              <a:rPr lang="en-GB" smtClean="0"/>
              <a:pPr/>
              <a:t>‹#›</a:t>
            </a:fld>
            <a:endParaRPr lang="en-GB" dirty="0"/>
          </a:p>
        </p:txBody>
      </p:sp>
    </p:spTree>
    <p:extLst>
      <p:ext uri="{BB962C8B-B14F-4D97-AF65-F5344CB8AC3E}">
        <p14:creationId xmlns:p14="http://schemas.microsoft.com/office/powerpoint/2010/main" val="387541257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1199967" rtl="0" eaLnBrk="1" latinLnBrk="0" hangingPunct="1">
        <a:lnSpc>
          <a:spcPct val="90000"/>
        </a:lnSpc>
        <a:spcBef>
          <a:spcPct val="0"/>
        </a:spcBef>
        <a:buNone/>
        <a:defRPr sz="5774" kern="1200">
          <a:solidFill>
            <a:schemeClr val="tx1"/>
          </a:solidFill>
          <a:latin typeface="+mj-lt"/>
          <a:ea typeface="+mj-ea"/>
          <a:cs typeface="+mj-cs"/>
        </a:defRPr>
      </a:lvl1pPr>
    </p:titleStyle>
    <p:bodyStyle>
      <a:lvl1pPr marL="299992" indent="-299992" algn="l" defTabSz="1199967" rtl="0" eaLnBrk="1" latinLnBrk="0" hangingPunct="1">
        <a:lnSpc>
          <a:spcPct val="90000"/>
        </a:lnSpc>
        <a:spcBef>
          <a:spcPts val="1312"/>
        </a:spcBef>
        <a:buFont typeface="Arial" panose="020B0604020202020204" pitchFamily="34" charset="0"/>
        <a:buChar char="•"/>
        <a:defRPr sz="3674" kern="1200">
          <a:solidFill>
            <a:schemeClr val="tx1"/>
          </a:solidFill>
          <a:latin typeface="+mn-lt"/>
          <a:ea typeface="+mn-ea"/>
          <a:cs typeface="+mn-cs"/>
        </a:defRPr>
      </a:lvl1pPr>
      <a:lvl2pPr marL="899975" indent="-299992" algn="l" defTabSz="1199967" rtl="0" eaLnBrk="1" latinLnBrk="0" hangingPunct="1">
        <a:lnSpc>
          <a:spcPct val="90000"/>
        </a:lnSpc>
        <a:spcBef>
          <a:spcPts val="656"/>
        </a:spcBef>
        <a:buFont typeface="Arial" panose="020B0604020202020204" pitchFamily="34" charset="0"/>
        <a:buChar char="•"/>
        <a:defRPr sz="3150" kern="1200">
          <a:solidFill>
            <a:schemeClr val="tx1"/>
          </a:solidFill>
          <a:latin typeface="+mn-lt"/>
          <a:ea typeface="+mn-ea"/>
          <a:cs typeface="+mn-cs"/>
        </a:defRPr>
      </a:lvl2pPr>
      <a:lvl3pPr marL="1499959" indent="-299992" algn="l" defTabSz="1199967" rtl="0" eaLnBrk="1" latinLnBrk="0" hangingPunct="1">
        <a:lnSpc>
          <a:spcPct val="90000"/>
        </a:lnSpc>
        <a:spcBef>
          <a:spcPts val="656"/>
        </a:spcBef>
        <a:buFont typeface="Arial" panose="020B0604020202020204" pitchFamily="34" charset="0"/>
        <a:buChar char="•"/>
        <a:defRPr sz="2625" kern="1200">
          <a:solidFill>
            <a:schemeClr val="tx1"/>
          </a:solidFill>
          <a:latin typeface="+mn-lt"/>
          <a:ea typeface="+mn-ea"/>
          <a:cs typeface="+mn-cs"/>
        </a:defRPr>
      </a:lvl3pPr>
      <a:lvl4pPr marL="2099942"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4pPr>
      <a:lvl5pPr marL="2699926"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5pPr>
      <a:lvl6pPr marL="3299910"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6pPr>
      <a:lvl7pPr marL="3899893"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7pPr>
      <a:lvl8pPr marL="4499877"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8pPr>
      <a:lvl9pPr marL="5099860" indent="-299992" algn="l" defTabSz="1199967" rtl="0" eaLnBrk="1" latinLnBrk="0" hangingPunct="1">
        <a:lnSpc>
          <a:spcPct val="90000"/>
        </a:lnSpc>
        <a:spcBef>
          <a:spcPts val="656"/>
        </a:spcBef>
        <a:buFont typeface="Arial" panose="020B0604020202020204" pitchFamily="34" charset="0"/>
        <a:buChar char="•"/>
        <a:defRPr sz="2362" kern="1200">
          <a:solidFill>
            <a:schemeClr val="tx1"/>
          </a:solidFill>
          <a:latin typeface="+mn-lt"/>
          <a:ea typeface="+mn-ea"/>
          <a:cs typeface="+mn-cs"/>
        </a:defRPr>
      </a:lvl9pPr>
    </p:bodyStyle>
    <p:otherStyle>
      <a:defPPr>
        <a:defRPr lang="en-US"/>
      </a:defPPr>
      <a:lvl1pPr marL="0" algn="l" defTabSz="1199967" rtl="0" eaLnBrk="1" latinLnBrk="0" hangingPunct="1">
        <a:defRPr sz="2362" kern="1200">
          <a:solidFill>
            <a:schemeClr val="tx1"/>
          </a:solidFill>
          <a:latin typeface="+mn-lt"/>
          <a:ea typeface="+mn-ea"/>
          <a:cs typeface="+mn-cs"/>
        </a:defRPr>
      </a:lvl1pPr>
      <a:lvl2pPr marL="599984" algn="l" defTabSz="1199967" rtl="0" eaLnBrk="1" latinLnBrk="0" hangingPunct="1">
        <a:defRPr sz="2362" kern="1200">
          <a:solidFill>
            <a:schemeClr val="tx1"/>
          </a:solidFill>
          <a:latin typeface="+mn-lt"/>
          <a:ea typeface="+mn-ea"/>
          <a:cs typeface="+mn-cs"/>
        </a:defRPr>
      </a:lvl2pPr>
      <a:lvl3pPr marL="1199967" algn="l" defTabSz="1199967" rtl="0" eaLnBrk="1" latinLnBrk="0" hangingPunct="1">
        <a:defRPr sz="2362" kern="1200">
          <a:solidFill>
            <a:schemeClr val="tx1"/>
          </a:solidFill>
          <a:latin typeface="+mn-lt"/>
          <a:ea typeface="+mn-ea"/>
          <a:cs typeface="+mn-cs"/>
        </a:defRPr>
      </a:lvl3pPr>
      <a:lvl4pPr marL="1799951" algn="l" defTabSz="1199967" rtl="0" eaLnBrk="1" latinLnBrk="0" hangingPunct="1">
        <a:defRPr sz="2362" kern="1200">
          <a:solidFill>
            <a:schemeClr val="tx1"/>
          </a:solidFill>
          <a:latin typeface="+mn-lt"/>
          <a:ea typeface="+mn-ea"/>
          <a:cs typeface="+mn-cs"/>
        </a:defRPr>
      </a:lvl4pPr>
      <a:lvl5pPr marL="2399934" algn="l" defTabSz="1199967" rtl="0" eaLnBrk="1" latinLnBrk="0" hangingPunct="1">
        <a:defRPr sz="2362" kern="1200">
          <a:solidFill>
            <a:schemeClr val="tx1"/>
          </a:solidFill>
          <a:latin typeface="+mn-lt"/>
          <a:ea typeface="+mn-ea"/>
          <a:cs typeface="+mn-cs"/>
        </a:defRPr>
      </a:lvl5pPr>
      <a:lvl6pPr marL="2999918" algn="l" defTabSz="1199967" rtl="0" eaLnBrk="1" latinLnBrk="0" hangingPunct="1">
        <a:defRPr sz="2362" kern="1200">
          <a:solidFill>
            <a:schemeClr val="tx1"/>
          </a:solidFill>
          <a:latin typeface="+mn-lt"/>
          <a:ea typeface="+mn-ea"/>
          <a:cs typeface="+mn-cs"/>
        </a:defRPr>
      </a:lvl6pPr>
      <a:lvl7pPr marL="3599901" algn="l" defTabSz="1199967" rtl="0" eaLnBrk="1" latinLnBrk="0" hangingPunct="1">
        <a:defRPr sz="2362" kern="1200">
          <a:solidFill>
            <a:schemeClr val="tx1"/>
          </a:solidFill>
          <a:latin typeface="+mn-lt"/>
          <a:ea typeface="+mn-ea"/>
          <a:cs typeface="+mn-cs"/>
        </a:defRPr>
      </a:lvl7pPr>
      <a:lvl8pPr marL="4199885" algn="l" defTabSz="1199967" rtl="0" eaLnBrk="1" latinLnBrk="0" hangingPunct="1">
        <a:defRPr sz="2362" kern="1200">
          <a:solidFill>
            <a:schemeClr val="tx1"/>
          </a:solidFill>
          <a:latin typeface="+mn-lt"/>
          <a:ea typeface="+mn-ea"/>
          <a:cs typeface="+mn-cs"/>
        </a:defRPr>
      </a:lvl8pPr>
      <a:lvl9pPr marL="4799868" algn="l" defTabSz="1199967" rtl="0" eaLnBrk="1" latinLnBrk="0" hangingPunct="1">
        <a:defRPr sz="236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nhm.ac.uk/discover/cheddar-man-mesolithic-britain-blue-eyed-boy.html" TargetMode="External"/><Relationship Id="rId2" Type="http://schemas.openxmlformats.org/officeDocument/2006/relationships/hyperlink" Target="https://www.bbc.co.uk/history/ancient/archaeology/oldest_house_01.shtml" TargetMode="External"/><Relationship Id="rId1" Type="http://schemas.openxmlformats.org/officeDocument/2006/relationships/slideLayout" Target="../slideLayouts/slideLayout7.xml"/><Relationship Id="rId6" Type="http://schemas.openxmlformats.org/officeDocument/2006/relationships/hyperlink" Target="https://www.bbc.co.uk/teach/class-clips-video/articles/z42d7nb" TargetMode="External"/><Relationship Id="rId5" Type="http://schemas.openxmlformats.org/officeDocument/2006/relationships/hyperlink" Target="https://www.youtube.com/watch?v=cH_uowNBJno" TargetMode="External"/><Relationship Id="rId4" Type="http://schemas.openxmlformats.org/officeDocument/2006/relationships/hyperlink" Target="http://www.theguardian.com/science/sifting-the-evidence/2013/may/20/who-invented-clothes-palaeolithic-archaeologist"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244762317"/>
              </p:ext>
            </p:extLst>
          </p:nvPr>
        </p:nvGraphicFramePr>
        <p:xfrm>
          <a:off x="167045" y="365760"/>
          <a:ext cx="12265898" cy="7787933"/>
        </p:xfrm>
        <a:graphic>
          <a:graphicData uri="http://schemas.openxmlformats.org/drawingml/2006/table">
            <a:tbl>
              <a:tblPr firstRow="1" bandRow="1">
                <a:effectLst/>
                <a:tableStyleId>{5C22544A-7EE6-4342-B048-85BDC9FD1C3A}</a:tableStyleId>
              </a:tblPr>
              <a:tblGrid>
                <a:gridCol w="433647">
                  <a:extLst>
                    <a:ext uri="{9D8B030D-6E8A-4147-A177-3AD203B41FA5}">
                      <a16:colId xmlns:a16="http://schemas.microsoft.com/office/drawing/2014/main" val="20000"/>
                    </a:ext>
                  </a:extLst>
                </a:gridCol>
                <a:gridCol w="3716326">
                  <a:extLst>
                    <a:ext uri="{9D8B030D-6E8A-4147-A177-3AD203B41FA5}">
                      <a16:colId xmlns:a16="http://schemas.microsoft.com/office/drawing/2014/main" val="20001"/>
                    </a:ext>
                  </a:extLst>
                </a:gridCol>
                <a:gridCol w="4054350">
                  <a:extLst>
                    <a:ext uri="{9D8B030D-6E8A-4147-A177-3AD203B41FA5}">
                      <a16:colId xmlns:a16="http://schemas.microsoft.com/office/drawing/2014/main" val="20002"/>
                    </a:ext>
                  </a:extLst>
                </a:gridCol>
                <a:gridCol w="4061575">
                  <a:extLst>
                    <a:ext uri="{9D8B030D-6E8A-4147-A177-3AD203B41FA5}">
                      <a16:colId xmlns:a16="http://schemas.microsoft.com/office/drawing/2014/main" val="922350834"/>
                    </a:ext>
                  </a:extLst>
                </a:gridCol>
              </a:tblGrid>
              <a:tr h="269995">
                <a:tc gridSpan="4">
                  <a:txBody>
                    <a:bodyPr/>
                    <a:lstStyle/>
                    <a:p>
                      <a:pPr lvl="0" algn="ctr"/>
                      <a:r>
                        <a:rPr lang="en-GB" sz="1100" dirty="0">
                          <a:solidFill>
                            <a:schemeClr val="bg1"/>
                          </a:solidFill>
                          <a:latin typeface="+mn-lt"/>
                          <a:cs typeface="Arial" panose="020B0604020202020204" pitchFamily="34" charset="0"/>
                        </a:rPr>
                        <a:t>History Year 1</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pPr lvl="0" algn="ctr"/>
                      <a:endParaRPr lang="en-GB" sz="1000"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extLst>
                  <a:ext uri="{0D108BD9-81ED-4DB2-BD59-A6C34878D82A}">
                    <a16:rowId xmlns:a16="http://schemas.microsoft.com/office/drawing/2014/main" val="10000"/>
                  </a:ext>
                </a:extLst>
              </a:tr>
              <a:tr h="442685">
                <a:tc>
                  <a:txBody>
                    <a:bodyPr/>
                    <a:lstStyle/>
                    <a:p>
                      <a:pPr marL="0" marR="0" lvl="0" indent="0" algn="ctr" defTabSz="914400" rtl="0" fontAlgn="auto" hangingPunct="1">
                        <a:lnSpc>
                          <a:spcPct val="100000"/>
                        </a:lnSpc>
                        <a:spcBef>
                          <a:spcPts val="0"/>
                        </a:spcBef>
                        <a:spcAft>
                          <a:spcPts val="0"/>
                        </a:spcAft>
                        <a:buNone/>
                        <a:tabLst/>
                      </a:pPr>
                      <a:endParaRPr lang="en-GB" sz="1100" b="1" dirty="0">
                        <a:solidFill>
                          <a:schemeClr val="tx1"/>
                        </a:solidFill>
                        <a:latin typeface="+mn-lt"/>
                        <a:cs typeface="Arial" panose="020B0604020202020204" pitchFamily="34" charset="0"/>
                      </a:endParaRP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mn-lt"/>
                          <a:cs typeface="Arial" panose="020B0604020202020204" pitchFamily="34" charset="0"/>
                        </a:rPr>
                        <a:t>Significant National event</a:t>
                      </a:r>
                    </a:p>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mn-lt"/>
                          <a:cs typeface="Arial" panose="020B0604020202020204" pitchFamily="34" charset="0"/>
                        </a:rPr>
                        <a:t>Great Fire of London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Significant individual in Dorset</a:t>
                      </a:r>
                    </a:p>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Mary Anning</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Changes in Living Memory</a:t>
                      </a:r>
                    </a:p>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Schools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79556089"/>
                  </a:ext>
                </a:extLst>
              </a:tr>
              <a:tr h="366312">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3">
                  <a:txBody>
                    <a:bodyPr/>
                    <a:lstStyle/>
                    <a:p>
                      <a:pPr algn="ctr"/>
                      <a:r>
                        <a:rPr lang="en-GB" sz="1100" i="0" dirty="0">
                          <a:solidFill>
                            <a:schemeClr val="tx1"/>
                          </a:solidFill>
                          <a:latin typeface="+mn-lt"/>
                          <a:cs typeface="Arial" panose="020B0604020202020204" pitchFamily="34" charset="0"/>
                        </a:rPr>
                        <a:t>Have an understanding of ‘past’ and ‘present’.</a:t>
                      </a:r>
                    </a:p>
                    <a:p>
                      <a:pPr algn="ctr"/>
                      <a:r>
                        <a:rPr lang="en-GB" sz="1100" i="0" dirty="0">
                          <a:solidFill>
                            <a:schemeClr val="tx1"/>
                          </a:solidFill>
                          <a:latin typeface="+mn-lt"/>
                          <a:cs typeface="Arial" panose="020B0604020202020204" pitchFamily="34" charset="0"/>
                        </a:rPr>
                        <a:t>Know what a timeline is and how they work.</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endParaRPr lang="en-GB" sz="1000" b="0" i="0" u="none" strike="noStrike" kern="1200" cap="none" spc="0" baseline="0" dirty="0">
                        <a:solidFill>
                          <a:schemeClr val="tx1"/>
                        </a:solidFill>
                        <a:uFillTx/>
                        <a:latin typeface="Letter-join 40" panose="02000805000000020003" pitchFamily="50" charset="0"/>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algn="ctr"/>
                      <a:endParaRPr lang="en-GB" sz="1000" i="1"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715886">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a:t>
                      </a:r>
                      <a:r>
                        <a:rPr lang="en-GB" sz="1100" b="1" dirty="0">
                          <a:solidFill>
                            <a:schemeClr val="tx1"/>
                          </a:solidFill>
                          <a:latin typeface="+mn-lt"/>
                          <a:cs typeface="Arial" panose="020B0604020202020204" pitchFamily="34" charset="0"/>
                        </a:rPr>
                        <a:t> 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Lesson 1- </a:t>
                      </a:r>
                      <a:r>
                        <a:rPr lang="en-GB" sz="1100" dirty="0">
                          <a:solidFill>
                            <a:srgbClr val="FF0000"/>
                          </a:solidFill>
                          <a:latin typeface="+mn-lt"/>
                        </a:rPr>
                        <a:t>Show knowledge and understanding of aspects of the past beyond living memory- identifying characteristic features of a period.</a:t>
                      </a:r>
                    </a:p>
                    <a:p>
                      <a:r>
                        <a:rPr lang="en-GB" sz="1100" dirty="0">
                          <a:latin typeface="+mn-lt"/>
                        </a:rPr>
                        <a:t>Lesson 2- </a:t>
                      </a:r>
                      <a:r>
                        <a:rPr lang="en-GB" sz="1100" dirty="0">
                          <a:solidFill>
                            <a:srgbClr val="FF0000"/>
                          </a:solidFill>
                          <a:latin typeface="+mn-lt"/>
                        </a:rPr>
                        <a:t>Show understanding that the past has been interpreted in different ways.</a:t>
                      </a:r>
                    </a:p>
                    <a:p>
                      <a:r>
                        <a:rPr lang="en-GB" sz="1100" dirty="0">
                          <a:latin typeface="+mn-lt"/>
                        </a:rPr>
                        <a:t>Lesson 3- </a:t>
                      </a:r>
                      <a:r>
                        <a:rPr lang="en-GB" sz="1100" dirty="0">
                          <a:solidFill>
                            <a:srgbClr val="00B0F0"/>
                          </a:solidFill>
                          <a:latin typeface="+mn-lt"/>
                        </a:rPr>
                        <a:t>Begin to realise that there are reasons why people acted as they did.</a:t>
                      </a:r>
                    </a:p>
                    <a:p>
                      <a:r>
                        <a:rPr lang="en-GB" sz="1100" dirty="0">
                          <a:latin typeface="+mn-lt"/>
                        </a:rPr>
                        <a:t>Lesson 4-  </a:t>
                      </a:r>
                      <a:r>
                        <a:rPr lang="en-GB" sz="1100" dirty="0">
                          <a:solidFill>
                            <a:srgbClr val="FF0000"/>
                          </a:solidFill>
                          <a:latin typeface="+mn-lt"/>
                        </a:rPr>
                        <a:t>Describe the Great Fire of London using structured writing to help.</a:t>
                      </a:r>
                    </a:p>
                    <a:p>
                      <a:r>
                        <a:rPr lang="en-GB" sz="1100" dirty="0">
                          <a:latin typeface="+mn-lt"/>
                        </a:rPr>
                        <a:t>Lesson 5- </a:t>
                      </a:r>
                      <a:r>
                        <a:rPr lang="en-GB" sz="1100" dirty="0">
                          <a:solidFill>
                            <a:srgbClr val="00B0F0"/>
                          </a:solidFill>
                          <a:latin typeface="+mn-lt"/>
                        </a:rPr>
                        <a:t>Select and combine information from different sources.</a:t>
                      </a:r>
                    </a:p>
                    <a:p>
                      <a:r>
                        <a:rPr lang="en-GB" sz="1100" dirty="0">
                          <a:latin typeface="+mn-lt"/>
                        </a:rPr>
                        <a:t>Lesson 6- </a:t>
                      </a:r>
                      <a:r>
                        <a:rPr lang="en-GB" sz="1100" dirty="0">
                          <a:solidFill>
                            <a:srgbClr val="00B0F0"/>
                          </a:solidFill>
                          <a:latin typeface="+mn-lt"/>
                        </a:rPr>
                        <a:t>Give reasons and results for the changes after the Great Fire of London (introduce term monarchy).</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t>Lesson 1- </a:t>
                      </a:r>
                      <a:r>
                        <a:rPr lang="en-GB" sz="1100" dirty="0">
                          <a:highlight>
                            <a:srgbClr val="FFFF00"/>
                          </a:highlight>
                        </a:rPr>
                        <a:t>Possible trip to Visit Mary Anning’s place of birth to become fossil hunters.</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2- </a:t>
                      </a:r>
                      <a:r>
                        <a:rPr lang="en-GB" sz="1100" dirty="0">
                          <a:solidFill>
                            <a:srgbClr val="FF0000"/>
                          </a:solidFill>
                        </a:rPr>
                        <a:t>Know who Mary Anning and what made her a significant person.</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3- </a:t>
                      </a:r>
                      <a:r>
                        <a:rPr lang="en-GB" sz="1100" dirty="0">
                          <a:solidFill>
                            <a:srgbClr val="00B0F0"/>
                          </a:solidFill>
                        </a:rPr>
                        <a:t>Ask questions to Mary Anning </a:t>
                      </a:r>
                      <a:r>
                        <a:rPr lang="en-GB" sz="1100" dirty="0">
                          <a:solidFill>
                            <a:schemeClr val="tx1"/>
                          </a:solidFill>
                        </a:rPr>
                        <a:t>(Claire Lambshead to visit in-role).</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4- </a:t>
                      </a:r>
                      <a:r>
                        <a:rPr lang="en-GB" sz="1100" dirty="0">
                          <a:solidFill>
                            <a:srgbClr val="00B0F0"/>
                          </a:solidFill>
                        </a:rPr>
                        <a:t>Create a timeline of Mary Anning’s life.</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Lesson 5- </a:t>
                      </a:r>
                      <a:r>
                        <a:rPr lang="en-GB" sz="1100" dirty="0">
                          <a:solidFill>
                            <a:srgbClr val="FF0000"/>
                          </a:solidFill>
                        </a:rPr>
                        <a:t>Know what life was like in Victorian times.</a:t>
                      </a:r>
                      <a:endParaRPr lang="en-GB" sz="1100" dirty="0">
                        <a:solidFill>
                          <a:schemeClr val="tx1"/>
                        </a:solidFill>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rPr>
                        <a:t> Lesson 6- </a:t>
                      </a:r>
                      <a:r>
                        <a:rPr lang="en-GB" sz="1100" dirty="0">
                          <a:solidFill>
                            <a:srgbClr val="00B0F0"/>
                          </a:solidFill>
                        </a:rPr>
                        <a:t>Compare the Victorian times to today.</a:t>
                      </a:r>
                      <a:endParaRPr lang="en-GB" sz="1100" dirty="0">
                        <a:solidFill>
                          <a:schemeClr val="tx1"/>
                        </a:solidFill>
                      </a:endParaRPr>
                    </a:p>
                    <a:p>
                      <a:endParaRPr lang="en-GB" sz="1100" dirty="0">
                        <a:solidFill>
                          <a:schemeClr val="tx1"/>
                        </a:solidFill>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highlight>
                            <a:srgbClr val="00FFFF"/>
                          </a:highlight>
                          <a:latin typeface="+mn-lt"/>
                          <a:ea typeface="+mn-ea"/>
                          <a:cs typeface="+mn-cs"/>
                        </a:rPr>
                        <a:t>Destination idea- Showcase of Mary Anning’s life.</a:t>
                      </a:r>
                    </a:p>
                    <a:p>
                      <a:endParaRPr lang="en-GB" sz="1100" dirty="0">
                        <a:solidFill>
                          <a:srgbClr val="00B0F0"/>
                        </a:solidFill>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Lesson 1- </a:t>
                      </a:r>
                      <a:r>
                        <a:rPr lang="en-GB" sz="1100" dirty="0">
                          <a:solidFill>
                            <a:srgbClr val="FF0000"/>
                          </a:solidFill>
                          <a:latin typeface="+mn-lt"/>
                        </a:rPr>
                        <a:t>Understand how things have changed in our living memory. </a:t>
                      </a:r>
                    </a:p>
                    <a:p>
                      <a:r>
                        <a:rPr lang="en-GB" sz="1100" dirty="0">
                          <a:solidFill>
                            <a:schemeClr val="tx1"/>
                          </a:solidFill>
                          <a:latin typeface="+mn-lt"/>
                        </a:rPr>
                        <a:t>Use a timeline to show their lives (this is their living memory). Ensure children understand that the living memory is the time someone has been alive. How do they think toys have changed since their grandparents had toys to now? Show pictures of different old toys and new toys. Draw out the material has changed to make them and they are now more technological (use of batteries). </a:t>
                      </a:r>
                    </a:p>
                    <a:p>
                      <a:r>
                        <a:rPr lang="en-GB" sz="1100" dirty="0">
                          <a:solidFill>
                            <a:schemeClr val="tx1"/>
                          </a:solidFill>
                          <a:latin typeface="+mn-lt"/>
                        </a:rPr>
                        <a:t>Lesson 2- </a:t>
                      </a:r>
                      <a:r>
                        <a:rPr lang="en-GB" sz="1100" dirty="0">
                          <a:solidFill>
                            <a:srgbClr val="00B0F0"/>
                          </a:solidFill>
                          <a:latin typeface="+mn-lt"/>
                        </a:rPr>
                        <a:t>Create a timeline to show how toys have changed over time.</a:t>
                      </a:r>
                    </a:p>
                    <a:p>
                      <a:r>
                        <a:rPr lang="en-GB" sz="1100" dirty="0">
                          <a:solidFill>
                            <a:schemeClr val="tx1"/>
                          </a:solidFill>
                          <a:latin typeface="+mn-lt"/>
                        </a:rPr>
                        <a:t> </a:t>
                      </a:r>
                      <a:r>
                        <a:rPr lang="en-GB" sz="1100" dirty="0">
                          <a:latin typeface="+mn-lt"/>
                        </a:rPr>
                        <a:t>Lesson 3- </a:t>
                      </a:r>
                      <a:r>
                        <a:rPr lang="en-GB" sz="1100" dirty="0">
                          <a:solidFill>
                            <a:srgbClr val="FF0000"/>
                          </a:solidFill>
                          <a:latin typeface="+mn-lt"/>
                        </a:rPr>
                        <a:t>Predict the changes that have happened in schools in living memory.</a:t>
                      </a:r>
                    </a:p>
                    <a:p>
                      <a:r>
                        <a:rPr lang="en-GB" sz="1100" dirty="0">
                          <a:solidFill>
                            <a:schemeClr val="tx1"/>
                          </a:solidFill>
                          <a:latin typeface="+mn-lt"/>
                        </a:rPr>
                        <a:t>First focus on changes at Bradley Barton within their living memory (if they went to nursery, they may remember Ms Barton being headteacher). What do they thing schools were like when their parents went? How about grandparents? Record predictions.</a:t>
                      </a:r>
                    </a:p>
                    <a:p>
                      <a:r>
                        <a:rPr lang="en-GB" sz="1100" dirty="0">
                          <a:latin typeface="+mn-lt"/>
                        </a:rPr>
                        <a:t>Lesson 4- </a:t>
                      </a:r>
                      <a:r>
                        <a:rPr lang="en-GB" sz="1100" dirty="0">
                          <a:solidFill>
                            <a:srgbClr val="FF0000"/>
                          </a:solidFill>
                          <a:latin typeface="+mn-lt"/>
                        </a:rPr>
                        <a:t>Plan questions to ask the elderly about how schools have changed in their living memory.</a:t>
                      </a:r>
                    </a:p>
                    <a:p>
                      <a:r>
                        <a:rPr lang="en-GB" sz="1100" dirty="0">
                          <a:latin typeface="+mn-lt"/>
                        </a:rPr>
                        <a:t>Lesson 5- </a:t>
                      </a:r>
                      <a:r>
                        <a:rPr lang="en-GB" sz="1100" dirty="0">
                          <a:solidFill>
                            <a:srgbClr val="FF0000"/>
                          </a:solidFill>
                          <a:latin typeface="+mn-lt"/>
                        </a:rPr>
                        <a:t>Visit the residential home to ask questions about schools</a:t>
                      </a:r>
                      <a:r>
                        <a:rPr lang="en-GB" sz="1100" dirty="0">
                          <a:latin typeface="+mn-lt"/>
                        </a:rPr>
                        <a:t> (and complete portraits).</a:t>
                      </a:r>
                    </a:p>
                    <a:p>
                      <a:r>
                        <a:rPr lang="en-GB" sz="1100" dirty="0">
                          <a:latin typeface="+mn-lt"/>
                        </a:rPr>
                        <a:t> Lesson 6- </a:t>
                      </a:r>
                      <a:r>
                        <a:rPr lang="en-GB" sz="1100" dirty="0">
                          <a:solidFill>
                            <a:srgbClr val="00B0F0"/>
                          </a:solidFill>
                          <a:latin typeface="+mn-lt"/>
                        </a:rPr>
                        <a:t>Recall changes within living memory (within their own and that of the elderly).</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122734">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rgbClr val="A06EBE"/>
                          </a:solidFill>
                          <a:latin typeface="+mn-lt"/>
                          <a:cs typeface="Arial" panose="020B0604020202020204" pitchFamily="34" charset="0"/>
                        </a:rPr>
                        <a:t>Recognise that things can be viewed from different view points.</a:t>
                      </a:r>
                    </a:p>
                    <a:p>
                      <a:r>
                        <a:rPr lang="en-GB" sz="1100" dirty="0">
                          <a:solidFill>
                            <a:srgbClr val="A06EBE"/>
                          </a:solidFill>
                          <a:latin typeface="+mn-lt"/>
                          <a:cs typeface="Arial" panose="020B0604020202020204" pitchFamily="34" charset="0"/>
                        </a:rPr>
                        <a:t>Understand people have different reasons for their actions.</a:t>
                      </a:r>
                    </a:p>
                    <a:p>
                      <a:r>
                        <a:rPr lang="en-GB" sz="1100" dirty="0">
                          <a:solidFill>
                            <a:srgbClr val="A06EBE"/>
                          </a:solidFill>
                          <a:latin typeface="+mn-lt"/>
                          <a:cs typeface="Arial" panose="020B0604020202020204" pitchFamily="34" charset="0"/>
                        </a:rPr>
                        <a:t>Use historical sources to support views.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i="0" u="none" strike="noStrike" kern="1200" cap="none" spc="0" baseline="0" dirty="0">
                          <a:solidFill>
                            <a:srgbClr val="A06EBE"/>
                          </a:solidFill>
                          <a:uFillTx/>
                          <a:latin typeface="+mn-lt"/>
                        </a:rPr>
                        <a:t>Ask and answer questions about the past.</a:t>
                      </a:r>
                    </a:p>
                    <a:p>
                      <a:r>
                        <a:rPr lang="en-GB" sz="1100" dirty="0">
                          <a:solidFill>
                            <a:srgbClr val="A06EBE"/>
                          </a:solidFill>
                        </a:rPr>
                        <a:t>Make comparisons between periods.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A06EBE"/>
                          </a:solidFill>
                          <a:latin typeface="+mn-lt"/>
                        </a:rPr>
                        <a:t>Use appropriate vocabulary and terminology associated with schooling.</a:t>
                      </a:r>
                    </a:p>
                    <a:p>
                      <a:r>
                        <a:rPr lang="en-GB" sz="1100" dirty="0">
                          <a:solidFill>
                            <a:srgbClr val="A06EBE"/>
                          </a:solidFill>
                          <a:latin typeface="+mn-lt"/>
                          <a:cs typeface="Arial" panose="020B0604020202020204" pitchFamily="34" charset="0"/>
                        </a:rPr>
                        <a:t>Pose questions to find out about the past.</a:t>
                      </a:r>
                    </a:p>
                    <a:p>
                      <a:r>
                        <a:rPr lang="en-GB" sz="1100" dirty="0">
                          <a:solidFill>
                            <a:srgbClr val="A06EBE"/>
                          </a:solidFill>
                          <a:latin typeface="+mn-lt"/>
                          <a:cs typeface="Arial" panose="020B0604020202020204" pitchFamily="34" charset="0"/>
                        </a:rPr>
                        <a:t>Draw conclusions about what the past was like from different sources.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56433028"/>
                  </a:ext>
                </a:extLst>
              </a:tr>
              <a:tr h="746992">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t>I can describe what happened in the Great Fire of London using what I have learnt from different historical sources.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chemeClr val="tx1"/>
                          </a:solidFill>
                          <a:latin typeface="+mn-lt"/>
                        </a:rPr>
                        <a:t>Name a locally significant people (Mary Anning) and recall what is significant about her.</a:t>
                      </a:r>
                    </a:p>
                    <a:p>
                      <a:endParaRPr lang="en-GB"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GB" sz="1100" dirty="0"/>
                        <a:t>Recall changes within living memory.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061189352"/>
                  </a:ext>
                </a:extLst>
              </a:tr>
              <a:tr h="782877">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2">
                  <a:txBody>
                    <a:bodyPr/>
                    <a:lstStyle/>
                    <a:p>
                      <a:r>
                        <a:rPr lang="en-GB" sz="1100" dirty="0">
                          <a:latin typeface="+mn-lt"/>
                        </a:rPr>
                        <a:t>Know about global significant events: Rosa Perks bus segregation; NASA space race.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Understand the changes in Newton Abbot town centre over the same time period.</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1</a:t>
            </a:fld>
            <a:endParaRPr lang="en-GB" dirty="0"/>
          </a:p>
        </p:txBody>
      </p:sp>
    </p:spTree>
    <p:extLst>
      <p:ext uri="{BB962C8B-B14F-4D97-AF65-F5344CB8AC3E}">
        <p14:creationId xmlns:p14="http://schemas.microsoft.com/office/powerpoint/2010/main" val="19180746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80F313-AFBF-4615-B621-802A5EA7B734}"/>
              </a:ext>
            </a:extLst>
          </p:cNvPr>
          <p:cNvSpPr>
            <a:spLocks noGrp="1"/>
          </p:cNvSpPr>
          <p:nvPr>
            <p:ph type="sldNum" sz="quarter" idx="12"/>
          </p:nvPr>
        </p:nvSpPr>
        <p:spPr/>
        <p:txBody>
          <a:bodyPr/>
          <a:lstStyle/>
          <a:p>
            <a:pPr lvl="0"/>
            <a:fld id="{D1C5E2AD-0845-482F-9AC7-2D3C180562A9}" type="slidenum">
              <a:rPr lang="en-GB" smtClean="0"/>
              <a:t>2</a:t>
            </a:fld>
            <a:endParaRPr lang="en-GB" dirty="0"/>
          </a:p>
        </p:txBody>
      </p:sp>
      <p:pic>
        <p:nvPicPr>
          <p:cNvPr id="7" name="Picture 6">
            <a:extLst>
              <a:ext uri="{FF2B5EF4-FFF2-40B4-BE49-F238E27FC236}">
                <a16:creationId xmlns:a16="http://schemas.microsoft.com/office/drawing/2014/main" id="{6B4E8251-4F35-47C9-ABC8-65058A966F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219" y="831485"/>
            <a:ext cx="12014708" cy="7831169"/>
          </a:xfrm>
          <a:prstGeom prst="rect">
            <a:avLst/>
          </a:prstGeom>
        </p:spPr>
      </p:pic>
      <p:sp>
        <p:nvSpPr>
          <p:cNvPr id="8" name="TextBox 7">
            <a:extLst>
              <a:ext uri="{FF2B5EF4-FFF2-40B4-BE49-F238E27FC236}">
                <a16:creationId xmlns:a16="http://schemas.microsoft.com/office/drawing/2014/main" id="{BEF6C968-92F2-4304-8270-423FA58CF383}"/>
              </a:ext>
            </a:extLst>
          </p:cNvPr>
          <p:cNvSpPr txBox="1"/>
          <p:nvPr/>
        </p:nvSpPr>
        <p:spPr>
          <a:xfrm>
            <a:off x="4843601" y="336884"/>
            <a:ext cx="2912785" cy="400110"/>
          </a:xfrm>
          <a:prstGeom prst="rect">
            <a:avLst/>
          </a:prstGeom>
          <a:noFill/>
        </p:spPr>
        <p:txBody>
          <a:bodyPr wrap="none" rtlCol="0">
            <a:spAutoFit/>
          </a:bodyPr>
          <a:lstStyle/>
          <a:p>
            <a:r>
              <a:rPr lang="en-GB" sz="2000" u="sng" dirty="0"/>
              <a:t>Year 1 history vocabulary </a:t>
            </a:r>
          </a:p>
        </p:txBody>
      </p:sp>
    </p:spTree>
    <p:extLst>
      <p:ext uri="{BB962C8B-B14F-4D97-AF65-F5344CB8AC3E}">
        <p14:creationId xmlns:p14="http://schemas.microsoft.com/office/powerpoint/2010/main" val="3457537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827387980"/>
              </p:ext>
            </p:extLst>
          </p:nvPr>
        </p:nvGraphicFramePr>
        <p:xfrm>
          <a:off x="292855" y="352317"/>
          <a:ext cx="12307133" cy="7289063"/>
        </p:xfrm>
        <a:graphic>
          <a:graphicData uri="http://schemas.openxmlformats.org/drawingml/2006/table">
            <a:tbl>
              <a:tblPr firstRow="1" bandRow="1">
                <a:effectLst/>
                <a:tableStyleId>{5C22544A-7EE6-4342-B048-85BDC9FD1C3A}</a:tableStyleId>
              </a:tblPr>
              <a:tblGrid>
                <a:gridCol w="439679">
                  <a:extLst>
                    <a:ext uri="{9D8B030D-6E8A-4147-A177-3AD203B41FA5}">
                      <a16:colId xmlns:a16="http://schemas.microsoft.com/office/drawing/2014/main" val="20000"/>
                    </a:ext>
                  </a:extLst>
                </a:gridCol>
                <a:gridCol w="3518061">
                  <a:extLst>
                    <a:ext uri="{9D8B030D-6E8A-4147-A177-3AD203B41FA5}">
                      <a16:colId xmlns:a16="http://schemas.microsoft.com/office/drawing/2014/main" val="20001"/>
                    </a:ext>
                  </a:extLst>
                </a:gridCol>
                <a:gridCol w="4393575">
                  <a:extLst>
                    <a:ext uri="{9D8B030D-6E8A-4147-A177-3AD203B41FA5}">
                      <a16:colId xmlns:a16="http://schemas.microsoft.com/office/drawing/2014/main" val="3469275391"/>
                    </a:ext>
                  </a:extLst>
                </a:gridCol>
                <a:gridCol w="3955818">
                  <a:extLst>
                    <a:ext uri="{9D8B030D-6E8A-4147-A177-3AD203B41FA5}">
                      <a16:colId xmlns:a16="http://schemas.microsoft.com/office/drawing/2014/main" val="1463418906"/>
                    </a:ext>
                  </a:extLst>
                </a:gridCol>
              </a:tblGrid>
              <a:tr h="247856">
                <a:tc gridSpan="4">
                  <a:txBody>
                    <a:bodyPr/>
                    <a:lstStyle/>
                    <a:p>
                      <a:pPr lvl="0" algn="ctr"/>
                      <a:r>
                        <a:rPr lang="en-GB" sz="1100" dirty="0">
                          <a:latin typeface="+mn-lt"/>
                          <a:cs typeface="Arial" panose="020B0604020202020204" pitchFamily="34" charset="0"/>
                        </a:rPr>
                        <a:t>History Year 2</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428455">
                <a:tc gridSpan="2">
                  <a:txBody>
                    <a:bodyPr/>
                    <a:lstStyle/>
                    <a:p>
                      <a:pPr algn="ctr"/>
                      <a:r>
                        <a:rPr lang="en-GB" sz="1100" dirty="0">
                          <a:latin typeface="+mn-lt"/>
                        </a:rPr>
                        <a:t>Significant Individuals</a:t>
                      </a:r>
                    </a:p>
                    <a:p>
                      <a:pPr algn="ctr"/>
                      <a:r>
                        <a:rPr lang="en-GB" sz="1100" dirty="0">
                          <a:latin typeface="+mn-lt"/>
                        </a:rPr>
                        <a:t>Rosa Parks Katherine </a:t>
                      </a:r>
                      <a:r>
                        <a:rPr lang="en-GB" sz="1100" dirty="0" err="1">
                          <a:latin typeface="+mn-lt"/>
                        </a:rPr>
                        <a:t>Jonhson</a:t>
                      </a:r>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a:txBody>
                    <a:bodyPr/>
                    <a:lstStyle/>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Significant individual</a:t>
                      </a:r>
                    </a:p>
                    <a:p>
                      <a:pPr marL="457200" lvl="1" indent="0" algn="ctr">
                        <a:buFont typeface="Arial" panose="020B0604020202020204" pitchFamily="34" charset="0"/>
                        <a:buNone/>
                      </a:pPr>
                      <a:r>
                        <a:rPr lang="en-GB" sz="1100" b="0" i="0" u="none" strike="noStrike" kern="1200" cap="none" spc="0" baseline="0" dirty="0">
                          <a:solidFill>
                            <a:schemeClr val="tx1"/>
                          </a:solidFill>
                          <a:uFillTx/>
                          <a:latin typeface="+mn-lt"/>
                          <a:cs typeface="Arial" panose="020B0604020202020204" pitchFamily="34" charset="0"/>
                        </a:rPr>
                        <a:t>Sir Francis Drake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GB" sz="1100" dirty="0">
                          <a:latin typeface="+mn-lt"/>
                          <a:cs typeface="Arial" panose="020B0604020202020204" pitchFamily="34" charset="0"/>
                        </a:rPr>
                        <a:t>Local Study</a:t>
                      </a:r>
                    </a:p>
                    <a:p>
                      <a:pPr algn="ctr"/>
                      <a:r>
                        <a:rPr lang="en-GB" sz="1100" dirty="0">
                          <a:latin typeface="+mn-lt"/>
                          <a:cs typeface="Arial" panose="020B0604020202020204" pitchFamily="34" charset="0"/>
                        </a:rPr>
                        <a:t>Our High Street</a:t>
                      </a:r>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679202778"/>
                  </a:ext>
                </a:extLst>
              </a:tr>
              <a:tr h="68726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2">
                  <a:txBody>
                    <a:bodyPr/>
                    <a:lstStyle/>
                    <a:p>
                      <a:pPr marL="0" marR="0" lvl="0" indent="0" algn="ctr" defTabSz="1199967" rtl="0" eaLnBrk="1" fontAlgn="auto" latinLnBrk="0" hangingPunct="1">
                        <a:lnSpc>
                          <a:spcPct val="100000"/>
                        </a:lnSpc>
                        <a:spcBef>
                          <a:spcPts val="0"/>
                        </a:spcBef>
                        <a:spcAft>
                          <a:spcPts val="0"/>
                        </a:spcAft>
                        <a:buClrTx/>
                        <a:buSzTx/>
                        <a:buFontTx/>
                        <a:buNone/>
                        <a:tabLst/>
                        <a:defRPr/>
                      </a:pPr>
                      <a:r>
                        <a:rPr lang="en-GB" sz="1100" dirty="0">
                          <a:latin typeface="+mn-lt"/>
                        </a:rPr>
                        <a:t>Explain a significant national event (the Great Fire of London). </a:t>
                      </a:r>
                    </a:p>
                    <a:p>
                      <a:pPr algn="ctr"/>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a:p>
                  </a:txBody>
                  <a:tcPr/>
                </a:tc>
                <a:tc>
                  <a:txBody>
                    <a:bodyPr/>
                    <a:lstStyle/>
                    <a:p>
                      <a:pPr algn="ctr"/>
                      <a:r>
                        <a:rPr lang="en-GB" sz="1100" dirty="0">
                          <a:latin typeface="+mn-lt"/>
                        </a:rPr>
                        <a:t>Understand how schools have changed in recent history.</a:t>
                      </a:r>
                    </a:p>
                    <a:p>
                      <a:pPr algn="ctr"/>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45021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Lesson 1- </a:t>
                      </a:r>
                      <a:r>
                        <a:rPr lang="en-GB" sz="1100" dirty="0">
                          <a:solidFill>
                            <a:srgbClr val="FF0000"/>
                          </a:solidFill>
                          <a:latin typeface="+mn-lt"/>
                        </a:rPr>
                        <a:t>Understand what we mean by significant. </a:t>
                      </a:r>
                      <a:r>
                        <a:rPr lang="en-GB" sz="1100" dirty="0">
                          <a:solidFill>
                            <a:srgbClr val="00B0F0"/>
                          </a:solidFill>
                          <a:latin typeface="+mn-lt"/>
                        </a:rPr>
                        <a:t>Explain why we see some people as significant. Discuss who is significant in their lives.</a:t>
                      </a:r>
                    </a:p>
                    <a:p>
                      <a:r>
                        <a:rPr lang="en-GB" sz="1100" dirty="0">
                          <a:latin typeface="+mn-lt"/>
                        </a:rPr>
                        <a:t>Lesson 2 and 3-- </a:t>
                      </a:r>
                      <a:r>
                        <a:rPr lang="en-GB" sz="1100" dirty="0">
                          <a:solidFill>
                            <a:srgbClr val="FF0000"/>
                          </a:solidFill>
                          <a:latin typeface="+mn-lt"/>
                        </a:rPr>
                        <a:t>What do we know about Nasa- create a timeline of space travel.</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Lesson 4- </a:t>
                      </a:r>
                      <a:r>
                        <a:rPr lang="en-GB" sz="1100" dirty="0">
                          <a:solidFill>
                            <a:srgbClr val="00B0F0"/>
                          </a:solidFill>
                          <a:latin typeface="+mn-lt"/>
                        </a:rPr>
                        <a:t>Discuss and decide what were the most important parts of Katherine Johnson’s life and why.</a:t>
                      </a:r>
                    </a:p>
                    <a:p>
                      <a:r>
                        <a:rPr lang="en-GB" sz="1100" dirty="0">
                          <a:latin typeface="+mn-lt"/>
                        </a:rPr>
                        <a:t>Lesson 5- </a:t>
                      </a:r>
                      <a:r>
                        <a:rPr lang="en-GB" sz="1100" dirty="0">
                          <a:solidFill>
                            <a:srgbClr val="FF0000"/>
                          </a:solidFill>
                          <a:latin typeface="+mn-lt"/>
                        </a:rPr>
                        <a:t>Learn about  hidden figures of Nasa, focus on Mae Jemison.</a:t>
                      </a:r>
                      <a:endParaRPr lang="en-GB" sz="1100" dirty="0">
                        <a:solidFill>
                          <a:srgbClr val="00B0F0"/>
                        </a:solidFill>
                        <a:latin typeface="+mn-lt"/>
                      </a:endParaRPr>
                    </a:p>
                    <a:p>
                      <a:endParaRPr lang="en-GB" sz="1100" dirty="0">
                        <a:solidFill>
                          <a:srgbClr val="00B0F0"/>
                        </a:solidFill>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highlight>
                            <a:srgbClr val="FFFF00"/>
                          </a:highlight>
                          <a:latin typeface="+mn-lt"/>
                        </a:rPr>
                        <a:t>Possible trip to the Golden Hind in </a:t>
                      </a:r>
                      <a:r>
                        <a:rPr lang="en-GB" sz="1100" dirty="0" err="1">
                          <a:highlight>
                            <a:srgbClr val="FFFF00"/>
                          </a:highlight>
                          <a:latin typeface="+mn-lt"/>
                        </a:rPr>
                        <a:t>Brixham</a:t>
                      </a:r>
                      <a:r>
                        <a:rPr lang="en-GB" sz="1100" dirty="0">
                          <a:highlight>
                            <a:srgbClr val="FFFF00"/>
                          </a:highlight>
                          <a:latin typeface="+mn-lt"/>
                        </a:rPr>
                        <a:t>.</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dirty="0">
                        <a:solidFill>
                          <a:srgbClr val="00B0F0"/>
                        </a:solidFill>
                        <a:latin typeface="+mn-lt"/>
                      </a:endParaRPr>
                    </a:p>
                    <a:p>
                      <a:r>
                        <a:rPr lang="en-GB" sz="1100" dirty="0">
                          <a:latin typeface="+mn-lt"/>
                        </a:rPr>
                        <a:t>Lesson 1- </a:t>
                      </a:r>
                      <a:r>
                        <a:rPr lang="en-GB" sz="1100" dirty="0">
                          <a:solidFill>
                            <a:srgbClr val="FF0000"/>
                          </a:solidFill>
                          <a:latin typeface="+mn-lt"/>
                        </a:rPr>
                        <a:t>Ask and answer questions about what makes a pirate. </a:t>
                      </a:r>
                      <a:r>
                        <a:rPr lang="en-GB" sz="1100" dirty="0">
                          <a:solidFill>
                            <a:srgbClr val="00B0F0"/>
                          </a:solidFill>
                          <a:latin typeface="+mn-lt"/>
                        </a:rPr>
                        <a:t>Reflect and discuss whether Sir Francis Drake looks like a pirate.</a:t>
                      </a:r>
                    </a:p>
                    <a:p>
                      <a:r>
                        <a:rPr lang="en-GB" sz="1100" dirty="0">
                          <a:latin typeface="+mn-lt"/>
                        </a:rPr>
                        <a:t>Lesson 2- </a:t>
                      </a:r>
                      <a:r>
                        <a:rPr lang="en-GB" sz="1100" dirty="0">
                          <a:solidFill>
                            <a:srgbClr val="FF0000"/>
                          </a:solidFill>
                          <a:latin typeface="+mn-lt"/>
                        </a:rPr>
                        <a:t>Know what it was like when Sir Francis Drake was born (revise term monarchy).</a:t>
                      </a:r>
                    </a:p>
                    <a:p>
                      <a:r>
                        <a:rPr lang="en-GB" sz="1100" dirty="0">
                          <a:latin typeface="+mn-lt"/>
                        </a:rPr>
                        <a:t>Lesson 3- </a:t>
                      </a:r>
                      <a:r>
                        <a:rPr lang="en-GB" sz="1100" dirty="0">
                          <a:solidFill>
                            <a:srgbClr val="FF0000"/>
                          </a:solidFill>
                          <a:latin typeface="+mn-lt"/>
                        </a:rPr>
                        <a:t>Sequence events from Sir Francis Drake’s life (recap oceans he sailed over).</a:t>
                      </a:r>
                    </a:p>
                    <a:p>
                      <a:r>
                        <a:rPr lang="en-GB" sz="1100" dirty="0">
                          <a:latin typeface="+mn-lt"/>
                        </a:rPr>
                        <a:t>Lesson 4- </a:t>
                      </a:r>
                      <a:r>
                        <a:rPr lang="en-GB" sz="1100" dirty="0">
                          <a:solidFill>
                            <a:srgbClr val="00B0F0"/>
                          </a:solidFill>
                          <a:latin typeface="+mn-lt"/>
                        </a:rPr>
                        <a:t>Know and explain why Sir Francis Drake’s voyage was significant. </a:t>
                      </a:r>
                    </a:p>
                    <a:p>
                      <a:r>
                        <a:rPr lang="en-GB" sz="1100" dirty="0">
                          <a:latin typeface="+mn-lt"/>
                        </a:rPr>
                        <a:t>Lesson 5- </a:t>
                      </a:r>
                      <a:r>
                        <a:rPr lang="en-GB" sz="1100" dirty="0">
                          <a:solidFill>
                            <a:srgbClr val="FF0000"/>
                          </a:solidFill>
                          <a:latin typeface="+mn-lt"/>
                        </a:rPr>
                        <a:t>Explain another point of view on Sir Francis Drake’s voyage.</a:t>
                      </a:r>
                    </a:p>
                    <a:p>
                      <a:r>
                        <a:rPr lang="en-GB" sz="1100" dirty="0">
                          <a:latin typeface="+mn-lt"/>
                        </a:rPr>
                        <a:t>Lesson 6- </a:t>
                      </a:r>
                      <a:r>
                        <a:rPr lang="en-GB" sz="1100" dirty="0">
                          <a:solidFill>
                            <a:srgbClr val="00B0F0"/>
                          </a:solidFill>
                          <a:latin typeface="+mn-lt"/>
                        </a:rPr>
                        <a:t>Form an opinion on whether Sir Francis Drake was a sailor or a pirate.</a:t>
                      </a:r>
                    </a:p>
                    <a:p>
                      <a:endParaRPr lang="en-GB" sz="1100" dirty="0">
                        <a:solidFill>
                          <a:schemeClr val="tx1"/>
                        </a:solidFill>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highlight>
                            <a:srgbClr val="00FFFF"/>
                          </a:highlight>
                          <a:latin typeface="+mn-lt"/>
                          <a:ea typeface="+mn-ea"/>
                          <a:cs typeface="+mn-cs"/>
                        </a:rPr>
                        <a:t>Destination idea- Perform the Sir Francis Drake song and dance </a:t>
                      </a:r>
                      <a:r>
                        <a:rPr lang="en-GB" sz="1100" kern="1200">
                          <a:solidFill>
                            <a:schemeClr val="tx1"/>
                          </a:solidFill>
                          <a:effectLst/>
                          <a:highlight>
                            <a:srgbClr val="00FFFF"/>
                          </a:highlight>
                          <a:latin typeface="+mn-lt"/>
                          <a:ea typeface="+mn-ea"/>
                          <a:cs typeface="+mn-cs"/>
                        </a:rPr>
                        <a:t>to parents</a:t>
                      </a:r>
                      <a:endParaRPr lang="en-GB" sz="1100" kern="1200" dirty="0">
                        <a:solidFill>
                          <a:schemeClr val="tx1"/>
                        </a:solidFill>
                        <a:effectLst/>
                        <a:highlight>
                          <a:srgbClr val="00FFFF"/>
                        </a:highlight>
                        <a:latin typeface="+mn-lt"/>
                        <a:ea typeface="+mn-ea"/>
                        <a:cs typeface="+mn-cs"/>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Lesson 1- </a:t>
                      </a:r>
                      <a:r>
                        <a:rPr lang="en-GB" sz="1100" dirty="0">
                          <a:solidFill>
                            <a:srgbClr val="FF0000"/>
                          </a:solidFill>
                          <a:latin typeface="+mn-lt"/>
                        </a:rPr>
                        <a:t>Know what Newton Abbot high street was like in the 1950s.</a:t>
                      </a:r>
                    </a:p>
                    <a:p>
                      <a:r>
                        <a:rPr lang="en-GB" sz="1100" dirty="0">
                          <a:latin typeface="+mn-lt"/>
                        </a:rPr>
                        <a:t>Lesson 2- Draw what the high street was like in 1950s in Newton ABBOT </a:t>
                      </a:r>
                      <a:r>
                        <a:rPr lang="en-GB" sz="1100" dirty="0">
                          <a:solidFill>
                            <a:schemeClr val="tx1"/>
                          </a:solidFill>
                          <a:latin typeface="+mn-lt"/>
                        </a:rPr>
                        <a:t>(Within this lesson, introduce term trade).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Lesson 3- .</a:t>
                      </a:r>
                      <a:r>
                        <a:rPr lang="en-GB" sz="1100" dirty="0">
                          <a:solidFill>
                            <a:srgbClr val="00B0F0"/>
                          </a:solidFill>
                          <a:latin typeface="+mn-lt"/>
                        </a:rPr>
                        <a:t>Explain how that the shops on our high street have changed- name different types of shops.</a:t>
                      </a:r>
                    </a:p>
                    <a:p>
                      <a:r>
                        <a:rPr lang="en-GB" sz="1100" dirty="0">
                          <a:solidFill>
                            <a:schemeClr val="tx1"/>
                          </a:solidFill>
                          <a:latin typeface="+mn-lt"/>
                        </a:rPr>
                        <a:t>(Based on this introduce the term ‘primary/secondary source’). Discuss </a:t>
                      </a:r>
                      <a:r>
                        <a:rPr lang="en-GB" sz="1100" dirty="0" err="1">
                          <a:solidFill>
                            <a:schemeClr val="tx1"/>
                          </a:solidFill>
                          <a:latin typeface="+mn-lt"/>
                        </a:rPr>
                        <a:t>Austins</a:t>
                      </a:r>
                      <a:r>
                        <a:rPr lang="en-GB" sz="1100" dirty="0">
                          <a:solidFill>
                            <a:schemeClr val="tx1"/>
                          </a:solidFill>
                          <a:latin typeface="+mn-lt"/>
                        </a:rPr>
                        <a:t>.</a:t>
                      </a:r>
                    </a:p>
                    <a:p>
                      <a:r>
                        <a:rPr lang="en-GB" sz="1100" dirty="0">
                          <a:latin typeface="+mn-lt"/>
                        </a:rPr>
                        <a:t>Lesson 4- </a:t>
                      </a:r>
                      <a:r>
                        <a:rPr lang="en-GB" sz="1100" dirty="0">
                          <a:solidFill>
                            <a:srgbClr val="FF0000"/>
                          </a:solidFill>
                          <a:latin typeface="+mn-lt"/>
                        </a:rPr>
                        <a:t>Comparing shops now to shops in the 1950s. </a:t>
                      </a:r>
                    </a:p>
                    <a:p>
                      <a:r>
                        <a:rPr lang="en-GB" sz="1100" dirty="0">
                          <a:solidFill>
                            <a:schemeClr val="tx1"/>
                          </a:solidFill>
                          <a:latin typeface="+mn-lt"/>
                        </a:rPr>
                        <a:t>Focus on payment changes too.</a:t>
                      </a:r>
                    </a:p>
                    <a:p>
                      <a:r>
                        <a:rPr lang="en-GB" sz="1100" dirty="0">
                          <a:solidFill>
                            <a:schemeClr val="tx1"/>
                          </a:solidFill>
                          <a:latin typeface="+mn-lt"/>
                        </a:rPr>
                        <a:t>(Introduce the term ‘grocery’)</a:t>
                      </a:r>
                    </a:p>
                    <a:p>
                      <a:r>
                        <a:rPr lang="en-GB" sz="1100" dirty="0">
                          <a:solidFill>
                            <a:schemeClr val="tx1"/>
                          </a:solidFill>
                          <a:latin typeface="+mn-lt"/>
                        </a:rPr>
                        <a:t>Lesson 5- </a:t>
                      </a:r>
                      <a:r>
                        <a:rPr lang="en-GB" sz="1100" dirty="0">
                          <a:solidFill>
                            <a:srgbClr val="00B0F0"/>
                          </a:solidFill>
                          <a:latin typeface="+mn-lt"/>
                        </a:rPr>
                        <a:t>recreate a high street</a:t>
                      </a:r>
                    </a:p>
                    <a:p>
                      <a:endParaRPr lang="en-GB" sz="1100" dirty="0">
                        <a:solidFill>
                          <a:srgbClr val="00B0F0"/>
                        </a:solidFill>
                        <a:latin typeface="+mn-lt"/>
                      </a:endParaRPr>
                    </a:p>
                    <a:p>
                      <a:r>
                        <a:rPr lang="en-GB" sz="1100" dirty="0">
                          <a:solidFill>
                            <a:schemeClr val="tx1"/>
                          </a:solidFill>
                          <a:latin typeface="+mn-lt"/>
                        </a:rPr>
                        <a:t>(History Association planning in folder to support with this unit- some elements are quite outdated).</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068859">
                <a:tc>
                  <a:txBody>
                    <a:bodyPr/>
                    <a:lstStyle/>
                    <a:p>
                      <a:pPr marL="0" marR="0" lvl="0" indent="0" algn="ctr" defTabSz="914400" rtl="0" fontAlgn="auto" hangingPunct="1">
                        <a:lnSpc>
                          <a:spcPct val="100000"/>
                        </a:lnSpc>
                        <a:spcBef>
                          <a:spcPts val="0"/>
                        </a:spcBef>
                        <a:spcAft>
                          <a:spcPts val="0"/>
                        </a:spcAft>
                        <a:buNone/>
                        <a:tabLst/>
                      </a:pPr>
                      <a:r>
                        <a:rPr lang="en-GB" sz="1100" b="1" dirty="0">
                          <a:solidFill>
                            <a:srgbClr val="7030A0"/>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rgbClr val="7030A0"/>
                          </a:solidFill>
                          <a:latin typeface="+mn-lt"/>
                          <a:cs typeface="Arial" panose="020B0604020202020204" pitchFamily="34" charset="0"/>
                        </a:rPr>
                        <a:t>Look at photographs and infer from observations.</a:t>
                      </a:r>
                    </a:p>
                    <a:p>
                      <a:r>
                        <a:rPr lang="en-GB" sz="1100" dirty="0">
                          <a:solidFill>
                            <a:srgbClr val="7030A0"/>
                          </a:solidFill>
                          <a:latin typeface="+mn-lt"/>
                          <a:cs typeface="Arial" panose="020B0604020202020204" pitchFamily="34" charset="0"/>
                        </a:rPr>
                        <a:t>Understand chronology and sequence things in chronological order. </a:t>
                      </a:r>
                    </a:p>
                    <a:p>
                      <a:r>
                        <a:rPr lang="en-GB" sz="1100" dirty="0">
                          <a:solidFill>
                            <a:srgbClr val="7030A0"/>
                          </a:solidFill>
                          <a:latin typeface="+mn-lt"/>
                          <a:cs typeface="Arial" panose="020B0604020202020204" pitchFamily="34" charset="0"/>
                        </a:rPr>
                        <a:t>Explain similarities and differences between individuals. </a:t>
                      </a:r>
                    </a:p>
                    <a:p>
                      <a:r>
                        <a:rPr lang="en-GB" sz="1100" dirty="0">
                          <a:solidFill>
                            <a:srgbClr val="7030A0"/>
                          </a:solidFill>
                          <a:latin typeface="+mn-lt"/>
                          <a:cs typeface="Arial" panose="020B0604020202020204" pitchFamily="34" charset="0"/>
                        </a:rPr>
                        <a:t>Research historical figures, pulling out key knowledge.</a:t>
                      </a:r>
                    </a:p>
                    <a:p>
                      <a:r>
                        <a:rPr lang="en-GB" sz="1100" dirty="0">
                          <a:solidFill>
                            <a:srgbClr val="7030A0"/>
                          </a:solidFill>
                          <a:latin typeface="+mn-lt"/>
                          <a:cs typeface="Arial" panose="020B0604020202020204" pitchFamily="34" charset="0"/>
                        </a:rPr>
                        <a:t>Justify opinions based on historical understanding.</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Identify different ways the past is represented.</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dirty="0">
                          <a:solidFill>
                            <a:srgbClr val="A06EBE"/>
                          </a:solidFill>
                          <a:latin typeface="+mn-lt"/>
                        </a:rPr>
                        <a:t>Use common words and phrases relating to the passing of time.</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dirty="0">
                          <a:solidFill>
                            <a:srgbClr val="A06EBE"/>
                          </a:solidFill>
                          <a:latin typeface="+mn-lt"/>
                        </a:rPr>
                        <a:t>Ask and answer questions, choosing and using parts of a story to show knowledge and understanding of key features of events and where they fit within a chronological framework.</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dirty="0">
                          <a:solidFill>
                            <a:srgbClr val="A06EBE"/>
                          </a:solidFill>
                          <a:latin typeface="+mn-lt"/>
                        </a:rPr>
                        <a:t>Develop an understanding of different ways in which the past is represented.</a:t>
                      </a:r>
                      <a:endParaRPr lang="en-GB" sz="1100" dirty="0">
                        <a:solidFill>
                          <a:srgbClr val="7030A0"/>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solidFill>
                            <a:srgbClr val="7030A0"/>
                          </a:solidFill>
                          <a:latin typeface="+mn-lt"/>
                        </a:rPr>
                        <a:t>Find answers from sources.</a:t>
                      </a:r>
                    </a:p>
                    <a:p>
                      <a:r>
                        <a:rPr lang="en-GB" sz="1100" dirty="0">
                          <a:solidFill>
                            <a:srgbClr val="7030A0"/>
                          </a:solidFill>
                          <a:latin typeface="+mn-lt"/>
                        </a:rPr>
                        <a:t>Make distinctions between aspects of their own lives and those of past times.</a:t>
                      </a:r>
                    </a:p>
                    <a:p>
                      <a:r>
                        <a:rPr lang="en-GB" sz="1100" dirty="0">
                          <a:solidFill>
                            <a:srgbClr val="7030A0"/>
                          </a:solidFill>
                          <a:latin typeface="+mn-lt"/>
                        </a:rPr>
                        <a:t>Use sources to ask and answer questions about the past. </a:t>
                      </a:r>
                    </a:p>
                    <a:p>
                      <a:r>
                        <a:rPr lang="en-GB" sz="1100" dirty="0">
                          <a:solidFill>
                            <a:srgbClr val="7030A0"/>
                          </a:solidFill>
                          <a:latin typeface="+mn-lt"/>
                        </a:rPr>
                        <a:t>Select and combine information from sources.</a:t>
                      </a:r>
                    </a:p>
                    <a:p>
                      <a:r>
                        <a:rPr lang="en-GB" sz="1100" dirty="0">
                          <a:solidFill>
                            <a:srgbClr val="7030A0"/>
                          </a:solidFill>
                          <a:latin typeface="+mn-lt"/>
                        </a:rPr>
                        <a:t>Find answers from sources that go beyond simple observations.</a:t>
                      </a:r>
                    </a:p>
                    <a:p>
                      <a:r>
                        <a:rPr lang="en-GB" sz="1100" dirty="0">
                          <a:solidFill>
                            <a:srgbClr val="7030A0"/>
                          </a:solidFill>
                          <a:latin typeface="+mn-lt"/>
                        </a:rPr>
                        <a:t>Make deductions.</a:t>
                      </a:r>
                    </a:p>
                    <a:p>
                      <a:r>
                        <a:rPr lang="en-GB" sz="1100" dirty="0">
                          <a:solidFill>
                            <a:srgbClr val="7030A0"/>
                          </a:solidFill>
                          <a:latin typeface="+mn-lt"/>
                        </a:rPr>
                        <a:t>Begin to realise there are reasons why people in the past acted as they did.</a:t>
                      </a:r>
                    </a:p>
                    <a:p>
                      <a:r>
                        <a:rPr lang="en-GB" sz="1100" dirty="0">
                          <a:solidFill>
                            <a:srgbClr val="7030A0"/>
                          </a:solidFill>
                          <a:latin typeface="+mn-lt"/>
                        </a:rPr>
                        <a:t>Identify similarities and differences across periods.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solidFill>
                            <a:srgbClr val="7030A0"/>
                          </a:solidFill>
                          <a:latin typeface="+mn-lt"/>
                        </a:rPr>
                        <a:t>Demonstrate factual knowledge and understanding of aspects of the past.</a:t>
                      </a:r>
                      <a:endParaRPr lang="en-GB" sz="1100" dirty="0">
                        <a:solidFill>
                          <a:srgbClr val="7030A0"/>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4813808"/>
                  </a:ext>
                </a:extLst>
              </a:tr>
              <a:tr h="593125">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solidFill>
                            <a:schemeClr val="tx1"/>
                          </a:solidFill>
                          <a:latin typeface="+mn-lt"/>
                        </a:rPr>
                        <a:t>I can name globally significant people and recall what is significant about them, justifying which I feel is most significant and why.</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GB" sz="1100"/>
                        <a:t>Give different viewpoints of whether Francis Drake was a pirate or not and use these to explain my own opinion. </a:t>
                      </a:r>
                      <a:endParaRPr lang="en-GB" sz="1100" dirty="0">
                        <a:solidFill>
                          <a:schemeClr val="tx1"/>
                        </a:solidFill>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GB" sz="1100">
                          <a:solidFill>
                            <a:schemeClr val="tx1"/>
                          </a:solidFill>
                          <a:latin typeface="+mn-lt"/>
                        </a:rPr>
                        <a:t>Recall how Newton Abbot town high street has changed over the last 70 years.</a:t>
                      </a:r>
                      <a:endParaRPr lang="en-GB" sz="1100" dirty="0">
                        <a:solidFill>
                          <a:schemeClr val="tx1"/>
                        </a:solidFill>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976600212"/>
                  </a:ext>
                </a:extLst>
              </a:tr>
              <a:tr h="0">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Know the changes in Britain from the Stone Age to the Iron Age. </a:t>
                      </a:r>
                    </a:p>
                    <a:p>
                      <a:r>
                        <a:rPr lang="en-GB" sz="1100" dirty="0">
                          <a:latin typeface="+mn-lt"/>
                        </a:rPr>
                        <a:t>Understand an ancient civilization: Ancient Egypt.</a:t>
                      </a:r>
                    </a:p>
                  </a:txBody>
                  <a:tcPr marL="94500" marR="94500" marT="47230" marB="47230">
                    <a:lnL w="6350" cap="flat" cmpd="sng" algn="ctr">
                      <a:solidFill>
                        <a:schemeClr val="tx1"/>
                      </a:solidFill>
                      <a:prstDash val="solid"/>
                      <a:round/>
                      <a:headEnd type="none" w="med" len="med"/>
                      <a:tailEnd type="none" w="med" len="med"/>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Know the changes in Britain from the Stone Age to the Iron Age. </a:t>
                      </a:r>
                    </a:p>
                    <a:p>
                      <a:r>
                        <a:rPr lang="en-GB" sz="1100" dirty="0">
                          <a:latin typeface="+mn-lt"/>
                        </a:rPr>
                        <a:t>Understand an ancient civilization: Ancient Egypt.</a:t>
                      </a:r>
                    </a:p>
                  </a:txBody>
                  <a:tcPr marL="94500" marR="94500" marT="47230" marB="47230">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marL="94500" marR="94500" marT="47230" marB="47230">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3</a:t>
            </a:fld>
            <a:endParaRPr lang="en-GB" dirty="0"/>
          </a:p>
        </p:txBody>
      </p:sp>
    </p:spTree>
    <p:extLst>
      <p:ext uri="{BB962C8B-B14F-4D97-AF65-F5344CB8AC3E}">
        <p14:creationId xmlns:p14="http://schemas.microsoft.com/office/powerpoint/2010/main" val="3659486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F73590B-59E7-49CD-89BE-3B18199F2A6D}"/>
              </a:ext>
            </a:extLst>
          </p:cNvPr>
          <p:cNvSpPr>
            <a:spLocks noGrp="1"/>
          </p:cNvSpPr>
          <p:nvPr>
            <p:ph type="sldNum" sz="quarter" idx="12"/>
          </p:nvPr>
        </p:nvSpPr>
        <p:spPr/>
        <p:txBody>
          <a:bodyPr/>
          <a:lstStyle/>
          <a:p>
            <a:pPr lvl="0"/>
            <a:fld id="{D1C5E2AD-0845-482F-9AC7-2D3C180562A9}" type="slidenum">
              <a:rPr lang="en-GB" smtClean="0"/>
              <a:t>4</a:t>
            </a:fld>
            <a:endParaRPr lang="en-GB" dirty="0"/>
          </a:p>
        </p:txBody>
      </p:sp>
      <p:sp>
        <p:nvSpPr>
          <p:cNvPr id="6" name="TextBox 5">
            <a:extLst>
              <a:ext uri="{FF2B5EF4-FFF2-40B4-BE49-F238E27FC236}">
                <a16:creationId xmlns:a16="http://schemas.microsoft.com/office/drawing/2014/main" id="{715E1899-228D-4316-86D5-570845611ED9}"/>
              </a:ext>
            </a:extLst>
          </p:cNvPr>
          <p:cNvSpPr txBox="1"/>
          <p:nvPr/>
        </p:nvSpPr>
        <p:spPr>
          <a:xfrm>
            <a:off x="4843601" y="336884"/>
            <a:ext cx="2847190" cy="400110"/>
          </a:xfrm>
          <a:prstGeom prst="rect">
            <a:avLst/>
          </a:prstGeom>
          <a:noFill/>
        </p:spPr>
        <p:txBody>
          <a:bodyPr wrap="none" rtlCol="0">
            <a:spAutoFit/>
          </a:bodyPr>
          <a:lstStyle/>
          <a:p>
            <a:r>
              <a:rPr lang="en-GB" sz="2000" u="sng" dirty="0"/>
              <a:t>Year 2 history vocabulary </a:t>
            </a:r>
          </a:p>
        </p:txBody>
      </p:sp>
      <p:pic>
        <p:nvPicPr>
          <p:cNvPr id="14" name="Picture 13">
            <a:extLst>
              <a:ext uri="{FF2B5EF4-FFF2-40B4-BE49-F238E27FC236}">
                <a16:creationId xmlns:a16="http://schemas.microsoft.com/office/drawing/2014/main" id="{458EED2F-44D1-4A84-8F9C-B2F5E2AF9E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8634" y="1077969"/>
            <a:ext cx="10188334" cy="6843600"/>
          </a:xfrm>
          <a:prstGeom prst="rect">
            <a:avLst/>
          </a:prstGeom>
        </p:spPr>
      </p:pic>
    </p:spTree>
    <p:extLst>
      <p:ext uri="{BB962C8B-B14F-4D97-AF65-F5344CB8AC3E}">
        <p14:creationId xmlns:p14="http://schemas.microsoft.com/office/powerpoint/2010/main" val="1304524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78063152"/>
              </p:ext>
            </p:extLst>
          </p:nvPr>
        </p:nvGraphicFramePr>
        <p:xfrm>
          <a:off x="142664" y="95067"/>
          <a:ext cx="12314660" cy="12924168"/>
        </p:xfrm>
        <a:graphic>
          <a:graphicData uri="http://schemas.openxmlformats.org/drawingml/2006/table">
            <a:tbl>
              <a:tblPr firstRow="1" bandRow="1">
                <a:effectLst/>
                <a:tableStyleId>{5C22544A-7EE6-4342-B048-85BDC9FD1C3A}</a:tableStyleId>
              </a:tblPr>
              <a:tblGrid>
                <a:gridCol w="479128">
                  <a:extLst>
                    <a:ext uri="{9D8B030D-6E8A-4147-A177-3AD203B41FA5}">
                      <a16:colId xmlns:a16="http://schemas.microsoft.com/office/drawing/2014/main" val="20000"/>
                    </a:ext>
                  </a:extLst>
                </a:gridCol>
                <a:gridCol w="6094081">
                  <a:extLst>
                    <a:ext uri="{9D8B030D-6E8A-4147-A177-3AD203B41FA5}">
                      <a16:colId xmlns:a16="http://schemas.microsoft.com/office/drawing/2014/main" val="20001"/>
                    </a:ext>
                  </a:extLst>
                </a:gridCol>
                <a:gridCol w="5741451">
                  <a:extLst>
                    <a:ext uri="{9D8B030D-6E8A-4147-A177-3AD203B41FA5}">
                      <a16:colId xmlns:a16="http://schemas.microsoft.com/office/drawing/2014/main" val="20002"/>
                    </a:ext>
                  </a:extLst>
                </a:gridCol>
              </a:tblGrid>
              <a:tr h="240715">
                <a:tc gridSpan="3">
                  <a:txBody>
                    <a:bodyPr/>
                    <a:lstStyle/>
                    <a:p>
                      <a:pPr lvl="0" algn="ctr"/>
                      <a:r>
                        <a:rPr lang="en-GB" sz="1100" b="0" dirty="0">
                          <a:latin typeface="+mn-lt"/>
                          <a:cs typeface="Arial" panose="020B0604020202020204" pitchFamily="34" charset="0"/>
                        </a:rPr>
                        <a:t>History Year 3</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537927">
                <a:tc gridSpan="2">
                  <a:txBody>
                    <a:bodyPr/>
                    <a:lstStyle/>
                    <a:p>
                      <a:pPr lvl="0" algn="ctr"/>
                      <a:r>
                        <a:rPr lang="en-GB" sz="1100" b="0" dirty="0">
                          <a:solidFill>
                            <a:schemeClr val="tx1"/>
                          </a:solidFill>
                          <a:latin typeface="+mn-lt"/>
                          <a:cs typeface="Arial" panose="020B0604020202020204" pitchFamily="34" charset="0"/>
                        </a:rPr>
                        <a:t>British history</a:t>
                      </a:r>
                    </a:p>
                    <a:p>
                      <a:pPr lvl="0" algn="ctr"/>
                      <a:r>
                        <a:rPr lang="en-GB" sz="1100" b="0" dirty="0">
                          <a:solidFill>
                            <a:schemeClr val="tx1"/>
                          </a:solidFill>
                          <a:latin typeface="+mn-lt"/>
                          <a:cs typeface="Arial" panose="020B0604020202020204" pitchFamily="34" charset="0"/>
                        </a:rPr>
                        <a:t>Changes in Britain between the Stone age to Iron age</a:t>
                      </a:r>
                    </a:p>
                    <a:p>
                      <a:pPr lvl="0" algn="ctr"/>
                      <a:endParaRPr lang="en-GB" sz="1100" b="0"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ANCIENT EGYPTIANS</a:t>
                      </a:r>
                    </a:p>
                    <a:p>
                      <a:pPr lvl="0" algn="ctr"/>
                      <a:r>
                        <a:rPr lang="en-GB" sz="1100" b="0" dirty="0">
                          <a:solidFill>
                            <a:schemeClr val="tx1"/>
                          </a:solidFill>
                          <a:latin typeface="+mn-lt"/>
                          <a:cs typeface="Arial" panose="020B0604020202020204" pitchFamily="34" charset="0"/>
                        </a:rPr>
                        <a:t>Main achievements of the Ancient Egyptians</a:t>
                      </a:r>
                    </a:p>
                    <a:p>
                      <a:pPr lvl="0" algn="ctr"/>
                      <a:endParaRPr lang="en-GB" sz="1100" b="0" dirty="0">
                        <a:solidFill>
                          <a:schemeClr val="tx1"/>
                        </a:solidFill>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89321">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gridSpan="2">
                  <a:txBody>
                    <a:bodyPr/>
                    <a:lstStyle/>
                    <a:p>
                      <a:pPr algn="ctr"/>
                      <a:r>
                        <a:rPr lang="en-GB" sz="1100" dirty="0">
                          <a:latin typeface="+mn-lt"/>
                        </a:rPr>
                        <a:t>Understand the lives of different significant individuals.</a:t>
                      </a:r>
                    </a:p>
                    <a:p>
                      <a:pPr algn="ctr"/>
                      <a:r>
                        <a:rPr lang="en-GB" sz="1100" dirty="0">
                          <a:latin typeface="+mn-lt"/>
                        </a:rPr>
                        <a:t>Explain how Newton Abbot town centre has changed over time.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endParaRPr lang="en-GB" dirty="0"/>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3929118">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highlight>
                            <a:srgbClr val="FFFF00"/>
                          </a:highlight>
                          <a:latin typeface="+mn-lt"/>
                        </a:rPr>
                        <a:t>Trip to </a:t>
                      </a:r>
                      <a:r>
                        <a:rPr lang="en-GB" sz="1100" dirty="0" err="1">
                          <a:highlight>
                            <a:srgbClr val="FFFF00"/>
                          </a:highlight>
                          <a:latin typeface="+mn-lt"/>
                        </a:rPr>
                        <a:t>Kents</a:t>
                      </a:r>
                      <a:r>
                        <a:rPr lang="en-GB" sz="1100" dirty="0">
                          <a:highlight>
                            <a:srgbClr val="FFFF00"/>
                          </a:highlight>
                          <a:latin typeface="+mn-lt"/>
                        </a:rPr>
                        <a:t> Cavern with workshops on the Stone Age. </a:t>
                      </a:r>
                    </a:p>
                    <a:p>
                      <a:r>
                        <a:rPr lang="en-GB" sz="1100" dirty="0">
                          <a:solidFill>
                            <a:schemeClr val="tx1"/>
                          </a:solidFill>
                          <a:latin typeface="+mn-lt"/>
                        </a:rPr>
                        <a:t>Lesson 1- </a:t>
                      </a:r>
                      <a:r>
                        <a:rPr lang="en-GB" sz="1100" dirty="0">
                          <a:solidFill>
                            <a:srgbClr val="FF0000"/>
                          </a:solidFill>
                          <a:latin typeface="+mn-lt"/>
                        </a:rPr>
                        <a:t>Understand that our understanding of history is based on what we can find.</a:t>
                      </a:r>
                    </a:p>
                    <a:p>
                      <a:r>
                        <a:rPr lang="en-GB" sz="1100" dirty="0">
                          <a:solidFill>
                            <a:schemeClr val="tx1"/>
                          </a:solidFill>
                          <a:latin typeface="+mn-lt"/>
                        </a:rPr>
                        <a:t>Complete ‘Rubbish Bin Activity’ on HA planning. </a:t>
                      </a:r>
                    </a:p>
                    <a:p>
                      <a:r>
                        <a:rPr lang="en-GB" sz="1100" dirty="0">
                          <a:solidFill>
                            <a:schemeClr val="tx1"/>
                          </a:solidFill>
                          <a:latin typeface="+mn-lt"/>
                        </a:rPr>
                        <a:t>Lesson 2- </a:t>
                      </a:r>
                      <a:r>
                        <a:rPr lang="en-GB" sz="1100" dirty="0">
                          <a:solidFill>
                            <a:srgbClr val="FF0000"/>
                          </a:solidFill>
                          <a:latin typeface="+mn-lt"/>
                        </a:rPr>
                        <a:t>Understand the Stone Age came after the Ice Age. </a:t>
                      </a:r>
                    </a:p>
                    <a:p>
                      <a:r>
                        <a:rPr lang="en-GB" sz="1100" dirty="0">
                          <a:solidFill>
                            <a:schemeClr val="tx1"/>
                          </a:solidFill>
                          <a:latin typeface="+mn-lt"/>
                        </a:rPr>
                        <a:t>Show a short clip of the film Ice Age. Discuss what life would have been like then (explain to the children that it is not factual but represents the setting). Find the Ice Age on a timeline and label this. Show photographs from the Stone Age. What would life have been like then? What are the similarities between the two periods? What is the same. Plot this on the timeline. Compare the two.</a:t>
                      </a:r>
                    </a:p>
                    <a:p>
                      <a:r>
                        <a:rPr lang="en-GB" sz="1100" dirty="0">
                          <a:latin typeface="+mn-lt"/>
                        </a:rPr>
                        <a:t>Lesson 3- </a:t>
                      </a:r>
                      <a:r>
                        <a:rPr lang="en-GB" sz="1100" dirty="0">
                          <a:solidFill>
                            <a:srgbClr val="00B0F0"/>
                          </a:solidFill>
                          <a:latin typeface="+mn-lt"/>
                        </a:rPr>
                        <a:t>Explain how the Stone Age differs from cartoon images.</a:t>
                      </a:r>
                    </a:p>
                    <a:p>
                      <a:r>
                        <a:rPr lang="en-GB" sz="1100" dirty="0">
                          <a:solidFill>
                            <a:schemeClr val="tx1"/>
                          </a:solidFill>
                          <a:latin typeface="+mn-lt"/>
                        </a:rPr>
                        <a:t>Watch a clip of the Flintstones. Compare the houses, vehicles, animals, clothes in the clip to more realistic images from the Stone Age. Children to conclude that the Flintstones is not like what life was like in the Stone Age. Children to write a thought bubble to show their conclusions.</a:t>
                      </a:r>
                    </a:p>
                    <a:p>
                      <a:r>
                        <a:rPr lang="en-GB" sz="1100" dirty="0">
                          <a:latin typeface="+mn-lt"/>
                        </a:rPr>
                        <a:t>Lesson 4- </a:t>
                      </a:r>
                      <a:r>
                        <a:rPr lang="en-GB" sz="1100" dirty="0">
                          <a:solidFill>
                            <a:srgbClr val="00B0F0"/>
                          </a:solidFill>
                          <a:latin typeface="+mn-lt"/>
                        </a:rPr>
                        <a:t>Know that our understanding of the Stone Age changes with new discoveries. </a:t>
                      </a:r>
                    </a:p>
                    <a:p>
                      <a:r>
                        <a:rPr lang="en-GB" sz="1100" dirty="0">
                          <a:latin typeface="+mn-lt"/>
                        </a:rPr>
                        <a:t>Split the class into three with each group focusing on a different new finding:</a:t>
                      </a:r>
                    </a:p>
                    <a:p>
                      <a:r>
                        <a:rPr lang="en-GB" sz="1100" dirty="0">
                          <a:latin typeface="+mn-lt"/>
                        </a:rPr>
                        <a:t>Howick House (recently discovered </a:t>
                      </a:r>
                      <a:r>
                        <a:rPr lang="en-GB" sz="1100" dirty="0" err="1">
                          <a:latin typeface="+mn-lt"/>
                        </a:rPr>
                        <a:t>Mesolitic</a:t>
                      </a:r>
                      <a:r>
                        <a:rPr lang="en-GB" sz="1100" dirty="0">
                          <a:latin typeface="+mn-lt"/>
                        </a:rPr>
                        <a:t> House) </a:t>
                      </a:r>
                      <a:r>
                        <a:rPr lang="en-US" sz="1100" u="sng" kern="1200" dirty="0">
                          <a:solidFill>
                            <a:srgbClr val="000000"/>
                          </a:solidFill>
                          <a:effectLst/>
                          <a:latin typeface="+mn-lt"/>
                          <a:ea typeface="+mn-ea"/>
                          <a:cs typeface="+mn-cs"/>
                          <a:hlinkClick r:id="rId2"/>
                        </a:rPr>
                        <a:t>https://www.bbc.co.uk/history/ancient/archaeology/oldest_house_01.shtml</a:t>
                      </a:r>
                      <a:r>
                        <a:rPr lang="en-US" sz="1100" kern="1200" dirty="0">
                          <a:solidFill>
                            <a:srgbClr val="000000"/>
                          </a:solidFill>
                          <a:effectLst/>
                          <a:latin typeface="+mn-lt"/>
                          <a:ea typeface="+mn-ea"/>
                          <a:cs typeface="+mn-cs"/>
                        </a:rPr>
                        <a:t> </a:t>
                      </a:r>
                    </a:p>
                    <a:p>
                      <a:endParaRPr lang="en-GB" sz="600" dirty="0">
                        <a:latin typeface="+mn-lt"/>
                      </a:endParaRPr>
                    </a:p>
                    <a:p>
                      <a:r>
                        <a:rPr lang="en-GB" sz="1100" dirty="0">
                          <a:latin typeface="+mn-lt"/>
                        </a:rPr>
                        <a:t>Cheddar Man (recently discovered remain) </a:t>
                      </a:r>
                      <a:r>
                        <a:rPr lang="en-GB" sz="1100" dirty="0">
                          <a:latin typeface="+mn-lt"/>
                          <a:hlinkClick r:id="rId3"/>
                        </a:rPr>
                        <a:t>https://www.nhm.ac.uk/discover/cheddar-man-mesolithic-britain-blue-eyed-boy.html</a:t>
                      </a:r>
                      <a:endParaRPr lang="en-GB" sz="1100" dirty="0">
                        <a:latin typeface="+mn-lt"/>
                      </a:endParaRPr>
                    </a:p>
                    <a:p>
                      <a:r>
                        <a:rPr lang="en-GB" sz="1100" dirty="0">
                          <a:latin typeface="+mn-lt"/>
                        </a:rPr>
                        <a:t>Remains of clothes found.</a:t>
                      </a:r>
                      <a:r>
                        <a:rPr lang="en-US" sz="2362" u="sng" kern="1200" dirty="0">
                          <a:solidFill>
                            <a:srgbClr val="000000"/>
                          </a:solidFill>
                          <a:effectLst/>
                          <a:latin typeface="+mn-lt"/>
                          <a:ea typeface="+mn-ea"/>
                          <a:cs typeface="+mn-cs"/>
                          <a:hlinkClick r:id="rId4"/>
                        </a:rPr>
                        <a:t> </a:t>
                      </a:r>
                      <a:r>
                        <a:rPr lang="en-US" sz="1050" u="sng" kern="1200" dirty="0">
                          <a:solidFill>
                            <a:srgbClr val="000000"/>
                          </a:solidFill>
                          <a:effectLst/>
                          <a:latin typeface="+mn-lt"/>
                          <a:ea typeface="+mn-ea"/>
                          <a:cs typeface="+mn-cs"/>
                          <a:hlinkClick r:id="rId4"/>
                        </a:rPr>
                        <a:t>http://www.theguardian.com/science/sifting-the-evidence/2013/may/20/who-invented-clothes-palaeolithic-archaeologist</a:t>
                      </a:r>
                      <a:br>
                        <a:rPr lang="en-US" sz="2362" u="sng" kern="1200" dirty="0">
                          <a:solidFill>
                            <a:srgbClr val="000000"/>
                          </a:solidFill>
                          <a:effectLst/>
                          <a:latin typeface="+mn-lt"/>
                          <a:ea typeface="+mn-ea"/>
                          <a:cs typeface="+mn-cs"/>
                        </a:rPr>
                      </a:br>
                      <a:endParaRPr lang="en-GB" sz="1100" dirty="0">
                        <a:latin typeface="+mn-lt"/>
                      </a:endParaRPr>
                    </a:p>
                    <a:p>
                      <a:r>
                        <a:rPr lang="en-US" sz="1100" b="0" kern="1200" dirty="0">
                          <a:solidFill>
                            <a:srgbClr val="000000"/>
                          </a:solidFill>
                          <a:effectLst/>
                          <a:latin typeface="+mn-lt"/>
                          <a:ea typeface="+mn-ea"/>
                          <a:cs typeface="+mn-cs"/>
                        </a:rPr>
                        <a:t>Lesson 5- </a:t>
                      </a:r>
                      <a:r>
                        <a:rPr lang="en-US" sz="1100" b="0" kern="1200" dirty="0">
                          <a:solidFill>
                            <a:srgbClr val="00B0F0"/>
                          </a:solidFill>
                          <a:effectLst/>
                          <a:latin typeface="+mn-lt"/>
                          <a:ea typeface="+mn-ea"/>
                          <a:cs typeface="+mn-cs"/>
                        </a:rPr>
                        <a:t>Draw conclusions about the significance of the Beaker people. </a:t>
                      </a:r>
                      <a:endParaRPr lang="en-US" sz="1100" b="0" kern="1200" dirty="0">
                        <a:solidFill>
                          <a:schemeClr val="tx1"/>
                        </a:solidFill>
                        <a:effectLst/>
                        <a:latin typeface="+mn-lt"/>
                        <a:ea typeface="+mn-ea"/>
                        <a:cs typeface="+mn-cs"/>
                      </a:endParaRPr>
                    </a:p>
                    <a:p>
                      <a:r>
                        <a:rPr lang="en-US" sz="1100" b="0" kern="1200" dirty="0">
                          <a:solidFill>
                            <a:schemeClr val="tx1"/>
                          </a:solidFill>
                          <a:effectLst/>
                          <a:latin typeface="+mn-lt"/>
                          <a:ea typeface="+mn-ea"/>
                          <a:cs typeface="+mn-cs"/>
                        </a:rPr>
                        <a:t>Watch this video ‘Bronze Age Britain’ </a:t>
                      </a:r>
                    </a:p>
                    <a:p>
                      <a:r>
                        <a:rPr lang="en-US" sz="1100" b="0" kern="1200" dirty="0">
                          <a:solidFill>
                            <a:schemeClr val="tx1"/>
                          </a:solidFill>
                          <a:effectLst/>
                          <a:latin typeface="+mn-lt"/>
                          <a:ea typeface="+mn-ea"/>
                          <a:cs typeface="+mn-cs"/>
                          <a:hlinkClick r:id="rId5"/>
                        </a:rPr>
                        <a:t>https://www.youtube.com/watch?v=cH_uowNBJno</a:t>
                      </a:r>
                      <a:endParaRPr lang="en-US" sz="1100" b="0" kern="1200" dirty="0">
                        <a:solidFill>
                          <a:schemeClr val="tx1"/>
                        </a:solidFill>
                        <a:effectLst/>
                        <a:latin typeface="+mn-lt"/>
                        <a:ea typeface="+mn-ea"/>
                        <a:cs typeface="+mn-cs"/>
                      </a:endParaRPr>
                    </a:p>
                    <a:p>
                      <a:r>
                        <a:rPr lang="en-US" sz="1100" b="0" kern="1200" dirty="0">
                          <a:solidFill>
                            <a:schemeClr val="tx1"/>
                          </a:solidFill>
                          <a:effectLst/>
                          <a:latin typeface="+mn-lt"/>
                          <a:ea typeface="+mn-ea"/>
                          <a:cs typeface="+mn-cs"/>
                        </a:rPr>
                        <a:t>up to 4 minutes in. Make it very clear to children that this is an animation and is not real- this would be impossible as historians rely on artifacts.</a:t>
                      </a:r>
                    </a:p>
                    <a:p>
                      <a:r>
                        <a:rPr lang="en-US" sz="1100" b="0" kern="1200" dirty="0">
                          <a:solidFill>
                            <a:schemeClr val="tx1"/>
                          </a:solidFill>
                          <a:effectLst/>
                          <a:latin typeface="+mn-lt"/>
                          <a:ea typeface="+mn-ea"/>
                          <a:cs typeface="+mn-cs"/>
                        </a:rPr>
                        <a:t>Debate what the significance of the Beaker People were. What did they bring? What did it change in Britain? Annotate pictures of the things they bought to draw their own conclusions.</a:t>
                      </a:r>
                    </a:p>
                    <a:p>
                      <a:r>
                        <a:rPr lang="en-US" sz="1100" b="0" kern="1200" dirty="0">
                          <a:solidFill>
                            <a:srgbClr val="000000"/>
                          </a:solidFill>
                          <a:effectLst/>
                          <a:latin typeface="+mn-lt"/>
                          <a:ea typeface="+mn-ea"/>
                          <a:cs typeface="+mn-cs"/>
                        </a:rPr>
                        <a:t>Lesson 6- </a:t>
                      </a:r>
                      <a:r>
                        <a:rPr lang="en-US" sz="1100" b="0" kern="1200" dirty="0">
                          <a:solidFill>
                            <a:srgbClr val="FF0000"/>
                          </a:solidFill>
                          <a:effectLst/>
                          <a:latin typeface="+mn-lt"/>
                          <a:ea typeface="+mn-ea"/>
                          <a:cs typeface="+mn-cs"/>
                        </a:rPr>
                        <a:t>Know how stone circles were used in the Bronze Age.</a:t>
                      </a:r>
                    </a:p>
                    <a:p>
                      <a:pPr marL="0" marR="0" lvl="0" indent="0" algn="l" defTabSz="1199967" rtl="0" eaLnBrk="1" fontAlgn="auto" latinLnBrk="0" hangingPunct="1">
                        <a:lnSpc>
                          <a:spcPct val="100000"/>
                        </a:lnSpc>
                        <a:spcBef>
                          <a:spcPts val="0"/>
                        </a:spcBef>
                        <a:spcAft>
                          <a:spcPts val="0"/>
                        </a:spcAft>
                        <a:buClrTx/>
                        <a:buSzTx/>
                        <a:buFontTx/>
                        <a:buNone/>
                        <a:tabLst/>
                        <a:defRPr/>
                      </a:pPr>
                      <a:r>
                        <a:rPr lang="en-US" sz="1100" b="0" kern="1200" dirty="0">
                          <a:solidFill>
                            <a:schemeClr val="tx1"/>
                          </a:solidFill>
                          <a:effectLst/>
                          <a:latin typeface="+mn-lt"/>
                          <a:ea typeface="+mn-ea"/>
                          <a:cs typeface="+mn-cs"/>
                        </a:rPr>
                        <a:t>Watch this video ‘Bronze Age Britain’ from 4 minutes. </a:t>
                      </a:r>
                      <a:r>
                        <a:rPr lang="en-US" sz="1100" b="0" kern="1200" dirty="0">
                          <a:solidFill>
                            <a:schemeClr val="tx1"/>
                          </a:solidFill>
                          <a:effectLst/>
                          <a:latin typeface="+mn-lt"/>
                          <a:ea typeface="+mn-ea"/>
                          <a:cs typeface="+mn-cs"/>
                          <a:hlinkClick r:id="rId5"/>
                        </a:rPr>
                        <a:t>https://www.youtube.com/watch?v=cH_uowNBJno</a:t>
                      </a:r>
                      <a:endParaRPr lang="en-US" sz="1100" b="0" kern="1200" dirty="0">
                        <a:solidFill>
                          <a:schemeClr val="tx1"/>
                        </a:solidFill>
                        <a:effectLst/>
                        <a:latin typeface="+mn-lt"/>
                        <a:ea typeface="+mn-ea"/>
                        <a:cs typeface="+mn-cs"/>
                      </a:endParaRPr>
                    </a:p>
                    <a:p>
                      <a:r>
                        <a:rPr lang="en-US" sz="1100" b="0" kern="1200" dirty="0">
                          <a:solidFill>
                            <a:schemeClr val="tx1"/>
                          </a:solidFill>
                          <a:effectLst/>
                          <a:latin typeface="+mn-lt"/>
                          <a:ea typeface="+mn-ea"/>
                          <a:cs typeface="+mn-cs"/>
                        </a:rPr>
                        <a:t>Discuss how Stone Age circles. Look at images of Stonehenge. Children to draw a representation and write some notes to explain.</a:t>
                      </a:r>
                    </a:p>
                    <a:p>
                      <a:r>
                        <a:rPr lang="en-US" sz="1100" b="0" kern="1200" dirty="0">
                          <a:solidFill>
                            <a:schemeClr val="tx1"/>
                          </a:solidFill>
                          <a:effectLst/>
                          <a:latin typeface="+mn-lt"/>
                          <a:ea typeface="+mn-ea"/>
                          <a:cs typeface="+mn-cs"/>
                        </a:rPr>
                        <a:t>Lesson 7- </a:t>
                      </a:r>
                      <a:r>
                        <a:rPr lang="en-US" sz="1100" b="0" kern="1200" dirty="0">
                          <a:solidFill>
                            <a:srgbClr val="00B0F0"/>
                          </a:solidFill>
                          <a:effectLst/>
                          <a:latin typeface="+mn-lt"/>
                          <a:ea typeface="+mn-ea"/>
                          <a:cs typeface="+mn-cs"/>
                        </a:rPr>
                        <a:t>Explain why the Iron Age began in Britain.</a:t>
                      </a:r>
                    </a:p>
                    <a:p>
                      <a:r>
                        <a:rPr lang="en-US" sz="1100" b="0" u="none" kern="1200" dirty="0">
                          <a:solidFill>
                            <a:schemeClr val="tx1">
                              <a:lumMod val="95000"/>
                              <a:lumOff val="5000"/>
                            </a:schemeClr>
                          </a:solidFill>
                          <a:effectLst/>
                          <a:latin typeface="+mn-lt"/>
                          <a:ea typeface="+mn-ea"/>
                          <a:cs typeface="+mn-cs"/>
                          <a:hlinkClick r:id="rId6">
                            <a:extLst>
                              <a:ext uri="{A12FA001-AC4F-418D-AE19-62706E023703}">
                                <ahyp:hlinkClr xmlns:ahyp="http://schemas.microsoft.com/office/drawing/2018/hyperlinkcolor" val="tx"/>
                              </a:ext>
                            </a:extLst>
                          </a:hlinkClick>
                        </a:rPr>
                        <a:t>Show the video clip… </a:t>
                      </a:r>
                      <a:r>
                        <a:rPr lang="en-US" sz="1100" b="0" kern="1200" dirty="0">
                          <a:solidFill>
                            <a:schemeClr val="tx1"/>
                          </a:solidFill>
                          <a:effectLst/>
                          <a:latin typeface="+mn-lt"/>
                          <a:ea typeface="+mn-ea"/>
                          <a:cs typeface="+mn-cs"/>
                          <a:hlinkClick r:id="rId6">
                            <a:extLst>
                              <a:ext uri="{A12FA001-AC4F-418D-AE19-62706E023703}">
                                <ahyp:hlinkClr xmlns:ahyp="http://schemas.microsoft.com/office/drawing/2018/hyperlinkcolor" val="tx"/>
                              </a:ext>
                            </a:extLst>
                          </a:hlinkClick>
                        </a:rPr>
                        <a:t>https://www.bbc.co.uk/teach/class-clips-video/articles/z42d7nb</a:t>
                      </a:r>
                      <a:endParaRPr lang="en-US" sz="1100" b="0" kern="1200" dirty="0">
                        <a:solidFill>
                          <a:schemeClr val="tx1"/>
                        </a:solidFill>
                        <a:effectLst/>
                        <a:latin typeface="+mn-lt"/>
                        <a:ea typeface="+mn-ea"/>
                        <a:cs typeface="+mn-cs"/>
                      </a:endParaRPr>
                    </a:p>
                    <a:p>
                      <a:r>
                        <a:rPr lang="en-US" sz="1100" b="0" kern="1200" dirty="0">
                          <a:solidFill>
                            <a:schemeClr val="tx1"/>
                          </a:solidFill>
                          <a:effectLst/>
                          <a:latin typeface="+mn-lt"/>
                          <a:ea typeface="+mn-ea"/>
                          <a:cs typeface="+mn-cs"/>
                        </a:rPr>
                        <a:t>Discuss what they noticed in the clip. What was different compared to the Bronze Age?</a:t>
                      </a:r>
                    </a:p>
                    <a:p>
                      <a:r>
                        <a:rPr lang="en-US" sz="1100" b="0" kern="1200" dirty="0">
                          <a:solidFill>
                            <a:schemeClr val="tx1"/>
                          </a:solidFill>
                          <a:effectLst/>
                          <a:latin typeface="+mn-lt"/>
                          <a:ea typeface="+mn-ea"/>
                          <a:cs typeface="+mn-cs"/>
                        </a:rPr>
                        <a:t>Children to write a short explanation. Children to draw what the Iron Age bought with it.</a:t>
                      </a:r>
                    </a:p>
                    <a:p>
                      <a:r>
                        <a:rPr lang="en-US" sz="1100" b="0" kern="1200" dirty="0">
                          <a:solidFill>
                            <a:schemeClr val="tx1"/>
                          </a:solidFill>
                          <a:effectLst/>
                          <a:latin typeface="+mn-lt"/>
                          <a:ea typeface="+mn-ea"/>
                          <a:cs typeface="+mn-cs"/>
                        </a:rPr>
                        <a:t>Lesson 8- </a:t>
                      </a:r>
                      <a:r>
                        <a:rPr lang="en-US" sz="1100" b="0" kern="1200" dirty="0">
                          <a:solidFill>
                            <a:srgbClr val="FF0000"/>
                          </a:solidFill>
                          <a:effectLst/>
                          <a:latin typeface="+mn-lt"/>
                          <a:ea typeface="+mn-ea"/>
                          <a:cs typeface="+mn-cs"/>
                        </a:rPr>
                        <a:t>Understand how the introduction of the coin in the Iron Age changed trade. </a:t>
                      </a:r>
                    </a:p>
                    <a:p>
                      <a:r>
                        <a:rPr lang="en-US" sz="1100" b="0" kern="1200" dirty="0">
                          <a:solidFill>
                            <a:schemeClr val="tx1"/>
                          </a:solidFill>
                          <a:effectLst/>
                          <a:latin typeface="+mn-lt"/>
                          <a:ea typeface="+mn-ea"/>
                          <a:cs typeface="+mn-cs"/>
                        </a:rPr>
                        <a:t>Look at some images of the first coins used in Britain from the Iron Age (there are some on Oak Academy lesson- How did trade change in the Iron Age). Explore the designs of the coins. Discuss how coins would have changed farming. Children to design an Iron Age coin and use it to role play trading within the Iron Age.</a:t>
                      </a:r>
                    </a:p>
                    <a:p>
                      <a:pPr marL="0" marR="0" lvl="0" indent="0" algn="l" defTabSz="1199967" rtl="0" eaLnBrk="1" fontAlgn="auto" latinLnBrk="0" hangingPunct="1">
                        <a:lnSpc>
                          <a:spcPct val="100000"/>
                        </a:lnSpc>
                        <a:spcBef>
                          <a:spcPts val="0"/>
                        </a:spcBef>
                        <a:spcAft>
                          <a:spcPts val="0"/>
                        </a:spcAft>
                        <a:buClrTx/>
                        <a:buSzTx/>
                        <a:buFontTx/>
                        <a:buNone/>
                        <a:tabLst/>
                        <a:defRPr/>
                      </a:pPr>
                      <a:r>
                        <a:rPr lang="en-US" sz="1100" b="0" kern="1200" dirty="0">
                          <a:solidFill>
                            <a:srgbClr val="000000"/>
                          </a:solidFill>
                          <a:effectLst/>
                          <a:latin typeface="+mn-lt"/>
                          <a:ea typeface="+mn-ea"/>
                          <a:cs typeface="+mn-cs"/>
                        </a:rPr>
                        <a:t>Lesson 9- </a:t>
                      </a:r>
                      <a:r>
                        <a:rPr lang="en-US" sz="1100" b="0" kern="1200" dirty="0">
                          <a:solidFill>
                            <a:srgbClr val="00B0F0"/>
                          </a:solidFill>
                          <a:effectLst/>
                          <a:latin typeface="+mn-lt"/>
                          <a:ea typeface="+mn-ea"/>
                          <a:cs typeface="+mn-cs"/>
                        </a:rPr>
                        <a:t>Explain the changes of the houses between the Stone Age, Bronze Age and Iron Age.</a:t>
                      </a:r>
                    </a:p>
                    <a:p>
                      <a:pPr marL="0" marR="0" lvl="0" indent="0" algn="l" defTabSz="1199967" rtl="0" eaLnBrk="1" fontAlgn="auto" latinLnBrk="0" hangingPunct="1">
                        <a:lnSpc>
                          <a:spcPct val="100000"/>
                        </a:lnSpc>
                        <a:spcBef>
                          <a:spcPts val="0"/>
                        </a:spcBef>
                        <a:spcAft>
                          <a:spcPts val="0"/>
                        </a:spcAft>
                        <a:buClrTx/>
                        <a:buSzTx/>
                        <a:buFontTx/>
                        <a:buNone/>
                        <a:tabLst/>
                        <a:defRPr/>
                      </a:pPr>
                      <a:r>
                        <a:rPr lang="en-US" sz="1100" b="0" kern="1200" dirty="0">
                          <a:solidFill>
                            <a:srgbClr val="000000"/>
                          </a:solidFill>
                          <a:effectLst/>
                          <a:latin typeface="+mn-lt"/>
                          <a:ea typeface="+mn-ea"/>
                          <a:cs typeface="+mn-cs"/>
                        </a:rPr>
                        <a:t>Using the knowledge gained in the previous lessons, children to discuss the changes of the houses between the three periods. Complete the sheet on the PDF in which compares each. </a:t>
                      </a:r>
                    </a:p>
                    <a:p>
                      <a:r>
                        <a:rPr lang="en-US" sz="1100" b="0" kern="1200">
                          <a:solidFill>
                            <a:schemeClr val="tx1"/>
                          </a:solidFill>
                          <a:effectLst/>
                          <a:latin typeface="+mn-lt"/>
                          <a:ea typeface="+mn-ea"/>
                          <a:cs typeface="+mn-cs"/>
                        </a:rPr>
                        <a:t>Lesson 10 and 11- </a:t>
                      </a:r>
                      <a:r>
                        <a:rPr lang="en-US" sz="1100" b="0" kern="1200" dirty="0">
                          <a:solidFill>
                            <a:srgbClr val="00B0F0"/>
                          </a:solidFill>
                          <a:effectLst/>
                          <a:latin typeface="+mn-lt"/>
                          <a:ea typeface="+mn-ea"/>
                          <a:cs typeface="+mn-cs"/>
                        </a:rPr>
                        <a:t>Recreate the Stone Age through music.</a:t>
                      </a:r>
                    </a:p>
                    <a:p>
                      <a:r>
                        <a:rPr lang="en-US" sz="1100" b="0" kern="1200" dirty="0">
                          <a:solidFill>
                            <a:schemeClr val="tx1"/>
                          </a:solidFill>
                          <a:effectLst/>
                          <a:latin typeface="+mn-lt"/>
                          <a:ea typeface="+mn-ea"/>
                          <a:cs typeface="+mn-cs"/>
                        </a:rPr>
                        <a:t>Lesson 12- </a:t>
                      </a:r>
                      <a:r>
                        <a:rPr lang="en-US" sz="1100" b="0" kern="1200" dirty="0">
                          <a:solidFill>
                            <a:srgbClr val="00B0F0"/>
                          </a:solidFill>
                          <a:effectLst/>
                          <a:latin typeface="+mn-lt"/>
                          <a:ea typeface="+mn-ea"/>
                          <a:cs typeface="+mn-cs"/>
                        </a:rPr>
                        <a:t>Perform Stone Age, the musical.</a:t>
                      </a:r>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Lesson 1- </a:t>
                      </a:r>
                      <a:r>
                        <a:rPr lang="en-GB" sz="1100" dirty="0">
                          <a:solidFill>
                            <a:srgbClr val="FF0000"/>
                          </a:solidFill>
                          <a:latin typeface="+mn-lt"/>
                        </a:rPr>
                        <a:t>Know when the Ancient Egyptian period was.</a:t>
                      </a:r>
                    </a:p>
                    <a:p>
                      <a:r>
                        <a:rPr lang="en-GB" sz="1100" dirty="0">
                          <a:solidFill>
                            <a:schemeClr val="tx1"/>
                          </a:solidFill>
                          <a:latin typeface="+mn-lt"/>
                        </a:rPr>
                        <a:t>(At the start of the lesson, recap where Egypt is on Google Earth).</a:t>
                      </a:r>
                    </a:p>
                    <a:p>
                      <a:r>
                        <a:rPr lang="en-GB" sz="1100" dirty="0">
                          <a:latin typeface="+mn-lt"/>
                        </a:rPr>
                        <a:t>Lesson 2- </a:t>
                      </a:r>
                      <a:r>
                        <a:rPr lang="en-GB" sz="1100" dirty="0">
                          <a:solidFill>
                            <a:srgbClr val="00B0F0"/>
                          </a:solidFill>
                          <a:latin typeface="+mn-lt"/>
                        </a:rPr>
                        <a:t>Understand why the civilisation grew near the River Nile.</a:t>
                      </a:r>
                    </a:p>
                    <a:p>
                      <a:r>
                        <a:rPr lang="en-GB" sz="1100" dirty="0">
                          <a:solidFill>
                            <a:schemeClr val="tx1"/>
                          </a:solidFill>
                          <a:latin typeface="+mn-lt"/>
                        </a:rPr>
                        <a:t>Investigate how the River Nile was used for trade.  (revisit term trade). Locate significant places in relation to the River Nile (Valley of Kings, pyramids, sphinx)</a:t>
                      </a:r>
                    </a:p>
                    <a:p>
                      <a:r>
                        <a:rPr lang="en-GB" sz="1100" dirty="0">
                          <a:latin typeface="+mn-lt"/>
                        </a:rPr>
                        <a:t>Lesson 3- </a:t>
                      </a:r>
                      <a:r>
                        <a:rPr lang="en-GB" sz="1100" dirty="0">
                          <a:solidFill>
                            <a:srgbClr val="00B0F0"/>
                          </a:solidFill>
                          <a:latin typeface="+mn-lt"/>
                        </a:rPr>
                        <a:t>Explain an achievement of the Ancient Egyptians: pyramids.</a:t>
                      </a:r>
                    </a:p>
                    <a:p>
                      <a:r>
                        <a:rPr lang="en-GB" sz="1100" dirty="0">
                          <a:latin typeface="+mn-lt"/>
                        </a:rPr>
                        <a:t>Lesson 4- </a:t>
                      </a:r>
                      <a:r>
                        <a:rPr lang="en-GB" sz="1100" dirty="0">
                          <a:solidFill>
                            <a:srgbClr val="FF0000"/>
                          </a:solidFill>
                          <a:latin typeface="+mn-lt"/>
                        </a:rPr>
                        <a:t>Know the Ancient Egyptian writing system: hieroglyphics.</a:t>
                      </a:r>
                    </a:p>
                    <a:p>
                      <a:r>
                        <a:rPr lang="en-GB" sz="1100" dirty="0">
                          <a:solidFill>
                            <a:schemeClr val="tx1"/>
                          </a:solidFill>
                          <a:latin typeface="+mn-lt"/>
                        </a:rPr>
                        <a:t>Within this learn about the Rosetta Stone and the importance of this for learning about hieroglyphics. </a:t>
                      </a:r>
                    </a:p>
                    <a:p>
                      <a:r>
                        <a:rPr lang="en-GB" sz="1100" dirty="0">
                          <a:latin typeface="+mn-lt"/>
                        </a:rPr>
                        <a:t>Lesson 5- </a:t>
                      </a:r>
                      <a:r>
                        <a:rPr lang="en-GB" sz="1100" dirty="0">
                          <a:solidFill>
                            <a:srgbClr val="FF0000"/>
                          </a:solidFill>
                          <a:latin typeface="+mn-lt"/>
                        </a:rPr>
                        <a:t>Investigate the beliefs of the Ancient Egyptians </a:t>
                      </a:r>
                    </a:p>
                    <a:p>
                      <a:r>
                        <a:rPr lang="en-GB" sz="1100" dirty="0">
                          <a:solidFill>
                            <a:srgbClr val="FF0000"/>
                          </a:solidFill>
                          <a:latin typeface="+mn-lt"/>
                        </a:rPr>
                        <a:t>(focus on their Gods and the burial process).</a:t>
                      </a:r>
                    </a:p>
                    <a:p>
                      <a:r>
                        <a:rPr lang="en-GB" sz="1100" dirty="0">
                          <a:latin typeface="+mn-lt"/>
                        </a:rPr>
                        <a:t>Lesson 6- </a:t>
                      </a:r>
                      <a:r>
                        <a:rPr lang="en-GB" sz="1100" dirty="0">
                          <a:solidFill>
                            <a:srgbClr val="00B0F0"/>
                          </a:solidFill>
                          <a:latin typeface="+mn-lt"/>
                        </a:rPr>
                        <a:t>Present knowledge of the Ancient Egyptians. </a:t>
                      </a: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1841157">
                <a:tc>
                  <a:txBody>
                    <a:bodyPr/>
                    <a:lstStyle/>
                    <a:p>
                      <a:pPr marL="0" marR="0" lvl="0" indent="0" algn="ctr" defTabSz="914400" rtl="0" fontAlgn="auto" hangingPunct="1">
                        <a:lnSpc>
                          <a:spcPct val="100000"/>
                        </a:lnSpc>
                        <a:spcBef>
                          <a:spcPts val="0"/>
                        </a:spcBef>
                        <a:spcAft>
                          <a:spcPts val="0"/>
                        </a:spcAft>
                        <a:buNone/>
                        <a:tabLst/>
                      </a:pPr>
                      <a:r>
                        <a:rPr lang="en-GB" sz="1100" b="0" dirty="0">
                          <a:solidFill>
                            <a:srgbClr val="7030A0"/>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indent="0" algn="l" rtl="0">
                        <a:lnSpc>
                          <a:spcPct val="119000"/>
                        </a:lnSpc>
                        <a:spcBef>
                          <a:spcPts val="0"/>
                        </a:spcBef>
                        <a:spcAft>
                          <a:spcPts val="0"/>
                        </a:spcAft>
                        <a:buFont typeface="Arial" panose="020B0604020202020204" pitchFamily="34" charset="0"/>
                        <a:buNone/>
                      </a:pPr>
                      <a:r>
                        <a:rPr lang="en-GB" sz="1100" b="0" baseline="0" dirty="0">
                          <a:solidFill>
                            <a:srgbClr val="7030A0"/>
                          </a:solidFill>
                          <a:latin typeface="+mn-lt"/>
                          <a:cs typeface="Arial" panose="020B0604020202020204" pitchFamily="34" charset="0"/>
                        </a:rPr>
                        <a:t>Draw conclusions. </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rgbClr val="7030A0"/>
                          </a:solidFill>
                          <a:latin typeface="+mn-lt"/>
                          <a:cs typeface="Arial" panose="020B0604020202020204" pitchFamily="34" charset="0"/>
                        </a:rPr>
                        <a:t>Make comparisons. </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rgbClr val="7030A0"/>
                          </a:solidFill>
                          <a:latin typeface="+mn-lt"/>
                          <a:cs typeface="Arial" panose="020B0604020202020204" pitchFamily="34" charset="0"/>
                        </a:rPr>
                        <a:t>Deduce from historical sources.</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rgbClr val="7030A0"/>
                          </a:solidFill>
                          <a:latin typeface="+mn-lt"/>
                          <a:cs typeface="Arial" panose="020B0604020202020204" pitchFamily="34" charset="0"/>
                        </a:rPr>
                        <a:t>Justify opinions.</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rgbClr val="7030A0"/>
                          </a:solidFill>
                          <a:latin typeface="+mn-lt"/>
                          <a:cs typeface="Arial" panose="020B0604020202020204" pitchFamily="34" charset="0"/>
                        </a:rPr>
                        <a:t>Pull on a range of sources to form interpretations. </a:t>
                      </a:r>
                    </a:p>
                    <a:p>
                      <a:pPr marL="0" marR="0" indent="0" algn="l" rtl="0">
                        <a:lnSpc>
                          <a:spcPct val="119000"/>
                        </a:lnSpc>
                        <a:spcBef>
                          <a:spcPts val="0"/>
                        </a:spcBef>
                        <a:spcAft>
                          <a:spcPts val="0"/>
                        </a:spcAft>
                        <a:buFont typeface="Arial" panose="020B0604020202020204" pitchFamily="34" charset="0"/>
                        <a:buNone/>
                      </a:pPr>
                      <a:r>
                        <a:rPr lang="en-GB" sz="1100" b="0" baseline="0" dirty="0">
                          <a:solidFill>
                            <a:srgbClr val="7030A0"/>
                          </a:solidFill>
                          <a:latin typeface="+mn-lt"/>
                          <a:cs typeface="Arial" panose="020B0604020202020204" pitchFamily="34" charset="0"/>
                        </a:rPr>
                        <a:t>Use a range of sources to justify conclusions.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7030A0"/>
                          </a:solidFill>
                          <a:uFillTx/>
                          <a:latin typeface="+mn-lt"/>
                        </a:rPr>
                        <a:t>Retrieve information from historical sources.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7030A0"/>
                          </a:solidFill>
                          <a:uFillTx/>
                          <a:latin typeface="+mn-lt"/>
                        </a:rPr>
                        <a:t>Provide reasons for historical events.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7030A0"/>
                          </a:solidFill>
                          <a:uFillTx/>
                          <a:latin typeface="+mn-lt"/>
                        </a:rPr>
                        <a:t>Explain similarities and differences. </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7030A0"/>
                          </a:solidFill>
                          <a:uFillTx/>
                          <a:latin typeface="+mn-lt"/>
                        </a:rPr>
                        <a:t>Deduce why events are interpreted differently.</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87952921"/>
                  </a:ext>
                </a:extLst>
              </a:tr>
              <a:tr h="729049">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Use different sources to explain opinion of which was better to live in- Stone age, Bronze Age or Iron Age.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GB" sz="1100" dirty="0">
                          <a:latin typeface="+mn-lt"/>
                        </a:rPr>
                        <a:t>Recall the main achievements of the Ancient Egyptians.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400095311"/>
                  </a:ext>
                </a:extLst>
              </a:tr>
              <a:tr h="815040">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Understand why the Romans invaded Britain and the legacies they left.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Know how Ancient Greece influenced the world.</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bl>
          </a:graphicData>
        </a:graphic>
      </p:graphicFrame>
    </p:spTree>
    <p:extLst>
      <p:ext uri="{BB962C8B-B14F-4D97-AF65-F5344CB8AC3E}">
        <p14:creationId xmlns:p14="http://schemas.microsoft.com/office/powerpoint/2010/main" val="3424256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967466C-D227-4742-B39F-D2DFBCD66C6E}"/>
              </a:ext>
            </a:extLst>
          </p:cNvPr>
          <p:cNvSpPr>
            <a:spLocks noGrp="1"/>
          </p:cNvSpPr>
          <p:nvPr>
            <p:ph type="sldNum" sz="quarter" idx="12"/>
          </p:nvPr>
        </p:nvSpPr>
        <p:spPr/>
        <p:txBody>
          <a:bodyPr/>
          <a:lstStyle/>
          <a:p>
            <a:pPr lvl="0"/>
            <a:fld id="{D1C5E2AD-0845-482F-9AC7-2D3C180562A9}" type="slidenum">
              <a:rPr lang="en-GB" smtClean="0"/>
              <a:t>6</a:t>
            </a:fld>
            <a:endParaRPr lang="en-GB" dirty="0"/>
          </a:p>
        </p:txBody>
      </p:sp>
      <p:sp>
        <p:nvSpPr>
          <p:cNvPr id="6" name="TextBox 5">
            <a:extLst>
              <a:ext uri="{FF2B5EF4-FFF2-40B4-BE49-F238E27FC236}">
                <a16:creationId xmlns:a16="http://schemas.microsoft.com/office/drawing/2014/main" id="{91940566-1C65-45F9-A68F-C721598B7033}"/>
              </a:ext>
            </a:extLst>
          </p:cNvPr>
          <p:cNvSpPr txBox="1"/>
          <p:nvPr/>
        </p:nvSpPr>
        <p:spPr>
          <a:xfrm>
            <a:off x="4843601" y="336884"/>
            <a:ext cx="2847190" cy="400110"/>
          </a:xfrm>
          <a:prstGeom prst="rect">
            <a:avLst/>
          </a:prstGeom>
          <a:noFill/>
        </p:spPr>
        <p:txBody>
          <a:bodyPr wrap="none" rtlCol="0">
            <a:spAutoFit/>
          </a:bodyPr>
          <a:lstStyle/>
          <a:p>
            <a:r>
              <a:rPr lang="en-GB" sz="2000" u="sng" dirty="0"/>
              <a:t>Year 3 history vocabulary </a:t>
            </a:r>
          </a:p>
        </p:txBody>
      </p:sp>
      <p:pic>
        <p:nvPicPr>
          <p:cNvPr id="8" name="Picture 7">
            <a:extLst>
              <a:ext uri="{FF2B5EF4-FFF2-40B4-BE49-F238E27FC236}">
                <a16:creationId xmlns:a16="http://schemas.microsoft.com/office/drawing/2014/main" id="{AE94F8A0-9B27-4AF9-81FB-B5A86D88F9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9659" y="1279370"/>
            <a:ext cx="10215455" cy="7383284"/>
          </a:xfrm>
          <a:prstGeom prst="rect">
            <a:avLst/>
          </a:prstGeom>
        </p:spPr>
      </p:pic>
    </p:spTree>
    <p:extLst>
      <p:ext uri="{BB962C8B-B14F-4D97-AF65-F5344CB8AC3E}">
        <p14:creationId xmlns:p14="http://schemas.microsoft.com/office/powerpoint/2010/main" val="4100897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2771841"/>
              </p:ext>
            </p:extLst>
          </p:nvPr>
        </p:nvGraphicFramePr>
        <p:xfrm>
          <a:off x="170657" y="0"/>
          <a:ext cx="12258674" cy="7696315"/>
        </p:xfrm>
        <a:graphic>
          <a:graphicData uri="http://schemas.openxmlformats.org/drawingml/2006/table">
            <a:tbl>
              <a:tblPr firstRow="1" bandRow="1">
                <a:effectLst/>
                <a:tableStyleId>{5C22544A-7EE6-4342-B048-85BDC9FD1C3A}</a:tableStyleId>
              </a:tblPr>
              <a:tblGrid>
                <a:gridCol w="647944">
                  <a:extLst>
                    <a:ext uri="{9D8B030D-6E8A-4147-A177-3AD203B41FA5}">
                      <a16:colId xmlns:a16="http://schemas.microsoft.com/office/drawing/2014/main" val="20000"/>
                    </a:ext>
                  </a:extLst>
                </a:gridCol>
                <a:gridCol w="6095547">
                  <a:extLst>
                    <a:ext uri="{9D8B030D-6E8A-4147-A177-3AD203B41FA5}">
                      <a16:colId xmlns:a16="http://schemas.microsoft.com/office/drawing/2014/main" val="20001"/>
                    </a:ext>
                  </a:extLst>
                </a:gridCol>
                <a:gridCol w="5515183">
                  <a:extLst>
                    <a:ext uri="{9D8B030D-6E8A-4147-A177-3AD203B41FA5}">
                      <a16:colId xmlns:a16="http://schemas.microsoft.com/office/drawing/2014/main" val="20002"/>
                    </a:ext>
                  </a:extLst>
                </a:gridCol>
              </a:tblGrid>
              <a:tr h="234081">
                <a:tc gridSpan="3">
                  <a:txBody>
                    <a:bodyPr/>
                    <a:lstStyle/>
                    <a:p>
                      <a:pPr lvl="0" algn="ctr"/>
                      <a:r>
                        <a:rPr lang="en-GB" sz="1100" b="0" dirty="0">
                          <a:latin typeface="+mn-lt"/>
                          <a:cs typeface="Arial" panose="020B0604020202020204" pitchFamily="34" charset="0"/>
                        </a:rPr>
                        <a:t>History Year 4</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lnL w="635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0"/>
                  </a:ext>
                </a:extLst>
              </a:tr>
              <a:tr h="378591">
                <a:tc gridSpan="2">
                  <a:txBody>
                    <a:bodyPr/>
                    <a:lstStyle/>
                    <a:p>
                      <a:pPr lvl="0" algn="ctr"/>
                      <a:r>
                        <a:rPr lang="en-GB" sz="1100" b="0" dirty="0">
                          <a:solidFill>
                            <a:schemeClr val="tx1"/>
                          </a:solidFill>
                          <a:latin typeface="+mn-lt"/>
                          <a:cs typeface="Arial" panose="020B0604020202020204" pitchFamily="34" charset="0"/>
                        </a:rPr>
                        <a:t>British History</a:t>
                      </a:r>
                    </a:p>
                    <a:p>
                      <a:pPr lvl="0" algn="ctr"/>
                      <a:r>
                        <a:rPr lang="en-GB" sz="1100" b="0" dirty="0">
                          <a:solidFill>
                            <a:schemeClr val="tx1"/>
                          </a:solidFill>
                          <a:latin typeface="+mn-lt"/>
                          <a:cs typeface="Arial" panose="020B0604020202020204" pitchFamily="34" charset="0"/>
                        </a:rPr>
                        <a:t>The Romans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a:txBody>
                    <a:bodyPr/>
                    <a:lstStyle/>
                    <a:p>
                      <a:pPr lvl="0" algn="ctr"/>
                      <a:r>
                        <a:rPr lang="en-GB" sz="1100" b="0" dirty="0">
                          <a:solidFill>
                            <a:schemeClr val="tx1"/>
                          </a:solidFill>
                          <a:latin typeface="+mn-lt"/>
                          <a:cs typeface="Arial" panose="020B0604020202020204" pitchFamily="34" charset="0"/>
                        </a:rPr>
                        <a:t>ANCIENT Greeks</a:t>
                      </a:r>
                    </a:p>
                    <a:p>
                      <a:pPr lvl="0" algn="ctr"/>
                      <a:r>
                        <a:rPr lang="en-GB" sz="1100" b="0" dirty="0">
                          <a:solidFill>
                            <a:schemeClr val="tx1"/>
                          </a:solidFill>
                          <a:latin typeface="+mn-lt"/>
                          <a:cs typeface="Arial" panose="020B0604020202020204" pitchFamily="34" charset="0"/>
                        </a:rPr>
                        <a:t>Influence on the Western World</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0001"/>
                  </a:ext>
                </a:extLst>
              </a:tr>
              <a:tr h="359518">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Know the changes in Britain from the Stone Age to the Iron Age.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Know the achievements on the Ancient Egyptians.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4447399">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Enquiry one: when did the Romans invade and why?</a:t>
                      </a:r>
                    </a:p>
                    <a:p>
                      <a:r>
                        <a:rPr lang="en-GB" sz="1100" dirty="0">
                          <a:latin typeface="+mn-lt"/>
                        </a:rPr>
                        <a:t>Lesson 1- </a:t>
                      </a:r>
                      <a:r>
                        <a:rPr lang="en-GB" sz="1100" kern="1200" dirty="0">
                          <a:solidFill>
                            <a:srgbClr val="FF0000"/>
                          </a:solidFill>
                          <a:effectLst/>
                          <a:latin typeface="+mn-lt"/>
                          <a:ea typeface="+mn-ea"/>
                          <a:cs typeface="+mn-cs"/>
                        </a:rPr>
                        <a:t>Understand why the Romans invaded Britain (introduce term ‘invasion’).</a:t>
                      </a:r>
                    </a:p>
                    <a:p>
                      <a:r>
                        <a:rPr lang="en-GB" sz="1100" kern="1200" dirty="0">
                          <a:solidFill>
                            <a:srgbClr val="000000"/>
                          </a:solidFill>
                          <a:effectLst/>
                          <a:latin typeface="+mn-lt"/>
                          <a:ea typeface="+mn-ea"/>
                          <a:cs typeface="+mn-cs"/>
                        </a:rPr>
                        <a:t>Lesson 2- </a:t>
                      </a:r>
                      <a:r>
                        <a:rPr lang="en-GB" sz="1100" kern="1200" dirty="0">
                          <a:solidFill>
                            <a:srgbClr val="FF0000"/>
                          </a:solidFill>
                          <a:effectLst/>
                          <a:latin typeface="+mn-lt"/>
                          <a:ea typeface="+mn-ea"/>
                          <a:cs typeface="+mn-cs"/>
                        </a:rPr>
                        <a:t>Understand why we know so little about period in history- what sources can be use?</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Lesson 3- </a:t>
                      </a:r>
                      <a:r>
                        <a:rPr lang="en-GB" sz="1100" kern="1200" dirty="0">
                          <a:solidFill>
                            <a:srgbClr val="00B0F0"/>
                          </a:solidFill>
                          <a:effectLst/>
                          <a:latin typeface="+mn-lt"/>
                          <a:ea typeface="+mn-ea"/>
                          <a:cs typeface="+mn-cs"/>
                        </a:rPr>
                        <a:t>Explain why the Roman army were so successful at building up the Roman Empire.</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Lesson 4- </a:t>
                      </a:r>
                      <a:r>
                        <a:rPr lang="en-GB" sz="1100" kern="1200" dirty="0">
                          <a:solidFill>
                            <a:srgbClr val="FF0000"/>
                          </a:solidFill>
                          <a:effectLst/>
                          <a:latin typeface="+mn-lt"/>
                          <a:ea typeface="+mn-ea"/>
                          <a:cs typeface="+mn-cs"/>
                        </a:rPr>
                        <a:t>Understand how we know about life on Hadrian’s Wall.</a:t>
                      </a:r>
                    </a:p>
                    <a:p>
                      <a:pPr marL="0" marR="0" lvl="0" indent="0" algn="l" defTabSz="1199967" rtl="0" eaLnBrk="1" fontAlgn="auto" latinLnBrk="0" hangingPunct="1">
                        <a:lnSpc>
                          <a:spcPct val="100000"/>
                        </a:lnSpc>
                        <a:spcBef>
                          <a:spcPts val="0"/>
                        </a:spcBef>
                        <a:spcAft>
                          <a:spcPts val="0"/>
                        </a:spcAft>
                        <a:buClrTx/>
                        <a:buSzTx/>
                        <a:buFontTx/>
                        <a:buNone/>
                        <a:tabLst/>
                        <a:defRPr/>
                      </a:pPr>
                      <a:r>
                        <a:rPr lang="en-US" sz="1100" b="0" kern="1200" dirty="0">
                          <a:solidFill>
                            <a:srgbClr val="000000"/>
                          </a:solidFill>
                          <a:effectLst/>
                          <a:latin typeface="+mn-lt"/>
                          <a:ea typeface="+mn-ea"/>
                          <a:cs typeface="+mn-cs"/>
                        </a:rPr>
                        <a:t>Lesson 5- </a:t>
                      </a:r>
                      <a:r>
                        <a:rPr lang="en-US" sz="1100" b="0" kern="1200" dirty="0">
                          <a:solidFill>
                            <a:srgbClr val="000000"/>
                          </a:solidFill>
                          <a:effectLst/>
                          <a:highlight>
                            <a:srgbClr val="FFFF00"/>
                          </a:highlight>
                          <a:latin typeface="+mn-lt"/>
                          <a:ea typeface="+mn-ea"/>
                          <a:cs typeface="+mn-cs"/>
                        </a:rPr>
                        <a:t>Possible Trip to RAMM with workshop on Romans in Devon (to understand the impact of the Romans in our locality). </a:t>
                      </a:r>
                    </a:p>
                    <a:p>
                      <a:r>
                        <a:rPr lang="en-GB" sz="1100" dirty="0">
                          <a:latin typeface="+mn-lt"/>
                        </a:rPr>
                        <a:t>Enquiry two: did the native Britons welcome or resist the Romans- why?</a:t>
                      </a:r>
                    </a:p>
                    <a:p>
                      <a:r>
                        <a:rPr lang="en-GB" sz="1100" dirty="0">
                          <a:latin typeface="+mn-lt"/>
                        </a:rPr>
                        <a:t>Lesson 6- </a:t>
                      </a:r>
                      <a:r>
                        <a:rPr lang="en-GB" sz="1100" dirty="0">
                          <a:solidFill>
                            <a:srgbClr val="00B0F0"/>
                          </a:solidFill>
                          <a:latin typeface="+mn-lt"/>
                        </a:rPr>
                        <a:t>Explain why some tribes welcomed the Romans and why some didn’t.</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Lesson 7- </a:t>
                      </a:r>
                      <a:r>
                        <a:rPr lang="en-GB" sz="1100" dirty="0">
                          <a:solidFill>
                            <a:srgbClr val="FF0000"/>
                          </a:solidFill>
                          <a:latin typeface="+mn-lt"/>
                        </a:rPr>
                        <a:t>Use chronological understanding to order the story of Boudicca.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Lesson 8- </a:t>
                      </a:r>
                      <a:r>
                        <a:rPr lang="en-GB" sz="1100" dirty="0">
                          <a:solidFill>
                            <a:srgbClr val="00B0F0"/>
                          </a:solidFill>
                          <a:latin typeface="+mn-lt"/>
                        </a:rPr>
                        <a:t>Assess sources for accuracy and bias- link to description of Boudicca.</a:t>
                      </a:r>
                    </a:p>
                    <a:p>
                      <a:r>
                        <a:rPr lang="en-GB" sz="1100" dirty="0">
                          <a:latin typeface="+mn-lt"/>
                        </a:rPr>
                        <a:t>Enquiry three: how did the Romans influence the culture of the people already in Britain?</a:t>
                      </a:r>
                    </a:p>
                    <a:p>
                      <a:r>
                        <a:rPr lang="en-GB" sz="1100" dirty="0">
                          <a:latin typeface="+mn-lt"/>
                        </a:rPr>
                        <a:t>Lesson 9- </a:t>
                      </a:r>
                      <a:r>
                        <a:rPr lang="en-GB" sz="1100" dirty="0">
                          <a:solidFill>
                            <a:srgbClr val="FF0000"/>
                          </a:solidFill>
                          <a:latin typeface="+mn-lt"/>
                        </a:rPr>
                        <a:t>Use sources to know how the Celtic people lived.</a:t>
                      </a:r>
                    </a:p>
                    <a:p>
                      <a:r>
                        <a:rPr lang="en-GB" sz="1100" dirty="0">
                          <a:latin typeface="+mn-lt"/>
                        </a:rPr>
                        <a:t>Lesson 10- </a:t>
                      </a:r>
                      <a:r>
                        <a:rPr lang="en-GB" sz="1100" dirty="0">
                          <a:solidFill>
                            <a:srgbClr val="00B0F0"/>
                          </a:solidFill>
                          <a:latin typeface="+mn-lt"/>
                        </a:rPr>
                        <a:t>Explain why the Romans built Hadrian’s Wall in the north.</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Lesson 11- </a:t>
                      </a:r>
                      <a:r>
                        <a:rPr lang="en-GB" sz="1100" kern="1200" dirty="0">
                          <a:solidFill>
                            <a:srgbClr val="00B0F0"/>
                          </a:solidFill>
                          <a:effectLst/>
                          <a:latin typeface="+mn-lt"/>
                          <a:ea typeface="+mn-ea"/>
                          <a:cs typeface="+mn-cs"/>
                        </a:rPr>
                        <a:t>Explain the ways the Romans have impacted Britain: Roman roads; changes to towns; and left Roman ruins. </a:t>
                      </a:r>
                      <a:r>
                        <a:rPr lang="en-GB" sz="1100" kern="1200" dirty="0">
                          <a:solidFill>
                            <a:schemeClr val="tx1"/>
                          </a:solidFill>
                          <a:effectLst/>
                          <a:latin typeface="+mn-lt"/>
                          <a:ea typeface="+mn-ea"/>
                          <a:cs typeface="+mn-cs"/>
                        </a:rPr>
                        <a:t>(include impact on trade links- geography focus).</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Lesson 12- </a:t>
                      </a:r>
                      <a:r>
                        <a:rPr lang="en-GB" sz="1100" kern="1200" dirty="0">
                          <a:solidFill>
                            <a:srgbClr val="00B0F0"/>
                          </a:solidFill>
                          <a:effectLst/>
                          <a:latin typeface="+mn-lt"/>
                          <a:ea typeface="+mn-ea"/>
                          <a:cs typeface="+mn-cs"/>
                        </a:rPr>
                        <a:t>Explain the letter sent by Emperor Honorius marking the end of the Roman rule.</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kern="1200" dirty="0">
                        <a:solidFill>
                          <a:srgbClr val="00B0F0"/>
                        </a:solidFill>
                        <a:effectLst/>
                        <a:highlight>
                          <a:srgbClr val="00FFFF"/>
                        </a:highligh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highlight>
                            <a:srgbClr val="00FFFF"/>
                          </a:highlight>
                          <a:latin typeface="+mn-lt"/>
                          <a:ea typeface="+mn-ea"/>
                          <a:cs typeface="+mn-cs"/>
                        </a:rPr>
                        <a:t>Destination idea- Put on own Roman museum with workshops for parents (like at RAMM).</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kern="1200" dirty="0">
                        <a:solidFill>
                          <a:schemeClr val="tx1"/>
                        </a:solidFill>
                        <a:effectLst/>
                        <a:latin typeface="+mn-lt"/>
                        <a:ea typeface="+mn-ea"/>
                        <a:cs typeface="+mn-cs"/>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Lesson 1- </a:t>
                      </a:r>
                      <a:r>
                        <a:rPr lang="en-GB" sz="1100" kern="1200" dirty="0">
                          <a:solidFill>
                            <a:srgbClr val="FF0000"/>
                          </a:solidFill>
                          <a:effectLst/>
                          <a:latin typeface="+mn-lt"/>
                          <a:ea typeface="+mn-ea"/>
                          <a:cs typeface="+mn-cs"/>
                        </a:rPr>
                        <a:t>Relate the location of Greece to the Ancient Greek civilisation. </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Relate the Ancient Greek civilisation to other known periods on a timeline. </a:t>
                      </a:r>
                    </a:p>
                    <a:p>
                      <a:r>
                        <a:rPr lang="en-GB" sz="1100" kern="1200" dirty="0">
                          <a:solidFill>
                            <a:schemeClr val="tx1"/>
                          </a:solidFill>
                          <a:effectLst/>
                          <a:latin typeface="+mn-lt"/>
                          <a:ea typeface="+mn-ea"/>
                          <a:cs typeface="+mn-cs"/>
                        </a:rPr>
                        <a:t>Recap the location and physical features of Greece and relate to life in Ancient Greek times.</a:t>
                      </a:r>
                    </a:p>
                    <a:p>
                      <a:r>
                        <a:rPr lang="en-GB" sz="1100" kern="1200" dirty="0">
                          <a:solidFill>
                            <a:srgbClr val="000000"/>
                          </a:solidFill>
                          <a:effectLst/>
                          <a:latin typeface="+mn-lt"/>
                          <a:ea typeface="+mn-ea"/>
                          <a:cs typeface="+mn-cs"/>
                        </a:rPr>
                        <a:t>Lesson 2-</a:t>
                      </a:r>
                      <a:r>
                        <a:rPr lang="en-GB" sz="1100" kern="1200" dirty="0">
                          <a:solidFill>
                            <a:srgbClr val="FF0000"/>
                          </a:solidFill>
                          <a:effectLst/>
                          <a:latin typeface="+mn-lt"/>
                          <a:ea typeface="+mn-ea"/>
                          <a:cs typeface="+mn-cs"/>
                        </a:rPr>
                        <a:t> Identify some similarities and differences between life in Athens and Sparta.</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Lesson 3- </a:t>
                      </a:r>
                      <a:r>
                        <a:rPr lang="en-GB" sz="1100" kern="1200" dirty="0">
                          <a:solidFill>
                            <a:srgbClr val="00B0F0"/>
                          </a:solidFill>
                          <a:effectLst/>
                          <a:latin typeface="+mn-lt"/>
                          <a:ea typeface="+mn-ea"/>
                          <a:cs typeface="+mn-cs"/>
                        </a:rPr>
                        <a:t>Infer information from artefacts and archaeological sites about what it was like in Ancient Greece. </a:t>
                      </a:r>
                    </a:p>
                    <a:p>
                      <a:r>
                        <a:rPr lang="en-GB" sz="1100" dirty="0">
                          <a:latin typeface="+mn-lt"/>
                        </a:rPr>
                        <a:t>Lesson 4- </a:t>
                      </a:r>
                      <a:r>
                        <a:rPr lang="en-GB" sz="1100" kern="1200" dirty="0">
                          <a:solidFill>
                            <a:srgbClr val="00B0F0"/>
                          </a:solidFill>
                          <a:effectLst/>
                          <a:latin typeface="+mn-lt"/>
                          <a:ea typeface="+mn-ea"/>
                          <a:cs typeface="+mn-cs"/>
                        </a:rPr>
                        <a:t>Use different sources to identify the most important achievements of Alexander the Great.</a:t>
                      </a:r>
                    </a:p>
                    <a:p>
                      <a:r>
                        <a:rPr lang="en-GB" sz="1100" kern="1200" dirty="0">
                          <a:solidFill>
                            <a:schemeClr val="tx1"/>
                          </a:solidFill>
                          <a:effectLst/>
                          <a:latin typeface="+mn-lt"/>
                          <a:ea typeface="+mn-ea"/>
                          <a:cs typeface="+mn-cs"/>
                        </a:rPr>
                        <a:t>(Recap terms primary and secondary sources)</a:t>
                      </a:r>
                    </a:p>
                    <a:p>
                      <a:r>
                        <a:rPr lang="en-GB" sz="1100" kern="1200" dirty="0">
                          <a:solidFill>
                            <a:srgbClr val="000000"/>
                          </a:solidFill>
                          <a:effectLst/>
                          <a:latin typeface="+mn-lt"/>
                          <a:ea typeface="+mn-ea"/>
                          <a:cs typeface="+mn-cs"/>
                        </a:rPr>
                        <a:t>Lesson 5- </a:t>
                      </a:r>
                      <a:r>
                        <a:rPr lang="en-GB" sz="1100" kern="1200" dirty="0">
                          <a:solidFill>
                            <a:srgbClr val="FF0000"/>
                          </a:solidFill>
                          <a:effectLst/>
                          <a:latin typeface="+mn-lt"/>
                          <a:ea typeface="+mn-ea"/>
                          <a:cs typeface="+mn-cs"/>
                        </a:rPr>
                        <a:t>Know how the Olympic games have changed since they were first held in Ancient Greece.</a:t>
                      </a:r>
                    </a:p>
                    <a:p>
                      <a:r>
                        <a:rPr lang="en-GB" sz="1100" kern="1200" dirty="0">
                          <a:solidFill>
                            <a:srgbClr val="000000"/>
                          </a:solidFill>
                          <a:effectLst/>
                          <a:latin typeface="+mn-lt"/>
                          <a:ea typeface="+mn-ea"/>
                          <a:cs typeface="+mn-cs"/>
                        </a:rPr>
                        <a:t>Lesson 6- </a:t>
                      </a:r>
                      <a:r>
                        <a:rPr lang="en-GB" sz="1100" kern="1200" dirty="0">
                          <a:solidFill>
                            <a:srgbClr val="00B0F0"/>
                          </a:solidFill>
                          <a:effectLst/>
                          <a:latin typeface="+mn-lt"/>
                          <a:ea typeface="+mn-ea"/>
                          <a:cs typeface="+mn-cs"/>
                        </a:rPr>
                        <a:t>Explain some the legacies of the Ancient Greeks.</a:t>
                      </a:r>
                    </a:p>
                    <a:p>
                      <a:r>
                        <a:rPr lang="en-GB" sz="1100" kern="1200">
                          <a:solidFill>
                            <a:schemeClr val="tx1"/>
                          </a:solidFill>
                          <a:effectLst/>
                          <a:latin typeface="+mn-lt"/>
                          <a:ea typeface="+mn-ea"/>
                          <a:cs typeface="+mn-cs"/>
                        </a:rPr>
                        <a:t>(Relate these to the impact they had on the Western World as we know it now.)</a:t>
                      </a:r>
                      <a:endParaRPr lang="en-GB" sz="1100">
                        <a:solidFill>
                          <a:schemeClr val="tx1"/>
                        </a:solidFill>
                        <a:latin typeface="+mn-lt"/>
                      </a:endParaRPr>
                    </a:p>
                    <a:p>
                      <a:endParaRPr lang="en-GB" sz="1100" dirty="0">
                        <a:solidFill>
                          <a:srgbClr val="00B0F0"/>
                        </a:solidFill>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08033">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END POINT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Recall why the Romans successfully invaded Britain. Use sources to give an opinion about the most important impact the Romans had in Britain.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GB" sz="1100">
                          <a:solidFill>
                            <a:schemeClr val="tx1"/>
                          </a:solidFill>
                          <a:latin typeface="+mn-lt"/>
                        </a:rPr>
                        <a:t>Explain </a:t>
                      </a:r>
                      <a:r>
                        <a:rPr lang="en-GB" sz="1100" dirty="0">
                          <a:solidFill>
                            <a:schemeClr val="tx1"/>
                          </a:solidFill>
                          <a:latin typeface="+mn-lt"/>
                        </a:rPr>
                        <a:t>the main achievements of the Ancient Greeks and explain how these have influenced the Western World.</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433984180"/>
                  </a:ext>
                </a:extLst>
              </a:tr>
              <a:tr h="378591">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kern="1200" dirty="0">
                          <a:solidFill>
                            <a:srgbClr val="000000"/>
                          </a:solidFill>
                          <a:effectLst/>
                          <a:latin typeface="+mn-lt"/>
                          <a:ea typeface="+mn-ea"/>
                          <a:cs typeface="+mn-cs"/>
                        </a:rPr>
                        <a:t>The effects of Anglo-Saxon, Viking and Scots settlement in Britain</a:t>
                      </a:r>
                      <a:endParaRPr lang="en-GB" sz="1100" b="0" i="0" u="none" strike="noStrike" kern="1200" cap="none" spc="0" baseline="0" dirty="0">
                        <a:solidFill>
                          <a:schemeClr val="tx1"/>
                        </a:solidFill>
                        <a:uFillTx/>
                        <a:latin typeface="+mn-lt"/>
                        <a:cs typeface="Arial" panose="020B0604020202020204" pitchFamily="34" charset="0"/>
                      </a:endParaRP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Understand the Mayan civilization.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54093209"/>
                  </a:ext>
                </a:extLst>
              </a:tr>
              <a:tr h="125978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b="0" baseline="0" dirty="0">
                          <a:solidFill>
                            <a:srgbClr val="A06EBE"/>
                          </a:solidFill>
                          <a:latin typeface="+mn-lt"/>
                          <a:cs typeface="Arial" panose="020B0604020202020204" pitchFamily="34" charset="0"/>
                        </a:rPr>
                        <a:t>Explain why historical sources are not always accessible.</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b="0" baseline="0" dirty="0">
                          <a:solidFill>
                            <a:srgbClr val="A06EBE"/>
                          </a:solidFill>
                          <a:latin typeface="+mn-lt"/>
                          <a:cs typeface="Arial" panose="020B0604020202020204" pitchFamily="34" charset="0"/>
                        </a:rPr>
                        <a:t>Use a range of historical sources to form opinions.</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b="0" baseline="0" dirty="0">
                          <a:solidFill>
                            <a:srgbClr val="A06EBE"/>
                          </a:solidFill>
                          <a:latin typeface="+mn-lt"/>
                          <a:cs typeface="Arial" panose="020B0604020202020204" pitchFamily="34" charset="0"/>
                        </a:rPr>
                        <a:t>Explain different viewpoints on historical events. </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b="0" baseline="0" dirty="0">
                          <a:solidFill>
                            <a:srgbClr val="A06EBE"/>
                          </a:solidFill>
                          <a:latin typeface="+mn-lt"/>
                          <a:cs typeface="Arial" panose="020B0604020202020204" pitchFamily="34" charset="0"/>
                        </a:rPr>
                        <a:t>Determine accuracy.</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b="0" baseline="0" dirty="0">
                          <a:solidFill>
                            <a:srgbClr val="A06EBE"/>
                          </a:solidFill>
                          <a:latin typeface="+mn-lt"/>
                          <a:cs typeface="Arial" panose="020B0604020202020204" pitchFamily="34" charset="0"/>
                        </a:rPr>
                        <a:t>Justify opinions based on sources.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Notice and discuss similarities and differences. </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Infer and deduce information from artefacts.</a:t>
                      </a:r>
                    </a:p>
                    <a:p>
                      <a:pPr marL="0" marR="0" lvl="0" indent="0" algn="l"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rgbClr val="A06EBE"/>
                          </a:solidFill>
                          <a:uFillTx/>
                          <a:latin typeface="+mn-lt"/>
                        </a:rPr>
                        <a:t>Use a range of sources to identify historical achievements.</a:t>
                      </a:r>
                    </a:p>
                    <a:p>
                      <a:pPr marL="0" marR="0" lvl="0" indent="0" algn="l"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7</a:t>
            </a:fld>
            <a:endParaRPr lang="en-GB" dirty="0"/>
          </a:p>
        </p:txBody>
      </p:sp>
    </p:spTree>
    <p:extLst>
      <p:ext uri="{BB962C8B-B14F-4D97-AF65-F5344CB8AC3E}">
        <p14:creationId xmlns:p14="http://schemas.microsoft.com/office/powerpoint/2010/main" val="768114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967466C-D227-4742-B39F-D2DFBCD66C6E}"/>
              </a:ext>
            </a:extLst>
          </p:cNvPr>
          <p:cNvSpPr>
            <a:spLocks noGrp="1"/>
          </p:cNvSpPr>
          <p:nvPr>
            <p:ph type="sldNum" sz="quarter" idx="12"/>
          </p:nvPr>
        </p:nvSpPr>
        <p:spPr/>
        <p:txBody>
          <a:bodyPr/>
          <a:lstStyle/>
          <a:p>
            <a:pPr lvl="0"/>
            <a:fld id="{D1C5E2AD-0845-482F-9AC7-2D3C180562A9}" type="slidenum">
              <a:rPr lang="en-GB" smtClean="0"/>
              <a:t>8</a:t>
            </a:fld>
            <a:endParaRPr lang="en-GB" dirty="0"/>
          </a:p>
        </p:txBody>
      </p:sp>
      <p:sp>
        <p:nvSpPr>
          <p:cNvPr id="6" name="TextBox 5">
            <a:extLst>
              <a:ext uri="{FF2B5EF4-FFF2-40B4-BE49-F238E27FC236}">
                <a16:creationId xmlns:a16="http://schemas.microsoft.com/office/drawing/2014/main" id="{91940566-1C65-45F9-A68F-C721598B7033}"/>
              </a:ext>
            </a:extLst>
          </p:cNvPr>
          <p:cNvSpPr txBox="1"/>
          <p:nvPr/>
        </p:nvSpPr>
        <p:spPr>
          <a:xfrm>
            <a:off x="4843601" y="336884"/>
            <a:ext cx="2847190" cy="400110"/>
          </a:xfrm>
          <a:prstGeom prst="rect">
            <a:avLst/>
          </a:prstGeom>
          <a:noFill/>
        </p:spPr>
        <p:txBody>
          <a:bodyPr wrap="none" rtlCol="0">
            <a:spAutoFit/>
          </a:bodyPr>
          <a:lstStyle/>
          <a:p>
            <a:r>
              <a:rPr lang="en-GB" sz="2000" u="sng" dirty="0"/>
              <a:t>Year 4 history vocabulary </a:t>
            </a:r>
          </a:p>
        </p:txBody>
      </p:sp>
      <p:pic>
        <p:nvPicPr>
          <p:cNvPr id="4" name="Picture 3">
            <a:extLst>
              <a:ext uri="{FF2B5EF4-FFF2-40B4-BE49-F238E27FC236}">
                <a16:creationId xmlns:a16="http://schemas.microsoft.com/office/drawing/2014/main" id="{C8B26F81-DC5F-4675-BFDE-FEEE284FA7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172" y="846378"/>
            <a:ext cx="12150047" cy="7974004"/>
          </a:xfrm>
          <a:prstGeom prst="rect">
            <a:avLst/>
          </a:prstGeom>
        </p:spPr>
      </p:pic>
    </p:spTree>
    <p:extLst>
      <p:ext uri="{BB962C8B-B14F-4D97-AF65-F5344CB8AC3E}">
        <p14:creationId xmlns:p14="http://schemas.microsoft.com/office/powerpoint/2010/main" val="14444810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031682089"/>
              </p:ext>
            </p:extLst>
          </p:nvPr>
        </p:nvGraphicFramePr>
        <p:xfrm>
          <a:off x="596182" y="179156"/>
          <a:ext cx="11407624" cy="8653472"/>
        </p:xfrm>
        <a:graphic>
          <a:graphicData uri="http://schemas.openxmlformats.org/drawingml/2006/table">
            <a:tbl>
              <a:tblPr firstRow="1" bandRow="1">
                <a:effectLst/>
                <a:tableStyleId>{5C22544A-7EE6-4342-B048-85BDC9FD1C3A}</a:tableStyleId>
              </a:tblPr>
              <a:tblGrid>
                <a:gridCol w="602961">
                  <a:extLst>
                    <a:ext uri="{9D8B030D-6E8A-4147-A177-3AD203B41FA5}">
                      <a16:colId xmlns:a16="http://schemas.microsoft.com/office/drawing/2014/main" val="20000"/>
                    </a:ext>
                  </a:extLst>
                </a:gridCol>
                <a:gridCol w="5167330">
                  <a:extLst>
                    <a:ext uri="{9D8B030D-6E8A-4147-A177-3AD203B41FA5}">
                      <a16:colId xmlns:a16="http://schemas.microsoft.com/office/drawing/2014/main" val="20001"/>
                    </a:ext>
                  </a:extLst>
                </a:gridCol>
                <a:gridCol w="5637333">
                  <a:extLst>
                    <a:ext uri="{9D8B030D-6E8A-4147-A177-3AD203B41FA5}">
                      <a16:colId xmlns:a16="http://schemas.microsoft.com/office/drawing/2014/main" val="20002"/>
                    </a:ext>
                  </a:extLst>
                </a:gridCol>
              </a:tblGrid>
              <a:tr h="236844">
                <a:tc gridSpan="3">
                  <a:txBody>
                    <a:bodyPr/>
                    <a:lstStyle/>
                    <a:p>
                      <a:pPr lvl="0" algn="ctr"/>
                      <a:r>
                        <a:rPr lang="en-GB" sz="1100" b="0" i="0" dirty="0">
                          <a:latin typeface="+mn-lt"/>
                          <a:cs typeface="Arial" panose="020B0604020202020204" pitchFamily="34" charset="0"/>
                        </a:rPr>
                        <a:t>History </a:t>
                      </a:r>
                      <a:r>
                        <a:rPr lang="en-GB" sz="1100" b="0" i="0">
                          <a:latin typeface="+mn-lt"/>
                          <a:cs typeface="Arial" panose="020B0604020202020204" pitchFamily="34" charset="0"/>
                        </a:rPr>
                        <a:t>Year 5</a:t>
                      </a:r>
                      <a:endParaRPr lang="en-GB" sz="1100" b="0" i="0" dirty="0">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16694">
                <a:tc gridSpan="2">
                  <a:txBody>
                    <a:bodyPr/>
                    <a:lstStyle/>
                    <a:p>
                      <a:pPr marL="0" marR="0" lvl="0" indent="0" algn="ctr"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cs typeface="Arial" panose="020B0604020202020204" pitchFamily="34" charset="0"/>
                        </a:rPr>
                        <a:t>British History</a:t>
                      </a:r>
                    </a:p>
                    <a:p>
                      <a:pPr marL="0" marR="0" lvl="0" indent="0" algn="ctr" defTabSz="914400" rtl="0" fontAlgn="auto" hangingPunct="1">
                        <a:lnSpc>
                          <a:spcPct val="100000"/>
                        </a:lnSpc>
                        <a:spcBef>
                          <a:spcPts val="0"/>
                        </a:spcBef>
                        <a:spcAft>
                          <a:spcPts val="0"/>
                        </a:spcAft>
                        <a:buSzPct val="100000"/>
                        <a:buFont typeface="Arial" pitchFamily="34"/>
                        <a:buNone/>
                        <a:tabLst/>
                      </a:pPr>
                      <a:r>
                        <a:rPr lang="en-GB" sz="1100" b="0" kern="1200" dirty="0">
                          <a:solidFill>
                            <a:srgbClr val="000000"/>
                          </a:solidFill>
                          <a:effectLst/>
                          <a:latin typeface="+mn-lt"/>
                          <a:ea typeface="+mn-ea"/>
                          <a:cs typeface="+mn-cs"/>
                        </a:rPr>
                        <a:t>The effects of Anglo-Saxon, Viking and Scots settlement in </a:t>
                      </a:r>
                      <a:r>
                        <a:rPr lang="en-GB" sz="1100" b="0" kern="1200">
                          <a:solidFill>
                            <a:srgbClr val="000000"/>
                          </a:solidFill>
                          <a:effectLst/>
                          <a:latin typeface="+mn-lt"/>
                          <a:ea typeface="+mn-ea"/>
                          <a:cs typeface="+mn-cs"/>
                        </a:rPr>
                        <a:t>Britain (INVADERS)</a:t>
                      </a:r>
                      <a:endParaRPr lang="en-GB" sz="1100" b="0" i="0" u="none" strike="noStrike" kern="1200" cap="none" spc="0" baseline="0" dirty="0">
                        <a:solidFill>
                          <a:schemeClr val="tx1"/>
                        </a:solidFill>
                        <a:uFillTx/>
                        <a:latin typeface="+mn-lt"/>
                        <a:cs typeface="Arial" panose="020B0604020202020204" pitchFamily="34" charset="0"/>
                      </a:endParaRP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marL="0" marR="0" lvl="0" indent="0" algn="ctr"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marR="0" lvl="0" indent="0" algn="ctr"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cs typeface="Arial" panose="020B0604020202020204" pitchFamily="34" charset="0"/>
                        </a:rPr>
                        <a:t>Ancient civilizations </a:t>
                      </a:r>
                    </a:p>
                    <a:p>
                      <a:pPr marL="0" marR="0" lvl="0" indent="0" algn="ctr"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cs typeface="Arial" panose="020B0604020202020204" pitchFamily="34" charset="0"/>
                        </a:rPr>
                        <a:t>Mayans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175632146"/>
                  </a:ext>
                </a:extLst>
              </a:tr>
              <a:tr h="416694">
                <a:tc>
                  <a:txBody>
                    <a:bodyPr/>
                    <a:lstStyle/>
                    <a:p>
                      <a:pPr marL="0" marR="0" lvl="0" indent="0" algn="ctr" defTabSz="914400" rtl="0" fontAlgn="auto" hangingPunct="1">
                        <a:lnSpc>
                          <a:spcPct val="100000"/>
                        </a:lnSpc>
                        <a:spcBef>
                          <a:spcPts val="0"/>
                        </a:spcBef>
                        <a:spcAft>
                          <a:spcPts val="0"/>
                        </a:spcAft>
                        <a:buNone/>
                        <a:tabLst/>
                      </a:pPr>
                      <a:r>
                        <a:rPr lang="en-GB" sz="1100" b="0" i="0" dirty="0">
                          <a:solidFill>
                            <a:schemeClr val="tx1"/>
                          </a:solidFill>
                          <a:latin typeface="+mn-lt"/>
                          <a:cs typeface="Arial" panose="020B0604020202020204" pitchFamily="34" charset="0"/>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Understand why the Romans invaded Britain and the legacies they left. </a:t>
                      </a: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Know how Ancient Greece influenced the world.</a:t>
                      </a: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2227399">
                <a:tc>
                  <a:txBody>
                    <a:bodyPr/>
                    <a:lstStyle/>
                    <a:p>
                      <a:pPr marL="0" marR="0" lvl="0" indent="0" algn="ctr" defTabSz="914400" rtl="0" fontAlgn="auto" hangingPunct="1">
                        <a:lnSpc>
                          <a:spcPct val="100000"/>
                        </a:lnSpc>
                        <a:spcBef>
                          <a:spcPts val="0"/>
                        </a:spcBef>
                        <a:spcAft>
                          <a:spcPts val="0"/>
                        </a:spcAft>
                        <a:buNone/>
                        <a:tabLst/>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Enquiry one: </a:t>
                      </a:r>
                      <a:r>
                        <a:rPr lang="en-GB" sz="1100" b="0" kern="1200" dirty="0">
                          <a:solidFill>
                            <a:srgbClr val="000000"/>
                          </a:solidFill>
                          <a:effectLst/>
                          <a:latin typeface="+mn-lt"/>
                          <a:ea typeface="+mn-ea"/>
                          <a:cs typeface="+mn-cs"/>
                        </a:rPr>
                        <a:t>Who were the Anglo-Saxons and Vikings and why did they invade and settle in Britain?</a:t>
                      </a:r>
                    </a:p>
                    <a:p>
                      <a:pPr marL="0" marR="0" lvl="0" indent="0" algn="l" defTabSz="1199967" rtl="0" eaLnBrk="1" fontAlgn="auto" latinLnBrk="0" hangingPunct="1">
                        <a:lnSpc>
                          <a:spcPct val="100000"/>
                        </a:lnSpc>
                        <a:spcBef>
                          <a:spcPts val="0"/>
                        </a:spcBef>
                        <a:spcAft>
                          <a:spcPts val="0"/>
                        </a:spcAft>
                        <a:buClrTx/>
                        <a:buSzTx/>
                        <a:buFontTx/>
                        <a:buNone/>
                        <a:tabLst/>
                        <a:defRPr/>
                      </a:pPr>
                      <a:r>
                        <a:rPr lang="en-US" sz="1100" b="0" kern="1200" dirty="0">
                          <a:solidFill>
                            <a:srgbClr val="000000"/>
                          </a:solidFill>
                          <a:effectLst/>
                          <a:highlight>
                            <a:srgbClr val="FFFF00"/>
                          </a:highlight>
                          <a:latin typeface="+mn-lt"/>
                          <a:ea typeface="+mn-ea"/>
                          <a:cs typeface="+mn-cs"/>
                        </a:rPr>
                        <a:t>Possible living History trip at Wildwood focusing on time of the Anglo-Saxons- they offer an Anglo-Saxon day experience.</a:t>
                      </a:r>
                      <a:endParaRPr lang="en-GB" sz="1100" kern="1200" dirty="0">
                        <a:solidFill>
                          <a:srgbClr val="FF0000"/>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Lesson 1- </a:t>
                      </a:r>
                      <a:r>
                        <a:rPr lang="en-GB" sz="1100" dirty="0">
                          <a:solidFill>
                            <a:srgbClr val="FF0000"/>
                          </a:solidFill>
                          <a:latin typeface="+mn-lt"/>
                        </a:rPr>
                        <a:t>Know </a:t>
                      </a:r>
                      <a:r>
                        <a:rPr lang="en-GB" sz="1100" b="0" kern="1200" dirty="0">
                          <a:solidFill>
                            <a:srgbClr val="FF0000"/>
                          </a:solidFill>
                          <a:effectLst/>
                          <a:latin typeface="+mn-lt"/>
                          <a:ea typeface="+mn-ea"/>
                          <a:cs typeface="+mn-cs"/>
                        </a:rPr>
                        <a:t>where the Anglo-Saxons came from.</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Lesson 2- </a:t>
                      </a:r>
                      <a:r>
                        <a:rPr lang="en-GB" sz="1100" dirty="0">
                          <a:solidFill>
                            <a:srgbClr val="FF0000"/>
                          </a:solidFill>
                          <a:latin typeface="+mn-lt"/>
                        </a:rPr>
                        <a:t>Know what kind of people the </a:t>
                      </a:r>
                      <a:r>
                        <a:rPr lang="en-GB" sz="1100" kern="1200" dirty="0">
                          <a:solidFill>
                            <a:srgbClr val="FF0000"/>
                          </a:solidFill>
                          <a:effectLst/>
                          <a:latin typeface="+mn-lt"/>
                          <a:ea typeface="+mn-ea"/>
                          <a:cs typeface="+mn-cs"/>
                        </a:rPr>
                        <a:t>Saxons, Vikings and Scots were- use different sources.</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Lesson 3- </a:t>
                      </a:r>
                      <a:r>
                        <a:rPr lang="en-GB" sz="1100" kern="1200" dirty="0">
                          <a:solidFill>
                            <a:srgbClr val="00B0F0"/>
                          </a:solidFill>
                          <a:effectLst/>
                          <a:latin typeface="+mn-lt"/>
                          <a:ea typeface="+mn-ea"/>
                          <a:cs typeface="+mn-cs"/>
                        </a:rPr>
                        <a:t>Explain the reasons for invading and settling and the main features of both societies.</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rgbClr val="000000"/>
                          </a:solidFill>
                          <a:effectLst/>
                          <a:latin typeface="+mn-lt"/>
                          <a:ea typeface="+mn-ea"/>
                          <a:cs typeface="+mn-cs"/>
                        </a:rPr>
                        <a:t>Enquiry two: </a:t>
                      </a:r>
                      <a:r>
                        <a:rPr lang="en-GB" sz="1100" b="0" kern="1200" dirty="0">
                          <a:solidFill>
                            <a:srgbClr val="000000"/>
                          </a:solidFill>
                          <a:effectLst/>
                          <a:latin typeface="+mn-lt"/>
                          <a:ea typeface="+mn-ea"/>
                          <a:cs typeface="+mn-cs"/>
                        </a:rPr>
                        <a:t>How well did the Anglo-Saxons and Vikings get on with each other?</a:t>
                      </a:r>
                    </a:p>
                    <a:p>
                      <a:r>
                        <a:rPr lang="en-GB" sz="1100" dirty="0">
                          <a:latin typeface="+mn-lt"/>
                        </a:rPr>
                        <a:t>Lesson 4- </a:t>
                      </a:r>
                      <a:r>
                        <a:rPr lang="en-GB" sz="1100" dirty="0">
                          <a:solidFill>
                            <a:srgbClr val="FF0000"/>
                          </a:solidFill>
                          <a:latin typeface="+mn-lt"/>
                        </a:rPr>
                        <a:t>Understand how much fear the Viking raids caused.</a:t>
                      </a:r>
                    </a:p>
                    <a:p>
                      <a:r>
                        <a:rPr lang="en-GB" sz="1100" dirty="0">
                          <a:latin typeface="+mn-lt"/>
                        </a:rPr>
                        <a:t>Lesson 5- </a:t>
                      </a:r>
                      <a:r>
                        <a:rPr lang="en-GB" sz="1100" dirty="0">
                          <a:solidFill>
                            <a:srgbClr val="00B0F0"/>
                          </a:solidFill>
                          <a:latin typeface="+mn-lt"/>
                        </a:rPr>
                        <a:t>Discuss and explain who was more successful- the Saxons or the Vikings?</a:t>
                      </a:r>
                    </a:p>
                    <a:p>
                      <a:r>
                        <a:rPr lang="en-GB" sz="1100" dirty="0">
                          <a:latin typeface="+mn-lt"/>
                        </a:rPr>
                        <a:t>Enquiry three: </a:t>
                      </a:r>
                      <a:r>
                        <a:rPr lang="en-GB" sz="1100" b="0" kern="1200" dirty="0">
                          <a:solidFill>
                            <a:srgbClr val="000000"/>
                          </a:solidFill>
                          <a:effectLst/>
                          <a:latin typeface="+mn-lt"/>
                          <a:ea typeface="+mn-ea"/>
                          <a:cs typeface="+mn-cs"/>
                        </a:rPr>
                        <a:t>What was life really like in Anglo-Saxon and Viking Britain?</a:t>
                      </a:r>
                    </a:p>
                    <a:p>
                      <a:r>
                        <a:rPr lang="en-GB" sz="1100" b="0" kern="1200" dirty="0">
                          <a:solidFill>
                            <a:srgbClr val="000000"/>
                          </a:solidFill>
                          <a:effectLst/>
                          <a:latin typeface="+mn-lt"/>
                          <a:ea typeface="+mn-ea"/>
                          <a:cs typeface="+mn-cs"/>
                        </a:rPr>
                        <a:t>Lesson 6- </a:t>
                      </a:r>
                      <a:r>
                        <a:rPr lang="en-GB" sz="1100" b="0" kern="1200" dirty="0">
                          <a:solidFill>
                            <a:srgbClr val="FF0000"/>
                          </a:solidFill>
                          <a:effectLst/>
                          <a:latin typeface="+mn-lt"/>
                          <a:ea typeface="+mn-ea"/>
                          <a:cs typeface="+mn-cs"/>
                        </a:rPr>
                        <a:t>Know the similarities and differences of the lives led by the Saxons and by the Vikings.</a:t>
                      </a:r>
                    </a:p>
                    <a:p>
                      <a:r>
                        <a:rPr lang="en-GB" sz="1100" b="0" kern="1200" dirty="0">
                          <a:solidFill>
                            <a:srgbClr val="000000"/>
                          </a:solidFill>
                          <a:effectLst/>
                          <a:latin typeface="+mn-lt"/>
                          <a:ea typeface="+mn-ea"/>
                          <a:cs typeface="+mn-cs"/>
                        </a:rPr>
                        <a:t>Lesson 7- </a:t>
                      </a:r>
                      <a:r>
                        <a:rPr lang="en-GB" sz="1100" b="0" kern="1200" dirty="0">
                          <a:solidFill>
                            <a:srgbClr val="FF0000"/>
                          </a:solidFill>
                          <a:effectLst/>
                          <a:latin typeface="+mn-lt"/>
                          <a:ea typeface="+mn-ea"/>
                          <a:cs typeface="+mn-cs"/>
                        </a:rPr>
                        <a:t>Understand the importance of religion to the Saxons and the Vikings.</a:t>
                      </a:r>
                    </a:p>
                    <a:p>
                      <a:r>
                        <a:rPr lang="en-GB" sz="1100" b="0" kern="1200" dirty="0">
                          <a:solidFill>
                            <a:srgbClr val="000000"/>
                          </a:solidFill>
                          <a:effectLst/>
                          <a:latin typeface="+mn-lt"/>
                          <a:ea typeface="+mn-ea"/>
                          <a:cs typeface="+mn-cs"/>
                        </a:rPr>
                        <a:t>Enquiry four: What did the Anglo-Saxons and Vikings leave behind?</a:t>
                      </a:r>
                    </a:p>
                    <a:p>
                      <a:r>
                        <a:rPr lang="en-GB" sz="1100" b="0" kern="1200" dirty="0">
                          <a:solidFill>
                            <a:srgbClr val="000000"/>
                          </a:solidFill>
                          <a:effectLst/>
                          <a:latin typeface="+mn-lt"/>
                          <a:ea typeface="+mn-ea"/>
                          <a:cs typeface="+mn-cs"/>
                        </a:rPr>
                        <a:t>Lesson 8- </a:t>
                      </a:r>
                      <a:r>
                        <a:rPr lang="en-GB" sz="1100" b="0" kern="1200" dirty="0">
                          <a:solidFill>
                            <a:srgbClr val="00B0F0"/>
                          </a:solidFill>
                          <a:effectLst/>
                          <a:latin typeface="+mn-lt"/>
                          <a:ea typeface="+mn-ea"/>
                          <a:cs typeface="+mn-cs"/>
                        </a:rPr>
                        <a:t>Assess the reliability of some sources about the Saxons and Vikings.</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kern="1200" dirty="0">
                          <a:solidFill>
                            <a:srgbClr val="000000"/>
                          </a:solidFill>
                          <a:effectLst/>
                          <a:latin typeface="+mn-lt"/>
                          <a:ea typeface="+mn-ea"/>
                          <a:cs typeface="+mn-cs"/>
                        </a:rPr>
                        <a:t>Lesson 9- </a:t>
                      </a:r>
                      <a:r>
                        <a:rPr lang="en-GB" sz="1100" b="0" kern="1200" dirty="0">
                          <a:solidFill>
                            <a:srgbClr val="FF0000"/>
                          </a:solidFill>
                          <a:effectLst/>
                          <a:latin typeface="+mn-lt"/>
                          <a:ea typeface="+mn-ea"/>
                          <a:cs typeface="+mn-cs"/>
                        </a:rPr>
                        <a:t>Know how much from Saxon and Vikings contributed to life at sea.</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kern="1200" dirty="0">
                          <a:solidFill>
                            <a:srgbClr val="000000"/>
                          </a:solidFill>
                          <a:effectLst/>
                          <a:latin typeface="+mn-lt"/>
                          <a:ea typeface="+mn-ea"/>
                          <a:cs typeface="+mn-cs"/>
                        </a:rPr>
                        <a:t>Lesson 10- </a:t>
                      </a:r>
                      <a:r>
                        <a:rPr lang="en-GB" sz="1100" b="0" kern="1200" dirty="0">
                          <a:solidFill>
                            <a:srgbClr val="00B0F0"/>
                          </a:solidFill>
                          <a:effectLst/>
                          <a:latin typeface="+mn-lt"/>
                          <a:ea typeface="+mn-ea"/>
                          <a:cs typeface="+mn-cs"/>
                        </a:rPr>
                        <a:t>Explain how much from Viking and Saxon life still remain today.</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Lesson 11- </a:t>
                      </a:r>
                      <a:r>
                        <a:rPr lang="en-GB" sz="1100" b="0" kern="1200" dirty="0">
                          <a:solidFill>
                            <a:srgbClr val="00B0F0"/>
                          </a:solidFill>
                          <a:effectLst/>
                          <a:latin typeface="+mn-lt"/>
                          <a:ea typeface="+mn-ea"/>
                          <a:cs typeface="+mn-cs"/>
                        </a:rPr>
                        <a:t>Reflect on how Britain may have looked different if the Vikings/Saxons had never arrived.</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Lesson 12- </a:t>
                      </a:r>
                      <a:r>
                        <a:rPr lang="en-GB" sz="1100" b="0" kern="1200" dirty="0">
                          <a:solidFill>
                            <a:srgbClr val="00B0F0"/>
                          </a:solidFill>
                          <a:effectLst/>
                          <a:latin typeface="+mn-lt"/>
                          <a:ea typeface="+mn-ea"/>
                          <a:cs typeface="+mn-cs"/>
                        </a:rPr>
                        <a:t>Debate the question, “</a:t>
                      </a:r>
                      <a:r>
                        <a:rPr lang="en-GB" sz="1100" kern="1200" dirty="0">
                          <a:solidFill>
                            <a:srgbClr val="00B0F0"/>
                          </a:solidFill>
                          <a:effectLst/>
                          <a:latin typeface="+mn-lt"/>
                          <a:ea typeface="+mn-ea"/>
                          <a:cs typeface="+mn-cs"/>
                        </a:rPr>
                        <a:t>is there anything we should be thankful to the Saxons and Vikings for?”</a:t>
                      </a:r>
                    </a:p>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kern="1200" dirty="0">
                        <a:solidFill>
                          <a:srgbClr val="00B0F0"/>
                        </a:solidFill>
                        <a:effectLst/>
                        <a:latin typeface="+mn-lt"/>
                        <a:ea typeface="+mn-ea"/>
                        <a:cs typeface="+mn-cs"/>
                      </a:endParaRP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highlight>
                            <a:srgbClr val="00FFFF"/>
                          </a:highlight>
                          <a:latin typeface="+mn-lt"/>
                          <a:ea typeface="+mn-ea"/>
                          <a:cs typeface="+mn-cs"/>
                        </a:rPr>
                        <a:t>Destination idea- Viking battle re-enactment (possibly through dance/drama) to perform to parents.</a:t>
                      </a:r>
                      <a:endParaRPr lang="en-GB" sz="1100" b="0" kern="1200" dirty="0">
                        <a:solidFill>
                          <a:schemeClr val="tx1"/>
                        </a:solidFill>
                        <a:effectLst/>
                        <a:latin typeface="+mn-lt"/>
                        <a:ea typeface="+mn-ea"/>
                        <a:cs typeface="+mn-cs"/>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Lesson 1- </a:t>
                      </a:r>
                      <a:r>
                        <a:rPr lang="en-GB" sz="1100" dirty="0">
                          <a:solidFill>
                            <a:srgbClr val="FF0000"/>
                          </a:solidFill>
                          <a:latin typeface="+mn-lt"/>
                        </a:rPr>
                        <a:t>Know where and when the Mayans lived- link to work of archaeologists. </a:t>
                      </a:r>
                    </a:p>
                    <a:p>
                      <a:r>
                        <a:rPr lang="en-GB" sz="1100" dirty="0">
                          <a:latin typeface="+mn-lt"/>
                        </a:rPr>
                        <a:t>Lesson 2- </a:t>
                      </a:r>
                      <a:r>
                        <a:rPr lang="en-GB" sz="1100" dirty="0">
                          <a:solidFill>
                            <a:srgbClr val="00B0F0"/>
                          </a:solidFill>
                          <a:latin typeface="+mn-lt"/>
                        </a:rPr>
                        <a:t>Compare and contrast the Mayan writing system and ours.</a:t>
                      </a:r>
                    </a:p>
                    <a:p>
                      <a:r>
                        <a:rPr lang="en-GB" sz="1100" dirty="0">
                          <a:latin typeface="+mn-lt"/>
                        </a:rPr>
                        <a:t>Lesson 3- </a:t>
                      </a:r>
                      <a:r>
                        <a:rPr lang="en-GB" sz="1100" dirty="0">
                          <a:solidFill>
                            <a:srgbClr val="FF0000"/>
                          </a:solidFill>
                          <a:latin typeface="+mn-lt"/>
                        </a:rPr>
                        <a:t>Understand how the Mayans told the time- understand the Mayan calendar.</a:t>
                      </a:r>
                    </a:p>
                    <a:p>
                      <a:r>
                        <a:rPr lang="en-GB" sz="1100" dirty="0">
                          <a:latin typeface="+mn-lt"/>
                        </a:rPr>
                        <a:t>Lesson 4- </a:t>
                      </a:r>
                      <a:r>
                        <a:rPr lang="en-GB" sz="1100" dirty="0">
                          <a:solidFill>
                            <a:srgbClr val="FF0000"/>
                          </a:solidFill>
                          <a:latin typeface="+mn-lt"/>
                        </a:rPr>
                        <a:t>Research how the Mayans traded goods.</a:t>
                      </a:r>
                    </a:p>
                    <a:p>
                      <a:r>
                        <a:rPr lang="en-GB" sz="1100" dirty="0">
                          <a:latin typeface="+mn-lt"/>
                        </a:rPr>
                        <a:t>Lesson 5- </a:t>
                      </a:r>
                      <a:r>
                        <a:rPr lang="en-GB" sz="1100" dirty="0">
                          <a:solidFill>
                            <a:srgbClr val="00B0F0"/>
                          </a:solidFill>
                          <a:latin typeface="+mn-lt"/>
                        </a:rPr>
                        <a:t>Explain the Mayan culture and make comparisons to ours.</a:t>
                      </a:r>
                    </a:p>
                    <a:p>
                      <a:r>
                        <a:rPr lang="en-GB" sz="1100" dirty="0">
                          <a:latin typeface="+mn-lt"/>
                        </a:rPr>
                        <a:t>Lesson 6-  </a:t>
                      </a:r>
                      <a:r>
                        <a:rPr lang="en-GB" sz="1100" dirty="0">
                          <a:solidFill>
                            <a:srgbClr val="00B0F0"/>
                          </a:solidFill>
                          <a:latin typeface="+mn-lt"/>
                        </a:rPr>
                        <a:t>Explain why it took so long to find the Mayan civilization. </a:t>
                      </a: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57830">
                <a:tc>
                  <a:txBody>
                    <a:bodyPr/>
                    <a:lstStyle/>
                    <a:p>
                      <a:pPr marL="0" marR="0" lvl="0" indent="0" algn="ctr" defTabSz="914400" rtl="0" fontAlgn="auto" hangingPunct="1">
                        <a:lnSpc>
                          <a:spcPct val="100000"/>
                        </a:lnSpc>
                        <a:spcBef>
                          <a:spcPts val="0"/>
                        </a:spcBef>
                        <a:spcAft>
                          <a:spcPts val="0"/>
                        </a:spcAft>
                        <a:buNone/>
                        <a:tabLst/>
                      </a:pPr>
                      <a:r>
                        <a:rPr lang="en-GB" sz="1100" b="0" i="0" dirty="0">
                          <a:solidFill>
                            <a:schemeClr val="tx1"/>
                          </a:solidFill>
                          <a:latin typeface="+mn-lt"/>
                          <a:cs typeface="Arial" panose="020B0604020202020204" pitchFamily="34" charset="0"/>
                        </a:rPr>
                        <a:t>END POINT</a:t>
                      </a:r>
                    </a:p>
                  </a:txBody>
                  <a:tcPr marL="94500" marR="94500" marT="47230" marB="47230"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Recall the settlement of the Anglo-Saxons, Scots and Vikings. Explain the struggles between them for the Kingdom of England.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GB" sz="1100" dirty="0">
                          <a:latin typeface="+mn-lt"/>
                        </a:rPr>
                        <a:t>Explain what makes the Mayans an important civilisation.</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854093209"/>
                  </a:ext>
                </a:extLst>
              </a:tr>
              <a:tr h="657830">
                <a:tc>
                  <a:txBody>
                    <a:bodyPr/>
                    <a:lstStyle/>
                    <a:p>
                      <a:pPr marL="0" marR="0" lvl="0" indent="0" algn="ctr" defTabSz="914400" rtl="0" fontAlgn="auto" hangingPunct="1">
                        <a:lnSpc>
                          <a:spcPct val="100000"/>
                        </a:lnSpc>
                        <a:spcBef>
                          <a:spcPts val="0"/>
                        </a:spcBef>
                        <a:spcAft>
                          <a:spcPts val="0"/>
                        </a:spcAft>
                        <a:buNone/>
                        <a:tabLst/>
                      </a:pPr>
                      <a:r>
                        <a:rPr lang="en-GB" sz="1100" b="0" i="0" dirty="0">
                          <a:solidFill>
                            <a:schemeClr val="tx1"/>
                          </a:solidFill>
                          <a:latin typeface="+mn-lt"/>
                          <a:cs typeface="Arial" panose="020B0604020202020204" pitchFamily="34" charset="0"/>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Significant events post 1066- the Blitz.</a:t>
                      </a:r>
                    </a:p>
                    <a:p>
                      <a:r>
                        <a:rPr lang="en-GB" sz="1100" dirty="0">
                          <a:latin typeface="+mn-lt"/>
                        </a:rPr>
                        <a:t>Local study- the impact of WW2 on Newton Abbot and south Devon.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2262690"/>
                  </a:ext>
                </a:extLst>
              </a:tr>
              <a:tr h="1595492">
                <a:tc>
                  <a:txBody>
                    <a:bodyPr/>
                    <a:lstStyle/>
                    <a:p>
                      <a:pPr marL="0" marR="0" lvl="0" indent="0" algn="ctr" defTabSz="914400" rtl="0" fontAlgn="auto" hangingPunct="1">
                        <a:lnSpc>
                          <a:spcPct val="100000"/>
                        </a:lnSpc>
                        <a:spcBef>
                          <a:spcPts val="0"/>
                        </a:spcBef>
                        <a:spcAft>
                          <a:spcPts val="0"/>
                        </a:spcAft>
                        <a:buNone/>
                        <a:tabLst/>
                      </a:pPr>
                      <a:r>
                        <a:rPr lang="en-GB" sz="1100" b="0" i="0" dirty="0">
                          <a:solidFill>
                            <a:schemeClr val="tx1"/>
                          </a:solidFill>
                          <a:latin typeface="+mn-lt"/>
                          <a:cs typeface="Arial" panose="020B0604020202020204" pitchFamily="34" charset="0"/>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b="0" i="0" dirty="0">
                          <a:solidFill>
                            <a:srgbClr val="A06EBE"/>
                          </a:solidFill>
                          <a:latin typeface="+mn-lt"/>
                          <a:cs typeface="Arial" panose="020B0604020202020204" pitchFamily="34" charset="0"/>
                        </a:rPr>
                        <a:t>Use a variety of sources to come up with reasoned views.</a:t>
                      </a:r>
                    </a:p>
                    <a:p>
                      <a:r>
                        <a:rPr lang="en-GB" sz="1100" b="0" i="0" dirty="0">
                          <a:solidFill>
                            <a:srgbClr val="A06EBE"/>
                          </a:solidFill>
                          <a:latin typeface="+mn-lt"/>
                          <a:cs typeface="Arial" panose="020B0604020202020204" pitchFamily="34" charset="0"/>
                        </a:rPr>
                        <a:t>Justify opinion with evidence.</a:t>
                      </a:r>
                    </a:p>
                    <a:p>
                      <a:r>
                        <a:rPr lang="en-GB" sz="1100" b="0" i="0" dirty="0">
                          <a:solidFill>
                            <a:srgbClr val="A06EBE"/>
                          </a:solidFill>
                          <a:latin typeface="+mn-lt"/>
                          <a:cs typeface="Arial" panose="020B0604020202020204" pitchFamily="34" charset="0"/>
                        </a:rPr>
                        <a:t>Explain reliability and use this to discuss how reliable sources are.</a:t>
                      </a:r>
                    </a:p>
                    <a:p>
                      <a:r>
                        <a:rPr lang="en-GB" sz="1100" b="0" i="0" dirty="0">
                          <a:solidFill>
                            <a:srgbClr val="A06EBE"/>
                          </a:solidFill>
                          <a:latin typeface="+mn-lt"/>
                          <a:cs typeface="Arial" panose="020B0604020202020204" pitchFamily="34" charset="0"/>
                        </a:rPr>
                        <a:t>Explain different viewpoints and use this to justify opinions.</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dirty="0">
                          <a:solidFill>
                            <a:srgbClr val="A06EBE"/>
                          </a:solidFill>
                          <a:latin typeface="+mn-lt"/>
                        </a:rPr>
                        <a:t>Make comparisons and explain these in detail.</a:t>
                      </a:r>
                    </a:p>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dirty="0">
                          <a:solidFill>
                            <a:srgbClr val="A06EBE"/>
                          </a:solidFill>
                          <a:latin typeface="+mn-lt"/>
                        </a:rPr>
                        <a:t>Make deductions from artefacts rather than written evidence.</a:t>
                      </a:r>
                    </a:p>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dirty="0">
                          <a:solidFill>
                            <a:srgbClr val="A06EBE"/>
                          </a:solidFill>
                          <a:latin typeface="+mn-lt"/>
                        </a:rPr>
                        <a:t>Conduct own historical research.</a:t>
                      </a:r>
                    </a:p>
                    <a:p>
                      <a:pPr marL="0"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lang="en-GB" sz="1100" dirty="0">
                          <a:solidFill>
                            <a:srgbClr val="A06EBE"/>
                          </a:solidFill>
                          <a:latin typeface="+mn-lt"/>
                        </a:rPr>
                        <a:t>Understand the difficulty of making conclusions about the past using only the materials that remain.</a:t>
                      </a:r>
                      <a:endParaRPr lang="en-GB" sz="1100" b="0" i="0" u="none" strike="noStrike" kern="1200" cap="none" spc="0" baseline="0" dirty="0">
                        <a:solidFill>
                          <a:srgbClr val="A06EBE"/>
                        </a:solidFill>
                        <a:uFillTx/>
                        <a:latin typeface="+mn-lt"/>
                      </a:endParaRPr>
                    </a:p>
                    <a:p>
                      <a:pPr marL="171450" marR="0" lvl="0" indent="-171450" algn="l" defTabSz="914400" rtl="0" fontAlgn="auto" hangingPunct="1">
                        <a:lnSpc>
                          <a:spcPct val="100000"/>
                        </a:lnSpc>
                        <a:spcBef>
                          <a:spcPts val="0"/>
                        </a:spcBef>
                        <a:spcAft>
                          <a:spcPts val="0"/>
                        </a:spcAft>
                        <a:buSzPct val="100000"/>
                        <a:buFont typeface="Arial" pitchFamily="34"/>
                        <a:buChar char="•"/>
                        <a:tabLst/>
                      </a:pPr>
                      <a:endParaRPr lang="en-GB" sz="1100" b="0" i="0" u="none" strike="noStrike" kern="1200" cap="none" spc="0" baseline="0" dirty="0">
                        <a:solidFill>
                          <a:schemeClr val="tx1"/>
                        </a:solidFill>
                        <a:uFillTx/>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9</a:t>
            </a:fld>
            <a:endParaRPr lang="en-GB" dirty="0"/>
          </a:p>
        </p:txBody>
      </p:sp>
    </p:spTree>
    <p:extLst>
      <p:ext uri="{BB962C8B-B14F-4D97-AF65-F5344CB8AC3E}">
        <p14:creationId xmlns:p14="http://schemas.microsoft.com/office/powerpoint/2010/main" val="2001184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967466C-D227-4742-B39F-D2DFBCD66C6E}"/>
              </a:ext>
            </a:extLst>
          </p:cNvPr>
          <p:cNvSpPr>
            <a:spLocks noGrp="1"/>
          </p:cNvSpPr>
          <p:nvPr>
            <p:ph type="sldNum" sz="quarter" idx="12"/>
          </p:nvPr>
        </p:nvSpPr>
        <p:spPr/>
        <p:txBody>
          <a:bodyPr/>
          <a:lstStyle/>
          <a:p>
            <a:pPr lvl="0"/>
            <a:fld id="{D1C5E2AD-0845-482F-9AC7-2D3C180562A9}" type="slidenum">
              <a:rPr lang="en-GB" smtClean="0"/>
              <a:t>10</a:t>
            </a:fld>
            <a:endParaRPr lang="en-GB" dirty="0"/>
          </a:p>
        </p:txBody>
      </p:sp>
      <p:sp>
        <p:nvSpPr>
          <p:cNvPr id="6" name="TextBox 5">
            <a:extLst>
              <a:ext uri="{FF2B5EF4-FFF2-40B4-BE49-F238E27FC236}">
                <a16:creationId xmlns:a16="http://schemas.microsoft.com/office/drawing/2014/main" id="{91940566-1C65-45F9-A68F-C721598B7033}"/>
              </a:ext>
            </a:extLst>
          </p:cNvPr>
          <p:cNvSpPr txBox="1"/>
          <p:nvPr/>
        </p:nvSpPr>
        <p:spPr>
          <a:xfrm>
            <a:off x="4742001" y="654384"/>
            <a:ext cx="2847190" cy="400110"/>
          </a:xfrm>
          <a:prstGeom prst="rect">
            <a:avLst/>
          </a:prstGeom>
          <a:noFill/>
        </p:spPr>
        <p:txBody>
          <a:bodyPr wrap="none" rtlCol="0">
            <a:spAutoFit/>
          </a:bodyPr>
          <a:lstStyle/>
          <a:p>
            <a:r>
              <a:rPr lang="en-GB" sz="2000" u="sng" dirty="0"/>
              <a:t>Year 5 history vocabulary </a:t>
            </a:r>
          </a:p>
        </p:txBody>
      </p:sp>
      <p:pic>
        <p:nvPicPr>
          <p:cNvPr id="5" name="Picture 4">
            <a:extLst>
              <a:ext uri="{FF2B5EF4-FFF2-40B4-BE49-F238E27FC236}">
                <a16:creationId xmlns:a16="http://schemas.microsoft.com/office/drawing/2014/main" id="{2820FFC5-F533-4CD0-A162-9C30237E1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647" y="1699368"/>
            <a:ext cx="10522693" cy="4813071"/>
          </a:xfrm>
          <a:prstGeom prst="rect">
            <a:avLst/>
          </a:prstGeom>
        </p:spPr>
      </p:pic>
    </p:spTree>
    <p:extLst>
      <p:ext uri="{BB962C8B-B14F-4D97-AF65-F5344CB8AC3E}">
        <p14:creationId xmlns:p14="http://schemas.microsoft.com/office/powerpoint/2010/main" val="1019129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144419272"/>
              </p:ext>
            </p:extLst>
          </p:nvPr>
        </p:nvGraphicFramePr>
        <p:xfrm>
          <a:off x="475788" y="172961"/>
          <a:ext cx="11648411" cy="8526716"/>
        </p:xfrm>
        <a:graphic>
          <a:graphicData uri="http://schemas.openxmlformats.org/drawingml/2006/table">
            <a:tbl>
              <a:tblPr firstRow="1" bandRow="1">
                <a:effectLst/>
                <a:tableStyleId>{5C22544A-7EE6-4342-B048-85BDC9FD1C3A}</a:tableStyleId>
              </a:tblPr>
              <a:tblGrid>
                <a:gridCol w="615688">
                  <a:extLst>
                    <a:ext uri="{9D8B030D-6E8A-4147-A177-3AD203B41FA5}">
                      <a16:colId xmlns:a16="http://schemas.microsoft.com/office/drawing/2014/main" val="20000"/>
                    </a:ext>
                  </a:extLst>
                </a:gridCol>
                <a:gridCol w="6207821">
                  <a:extLst>
                    <a:ext uri="{9D8B030D-6E8A-4147-A177-3AD203B41FA5}">
                      <a16:colId xmlns:a16="http://schemas.microsoft.com/office/drawing/2014/main" val="20001"/>
                    </a:ext>
                  </a:extLst>
                </a:gridCol>
                <a:gridCol w="4824902">
                  <a:extLst>
                    <a:ext uri="{9D8B030D-6E8A-4147-A177-3AD203B41FA5}">
                      <a16:colId xmlns:a16="http://schemas.microsoft.com/office/drawing/2014/main" val="20002"/>
                    </a:ext>
                  </a:extLst>
                </a:gridCol>
              </a:tblGrid>
              <a:tr h="242813">
                <a:tc gridSpan="3">
                  <a:txBody>
                    <a:bodyPr/>
                    <a:lstStyle/>
                    <a:p>
                      <a:pPr lvl="0" algn="ctr"/>
                      <a:r>
                        <a:rPr lang="en-GB" sz="1100" b="0" dirty="0">
                          <a:latin typeface="+mn-lt"/>
                        </a:rPr>
                        <a:t>History </a:t>
                      </a:r>
                      <a:r>
                        <a:rPr lang="en-GB" sz="1100" b="0">
                          <a:latin typeface="+mn-lt"/>
                        </a:rPr>
                        <a:t>Year 6</a:t>
                      </a:r>
                      <a:endParaRPr lang="en-GB" sz="1100" b="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C5FA1"/>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27195">
                <a:tc gridSpan="2">
                  <a:txBody>
                    <a:bodyPr/>
                    <a:lstStyle/>
                    <a:p>
                      <a:pPr algn="ctr"/>
                      <a:r>
                        <a:rPr lang="en-GB" sz="1100" b="0" dirty="0">
                          <a:solidFill>
                            <a:schemeClr val="tx1"/>
                          </a:solidFill>
                          <a:latin typeface="+mn-lt"/>
                        </a:rPr>
                        <a:t>Significant even post 1066</a:t>
                      </a:r>
                    </a:p>
                    <a:p>
                      <a:pPr algn="ctr"/>
                      <a:r>
                        <a:rPr lang="en-GB" sz="1100" b="0" dirty="0">
                          <a:solidFill>
                            <a:schemeClr val="tx1"/>
                          </a:solidFill>
                          <a:latin typeface="+mn-lt"/>
                        </a:rPr>
                        <a:t>Focus on the Blitz </a:t>
                      </a:r>
                    </a:p>
                    <a:p>
                      <a:pPr algn="ctr"/>
                      <a:endParaRPr lang="en-GB" sz="1100" b="0" dirty="0">
                        <a:latin typeface="+mn-lt"/>
                      </a:endParaRP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pPr algn="ctr"/>
                      <a:endParaRPr lang="en-GB" sz="1200" dirty="0">
                        <a:latin typeface="Arial Black" panose="020B0A040201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ctr"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dirty="0">
                          <a:solidFill>
                            <a:schemeClr val="tx1"/>
                          </a:solidFill>
                          <a:uFillTx/>
                          <a:latin typeface="+mn-lt"/>
                        </a:rPr>
                        <a:t>A Local Study</a:t>
                      </a:r>
                    </a:p>
                    <a:p>
                      <a:pPr marL="0" marR="0" lvl="0" indent="0" algn="ctr" defTabSz="914400" rtl="0" fontAlgn="auto" hangingPunct="1">
                        <a:lnSpc>
                          <a:spcPct val="100000"/>
                        </a:lnSpc>
                        <a:spcBef>
                          <a:spcPts val="0"/>
                        </a:spcBef>
                        <a:spcAft>
                          <a:spcPts val="0"/>
                        </a:spcAft>
                        <a:buSzPct val="100000"/>
                        <a:buFont typeface="Arial" pitchFamily="34"/>
                        <a:buNone/>
                        <a:tabLst/>
                      </a:pPr>
                      <a:r>
                        <a:rPr lang="en-GB" sz="1100" b="0" i="0" u="none" strike="noStrike" kern="1200" cap="none" spc="0" baseline="0">
                          <a:solidFill>
                            <a:schemeClr val="tx1"/>
                          </a:solidFill>
                          <a:uFillTx/>
                          <a:latin typeface="+mn-lt"/>
                        </a:rPr>
                        <a:t>Our railway!</a:t>
                      </a:r>
                    </a:p>
                    <a:p>
                      <a:pPr marL="0" marR="0" lvl="0" indent="0" algn="ctr" defTabSz="914400" rtl="0" fontAlgn="auto" hangingPunct="1">
                        <a:lnSpc>
                          <a:spcPct val="100000"/>
                        </a:lnSpc>
                        <a:spcBef>
                          <a:spcPts val="0"/>
                        </a:spcBef>
                        <a:spcAft>
                          <a:spcPts val="0"/>
                        </a:spcAft>
                        <a:buSzPct val="100000"/>
                        <a:buFont typeface="Arial" pitchFamily="34"/>
                        <a:buNone/>
                        <a:tabLst/>
                      </a:pPr>
                      <a:endParaRPr lang="en-GB" sz="1100" b="0" i="0" u="none" strike="noStrike" kern="1200" cap="none" spc="0" baseline="0" dirty="0">
                        <a:solidFill>
                          <a:schemeClr val="tx1"/>
                        </a:solidFill>
                        <a:uFillTx/>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485018609"/>
                  </a:ext>
                </a:extLst>
              </a:tr>
              <a:tr h="427195">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rPr>
                        <a:t>Prior</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r>
                        <a:rPr lang="en-GB" sz="1100" b="0" kern="1200" dirty="0">
                          <a:solidFill>
                            <a:srgbClr val="000000"/>
                          </a:solidFill>
                          <a:effectLst/>
                          <a:latin typeface="+mn-lt"/>
                          <a:ea typeface="+mn-ea"/>
                          <a:cs typeface="+mn-cs"/>
                        </a:rPr>
                        <a:t>British history- Stone Age to Iron Age; </a:t>
                      </a:r>
                      <a:r>
                        <a:rPr lang="en-GB" sz="1100" b="0" kern="1200">
                          <a:solidFill>
                            <a:srgbClr val="000000"/>
                          </a:solidFill>
                          <a:effectLst/>
                          <a:latin typeface="+mn-lt"/>
                          <a:ea typeface="+mn-ea"/>
                          <a:cs typeface="+mn-cs"/>
                        </a:rPr>
                        <a:t>Roman Britain; </a:t>
                      </a:r>
                      <a:r>
                        <a:rPr lang="en-GB" sz="1100" b="0" kern="1200" dirty="0">
                          <a:solidFill>
                            <a:srgbClr val="000000"/>
                          </a:solidFill>
                          <a:effectLst/>
                          <a:latin typeface="+mn-lt"/>
                          <a:ea typeface="+mn-ea"/>
                          <a:cs typeface="+mn-cs"/>
                        </a:rPr>
                        <a:t>The effects of Anglo-Saxon, Viking and Scots settlement in Britain.</a:t>
                      </a:r>
                      <a:endParaRPr lang="en-GB" sz="1100" b="0" i="0" u="none" strike="noStrike" kern="1200" cap="none" spc="0" baseline="0" dirty="0">
                        <a:solidFill>
                          <a:schemeClr val="tx1"/>
                        </a:solidFill>
                        <a:uFillTx/>
                        <a:latin typeface="+mn-lt"/>
                        <a:cs typeface="Arial" panose="020B0604020202020204" pitchFamily="34" charset="0"/>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marR="0" lvl="0" indent="0" algn="l" defTabSz="1199967" rtl="0" eaLnBrk="1" fontAlgn="auto" latinLnBrk="0" hangingPunct="1">
                        <a:lnSpc>
                          <a:spcPct val="100000"/>
                        </a:lnSpc>
                        <a:spcBef>
                          <a:spcPts val="0"/>
                        </a:spcBef>
                        <a:spcAft>
                          <a:spcPts val="0"/>
                        </a:spcAft>
                        <a:buClrTx/>
                        <a:buSzTx/>
                        <a:buFontTx/>
                        <a:buNone/>
                        <a:tabLst/>
                        <a:defRPr/>
                      </a:pPr>
                      <a:endParaRPr lang="en-GB" sz="1100" dirty="0">
                        <a:latin typeface="+mn-lt"/>
                      </a:endParaRP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545631624"/>
                  </a:ext>
                </a:extLst>
              </a:tr>
              <a:tr h="33889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mn-lt"/>
                          <a:cs typeface="Arial" panose="020B0604020202020204" pitchFamily="34" charset="0"/>
                        </a:rPr>
                        <a:t>Knowledge (</a:t>
                      </a:r>
                      <a:r>
                        <a:rPr lang="en-GB" sz="1100" b="1" dirty="0">
                          <a:solidFill>
                            <a:srgbClr val="FF0000"/>
                          </a:solidFill>
                          <a:latin typeface="+mn-lt"/>
                          <a:cs typeface="Arial" panose="020B0604020202020204" pitchFamily="34" charset="0"/>
                        </a:rPr>
                        <a:t>substantive </a:t>
                      </a:r>
                      <a:r>
                        <a:rPr lang="en-GB" sz="1100" b="1" dirty="0">
                          <a:solidFill>
                            <a:schemeClr val="tx1"/>
                          </a:solidFill>
                          <a:latin typeface="+mn-lt"/>
                          <a:cs typeface="Arial" panose="020B0604020202020204" pitchFamily="34" charset="0"/>
                        </a:rPr>
                        <a:t>and </a:t>
                      </a:r>
                      <a:r>
                        <a:rPr lang="en-GB" sz="1100" b="1" dirty="0">
                          <a:solidFill>
                            <a:srgbClr val="00B0F0"/>
                          </a:solidFill>
                          <a:latin typeface="+mn-lt"/>
                          <a:cs typeface="Arial" panose="020B0604020202020204" pitchFamily="34" charset="0"/>
                        </a:rPr>
                        <a:t>disciplinary</a:t>
                      </a:r>
                      <a:r>
                        <a:rPr lang="en-GB" sz="1100" b="1" dirty="0">
                          <a:solidFill>
                            <a:schemeClr val="tx1"/>
                          </a:solidFill>
                          <a:latin typeface="+mn-lt"/>
                          <a:cs typeface="Arial" panose="020B0604020202020204" pitchFamily="34" charset="0"/>
                        </a:rPr>
                        <a:t>)</a:t>
                      </a:r>
                    </a:p>
                    <a:p>
                      <a:pPr marL="0" marR="0" lvl="0" indent="0" algn="ctr" defTabSz="914400" rtl="0" fontAlgn="auto" hangingPunct="1">
                        <a:lnSpc>
                          <a:spcPct val="100000"/>
                        </a:lnSpc>
                        <a:spcBef>
                          <a:spcPts val="0"/>
                        </a:spcBef>
                        <a:spcAft>
                          <a:spcPts val="0"/>
                        </a:spcAft>
                        <a:buNone/>
                        <a:tabLst/>
                      </a:pPr>
                      <a:endParaRPr lang="en-GB" sz="1100" b="0" dirty="0">
                        <a:solidFill>
                          <a:schemeClr val="tx1"/>
                        </a:solidFill>
                        <a:latin typeface="+mn-lt"/>
                      </a:endParaRP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Enquiry 1: How significant was the Blitz?</a:t>
                      </a:r>
                    </a:p>
                    <a:p>
                      <a:pPr marL="0" marR="0" lvl="0" indent="0" algn="l" defTabSz="1199967" rtl="0" eaLnBrk="1" fontAlgn="auto" latinLnBrk="0" hangingPunct="1">
                        <a:lnSpc>
                          <a:spcPct val="100000"/>
                        </a:lnSpc>
                        <a:spcBef>
                          <a:spcPts val="0"/>
                        </a:spcBef>
                        <a:spcAft>
                          <a:spcPts val="0"/>
                        </a:spcAft>
                        <a:buClrTx/>
                        <a:buSzTx/>
                        <a:buFontTx/>
                        <a:buNone/>
                        <a:tabLst/>
                        <a:defRPr/>
                      </a:pPr>
                      <a:r>
                        <a:rPr lang="en-GB" sz="1100" dirty="0">
                          <a:latin typeface="+mn-lt"/>
                        </a:rPr>
                        <a:t>Recap learnt British History to this point (up to 1066). </a:t>
                      </a:r>
                    </a:p>
                    <a:p>
                      <a:r>
                        <a:rPr lang="en-GB" sz="1100" dirty="0">
                          <a:latin typeface="+mn-lt"/>
                        </a:rPr>
                        <a:t>Lesson 1- </a:t>
                      </a:r>
                      <a:r>
                        <a:rPr lang="en-GB" sz="1100" dirty="0">
                          <a:solidFill>
                            <a:srgbClr val="FF0000"/>
                          </a:solidFill>
                          <a:latin typeface="+mn-lt"/>
                        </a:rPr>
                        <a:t>Understand the causes of WW2 and when it started.</a:t>
                      </a:r>
                    </a:p>
                    <a:p>
                      <a:r>
                        <a:rPr lang="en-GB" sz="1100" dirty="0">
                          <a:latin typeface="+mn-lt"/>
                        </a:rPr>
                        <a:t>Lesson 2- </a:t>
                      </a:r>
                      <a:r>
                        <a:rPr lang="en-GB" sz="1100" dirty="0">
                          <a:solidFill>
                            <a:srgbClr val="00B0F0"/>
                          </a:solidFill>
                          <a:latin typeface="+mn-lt"/>
                        </a:rPr>
                        <a:t>Explain how the Blitz related to the rest of the war.</a:t>
                      </a:r>
                    </a:p>
                    <a:p>
                      <a:r>
                        <a:rPr lang="en-GB" sz="1100" dirty="0">
                          <a:latin typeface="+mn-lt"/>
                        </a:rPr>
                        <a:t>Enquiry 2: World War 2: Whose War?</a:t>
                      </a:r>
                    </a:p>
                    <a:p>
                      <a:r>
                        <a:rPr lang="en-GB" sz="1100" dirty="0">
                          <a:latin typeface="+mn-lt"/>
                        </a:rPr>
                        <a:t>Lesson 3- </a:t>
                      </a:r>
                      <a:r>
                        <a:rPr lang="en-GB" sz="1100" dirty="0">
                          <a:solidFill>
                            <a:srgbClr val="FF0000"/>
                          </a:solidFill>
                          <a:latin typeface="+mn-lt"/>
                        </a:rPr>
                        <a:t>Understand how people world-wide were involved in the war (revisit term empire).</a:t>
                      </a:r>
                    </a:p>
                    <a:p>
                      <a:r>
                        <a:rPr lang="en-GB" sz="1100" dirty="0">
                          <a:latin typeface="+mn-lt"/>
                        </a:rPr>
                        <a:t>Enquiry 3: What was the impact of WW2 on people in our locality?</a:t>
                      </a:r>
                    </a:p>
                    <a:p>
                      <a:r>
                        <a:rPr lang="en-GB" sz="1100" dirty="0">
                          <a:latin typeface="+mn-lt"/>
                        </a:rPr>
                        <a:t>Lesson 4- </a:t>
                      </a:r>
                      <a:r>
                        <a:rPr lang="en-GB" sz="1100" dirty="0">
                          <a:solidFill>
                            <a:srgbClr val="00B0F0"/>
                          </a:solidFill>
                          <a:latin typeface="+mn-lt"/>
                        </a:rPr>
                        <a:t>Know and explain how the war impacted Newton Abbot (introduce term evacuee).</a:t>
                      </a:r>
                    </a:p>
                    <a:p>
                      <a:r>
                        <a:rPr lang="en-GB" sz="1100" dirty="0">
                          <a:solidFill>
                            <a:schemeClr val="tx1"/>
                          </a:solidFill>
                          <a:latin typeface="+mn-lt"/>
                        </a:rPr>
                        <a:t>Compare map of Newton Abbot railway station and Plymouth pre/post war to see what buildings have gone (e.g. </a:t>
                      </a:r>
                      <a:r>
                        <a:rPr lang="en-GB" sz="1100">
                          <a:solidFill>
                            <a:schemeClr val="tx1"/>
                          </a:solidFill>
                          <a:latin typeface="+mn-lt"/>
                        </a:rPr>
                        <a:t>Station Cottages- row </a:t>
                      </a:r>
                      <a:r>
                        <a:rPr lang="en-GB" sz="1100" dirty="0">
                          <a:solidFill>
                            <a:schemeClr val="tx1"/>
                          </a:solidFill>
                          <a:latin typeface="+mn-lt"/>
                        </a:rPr>
                        <a:t>of houses behind Newton Abbot railway station).</a:t>
                      </a:r>
                    </a:p>
                    <a:p>
                      <a:r>
                        <a:rPr lang="en-GB" sz="1100" dirty="0">
                          <a:latin typeface="+mn-lt"/>
                        </a:rPr>
                        <a:t>Lesson 5- </a:t>
                      </a:r>
                      <a:r>
                        <a:rPr lang="en-GB" sz="1100" dirty="0">
                          <a:solidFill>
                            <a:srgbClr val="FF0000"/>
                          </a:solidFill>
                          <a:latin typeface="+mn-lt"/>
                        </a:rPr>
                        <a:t>Understand the significance of the Blitz in Devon </a:t>
                      </a:r>
                      <a:r>
                        <a:rPr lang="en-GB" sz="1100" dirty="0">
                          <a:solidFill>
                            <a:schemeClr val="tx1"/>
                          </a:solidFill>
                          <a:highlight>
                            <a:srgbClr val="FFFF00"/>
                          </a:highlight>
                          <a:latin typeface="+mn-lt"/>
                        </a:rPr>
                        <a:t>(possible trip to science trip to Plymouth in which sites could be pointed out).</a:t>
                      </a:r>
                    </a:p>
                    <a:p>
                      <a:r>
                        <a:rPr lang="en-GB" sz="1100" dirty="0">
                          <a:latin typeface="+mn-lt"/>
                        </a:rPr>
                        <a:t>Enquiry 4: How well does a fictional story tell us what it was like to be an evacuee. </a:t>
                      </a:r>
                    </a:p>
                    <a:p>
                      <a:r>
                        <a:rPr lang="en-GB" sz="1100" dirty="0">
                          <a:latin typeface="+mn-lt"/>
                        </a:rPr>
                        <a:t>Lesson 6- </a:t>
                      </a:r>
                      <a:r>
                        <a:rPr lang="en-GB" sz="1100" dirty="0">
                          <a:solidFill>
                            <a:srgbClr val="00B0F0"/>
                          </a:solidFill>
                          <a:latin typeface="+mn-lt"/>
                        </a:rPr>
                        <a:t>Explain what it was like to be an evacuee. </a:t>
                      </a:r>
                    </a:p>
                    <a:p>
                      <a:r>
                        <a:rPr lang="en-GB" sz="1100" dirty="0">
                          <a:latin typeface="+mn-lt"/>
                        </a:rPr>
                        <a:t>Enquiry 5: Evacuee experiences in Britain. </a:t>
                      </a:r>
                    </a:p>
                    <a:p>
                      <a:r>
                        <a:rPr lang="en-GB" sz="1100" dirty="0">
                          <a:latin typeface="+mn-lt"/>
                        </a:rPr>
                        <a:t>Lesson 7- </a:t>
                      </a:r>
                      <a:r>
                        <a:rPr lang="en-GB" sz="1100" dirty="0">
                          <a:solidFill>
                            <a:srgbClr val="FF0000"/>
                          </a:solidFill>
                          <a:latin typeface="+mn-lt"/>
                        </a:rPr>
                        <a:t>Know what it was like to be a child in the war.</a:t>
                      </a:r>
                    </a:p>
                    <a:p>
                      <a:r>
                        <a:rPr lang="en-GB" sz="1100" dirty="0">
                          <a:latin typeface="+mn-lt"/>
                        </a:rPr>
                        <a:t>Enquiry 6: New opportunities? How significant was the impact of WW2 on women?</a:t>
                      </a:r>
                    </a:p>
                    <a:p>
                      <a:r>
                        <a:rPr lang="en-GB" sz="1100" dirty="0">
                          <a:latin typeface="+mn-lt"/>
                        </a:rPr>
                        <a:t>Lesson 8- </a:t>
                      </a:r>
                      <a:r>
                        <a:rPr lang="en-GB" sz="1100" dirty="0">
                          <a:solidFill>
                            <a:srgbClr val="00B0F0"/>
                          </a:solidFill>
                          <a:latin typeface="+mn-lt"/>
                        </a:rPr>
                        <a:t>Explain the role of women in the war.</a:t>
                      </a:r>
                    </a:p>
                    <a:p>
                      <a:r>
                        <a:rPr lang="en-GB" sz="1100" dirty="0">
                          <a:latin typeface="+mn-lt"/>
                        </a:rPr>
                        <a:t>Enquiry 7: What did men do in the war?</a:t>
                      </a:r>
                    </a:p>
                    <a:p>
                      <a:r>
                        <a:rPr lang="en-GB" sz="1100" dirty="0">
                          <a:latin typeface="+mn-lt"/>
                        </a:rPr>
                        <a:t>Lesson 9- </a:t>
                      </a:r>
                      <a:r>
                        <a:rPr lang="en-GB" sz="1100" dirty="0">
                          <a:solidFill>
                            <a:srgbClr val="FF0000"/>
                          </a:solidFill>
                          <a:latin typeface="+mn-lt"/>
                        </a:rPr>
                        <a:t>Identify similarities and differences in the experiences of men during the war.</a:t>
                      </a:r>
                    </a:p>
                    <a:p>
                      <a:r>
                        <a:rPr lang="en-GB" sz="1100" dirty="0">
                          <a:latin typeface="+mn-lt"/>
                        </a:rPr>
                        <a:t>Enquiry 8: When was the most dangerous time to live? How different was the Blitz?</a:t>
                      </a:r>
                    </a:p>
                    <a:p>
                      <a:r>
                        <a:rPr lang="en-GB" sz="1100" dirty="0">
                          <a:latin typeface="+mn-lt"/>
                        </a:rPr>
                        <a:t>Lesson 10- </a:t>
                      </a:r>
                      <a:r>
                        <a:rPr lang="en-GB" sz="1100" dirty="0">
                          <a:solidFill>
                            <a:srgbClr val="00B0F0"/>
                          </a:solidFill>
                          <a:latin typeface="+mn-lt"/>
                        </a:rPr>
                        <a:t>Use historical knowledge to justify my opinion. </a:t>
                      </a:r>
                    </a:p>
                    <a:p>
                      <a:r>
                        <a:rPr lang="en-GB" sz="1100" dirty="0">
                          <a:solidFill>
                            <a:schemeClr val="tx1"/>
                          </a:solidFill>
                          <a:latin typeface="+mn-lt"/>
                        </a:rPr>
                        <a:t>Lesson 11- </a:t>
                      </a:r>
                      <a:r>
                        <a:rPr lang="en-GB" sz="1100" dirty="0">
                          <a:solidFill>
                            <a:srgbClr val="00B0F0"/>
                          </a:solidFill>
                          <a:latin typeface="+mn-lt"/>
                        </a:rPr>
                        <a:t>Use knowledge to create a re-enactment of the Blitz through an animation.</a:t>
                      </a:r>
                    </a:p>
                    <a:p>
                      <a:r>
                        <a:rPr lang="en-GB" sz="1100" dirty="0">
                          <a:solidFill>
                            <a:schemeClr val="tx1"/>
                          </a:solidFill>
                          <a:latin typeface="+mn-lt"/>
                        </a:rPr>
                        <a:t>Lesson 12- </a:t>
                      </a:r>
                      <a:r>
                        <a:rPr lang="en-GB" sz="1100" dirty="0">
                          <a:solidFill>
                            <a:srgbClr val="00B0F0"/>
                          </a:solidFill>
                          <a:latin typeface="+mn-lt"/>
                        </a:rPr>
                        <a:t>Teach others about the Blitz (through sharing an animation).</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r>
                        <a:rPr lang="en-GB" sz="1100" dirty="0">
                          <a:latin typeface="+mn-lt"/>
                        </a:rPr>
                        <a:t>Depth study linked to site dating back from beyond 1066 that is significant in the locality.</a:t>
                      </a:r>
                    </a:p>
                    <a:p>
                      <a:endParaRPr lang="en-GB" sz="1100" dirty="0">
                        <a:latin typeface="+mn-lt"/>
                      </a:endParaRPr>
                    </a:p>
                    <a:p>
                      <a:r>
                        <a:rPr lang="en-GB" sz="1100" dirty="0">
                          <a:solidFill>
                            <a:srgbClr val="00B0F0"/>
                          </a:solidFill>
                          <a:latin typeface="+mn-lt"/>
                        </a:rPr>
                        <a:t>Investigation on Newton Abbot railway (use History Association PDF to support).</a:t>
                      </a:r>
                    </a:p>
                    <a:p>
                      <a:endParaRPr lang="en-GB" sz="1100" dirty="0">
                        <a:latin typeface="+mn-lt"/>
                      </a:endParaRPr>
                    </a:p>
                    <a:p>
                      <a:r>
                        <a:rPr lang="en-GB" sz="1100" dirty="0">
                          <a:solidFill>
                            <a:srgbClr val="00B0F0"/>
                          </a:solidFill>
                          <a:latin typeface="+mn-lt"/>
                        </a:rPr>
                        <a:t>Children to use primary and secondary sources to focus on these questions:</a:t>
                      </a:r>
                    </a:p>
                    <a:p>
                      <a:r>
                        <a:rPr lang="en-GB" sz="1100" dirty="0">
                          <a:latin typeface="+mn-lt"/>
                        </a:rPr>
                        <a:t>- How were people and goods moved before the railways came?</a:t>
                      </a:r>
                    </a:p>
                    <a:p>
                      <a:pPr marL="171450" indent="-171450">
                        <a:buFontTx/>
                        <a:buChar char="-"/>
                      </a:pPr>
                      <a:r>
                        <a:rPr lang="en-GB" sz="1100" dirty="0">
                          <a:latin typeface="+mn-lt"/>
                        </a:rPr>
                        <a:t>When did the railway arrive in the locality and why did it come then? What did those building the local railway hope to achieve?</a:t>
                      </a:r>
                    </a:p>
                    <a:p>
                      <a:pPr marL="171450" indent="-171450">
                        <a:buFontTx/>
                        <a:buChar char="-"/>
                      </a:pPr>
                      <a:r>
                        <a:rPr lang="en-GB" sz="1100" dirty="0">
                          <a:latin typeface="+mn-lt"/>
                        </a:rPr>
                        <a:t>Who actually used the railway?</a:t>
                      </a:r>
                    </a:p>
                    <a:p>
                      <a:pPr marL="171450" indent="-171450">
                        <a:buFontTx/>
                        <a:buChar char="-"/>
                      </a:pPr>
                      <a:r>
                        <a:rPr lang="en-GB" sz="1100" dirty="0">
                          <a:latin typeface="+mn-lt"/>
                        </a:rPr>
                        <a:t>How did the railway keep going?</a:t>
                      </a:r>
                    </a:p>
                    <a:p>
                      <a:pPr marL="171450" indent="-171450">
                        <a:buFontTx/>
                        <a:buChar char="-"/>
                      </a:pPr>
                      <a:r>
                        <a:rPr lang="en-GB" sz="1100" dirty="0">
                          <a:latin typeface="+mn-lt"/>
                        </a:rPr>
                        <a:t>What were the main changes that the railway brought?</a:t>
                      </a:r>
                    </a:p>
                    <a:p>
                      <a:pPr marL="171450" indent="-171450">
                        <a:buFontTx/>
                        <a:buChar char="-"/>
                      </a:pPr>
                      <a:r>
                        <a:rPr lang="en-GB" sz="1100" dirty="0">
                          <a:latin typeface="+mn-lt"/>
                        </a:rPr>
                        <a:t>Why did so many people stop using their local railway?</a:t>
                      </a:r>
                    </a:p>
                    <a:p>
                      <a:pPr marL="171450" indent="-171450">
                        <a:buFontTx/>
                        <a:buChar char="-"/>
                      </a:pPr>
                      <a:r>
                        <a:rPr lang="en-GB" sz="1100" dirty="0">
                          <a:latin typeface="+mn-lt"/>
                        </a:rPr>
                        <a:t>What can we learn about the railway from what survives today?</a:t>
                      </a:r>
                    </a:p>
                    <a:p>
                      <a:pPr marL="171450" indent="-171450">
                        <a:buFontTx/>
                        <a:buChar char="-"/>
                      </a:pPr>
                      <a:endParaRPr lang="en-GB" sz="1100" dirty="0">
                        <a:latin typeface="+mn-lt"/>
                      </a:endParaRPr>
                    </a:p>
                    <a:p>
                      <a:pPr marL="0" indent="0">
                        <a:buFontTx/>
                        <a:buNone/>
                      </a:pPr>
                      <a:r>
                        <a:rPr lang="en-GB" sz="1100" dirty="0">
                          <a:solidFill>
                            <a:srgbClr val="00B0F0"/>
                          </a:solidFill>
                          <a:latin typeface="+mn-lt"/>
                        </a:rPr>
                        <a:t>Children to present their investigation findings on this.</a:t>
                      </a:r>
                    </a:p>
                    <a:p>
                      <a:pPr marL="0" indent="0">
                        <a:buFontTx/>
                        <a:buNone/>
                      </a:pPr>
                      <a:r>
                        <a:rPr lang="en-GB" sz="1100" dirty="0">
                          <a:solidFill>
                            <a:srgbClr val="00B0F0"/>
                          </a:solidFill>
                          <a:latin typeface="+mn-lt"/>
                        </a:rPr>
                        <a:t>Children to create their own knowledge organiser based on their investigation findings. </a:t>
                      </a:r>
                    </a:p>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674408">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rPr>
                        <a:t>END POINT</a:t>
                      </a:r>
                    </a:p>
                  </a:txBody>
                  <a:tcPr marL="94500" marR="94500" marT="47230" marB="47230" vert="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r>
                        <a:rPr lang="en-GB" sz="1100" dirty="0">
                          <a:latin typeface="+mn-lt"/>
                        </a:rPr>
                        <a:t>Explain what made the Blitz significant.</a:t>
                      </a:r>
                    </a:p>
                    <a:p>
                      <a:endParaRPr lang="en-GB" sz="1100" dirty="0">
                        <a:latin typeface="+mn-lt"/>
                      </a:endParaRPr>
                    </a:p>
                    <a:p>
                      <a:r>
                        <a:rPr lang="en-GB" sz="1100" dirty="0">
                          <a:latin typeface="+mn-lt"/>
                        </a:rPr>
                        <a:t>Understand the impact of WW2 on Devon particularly how having the evacuees effected life in the town. </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GB" sz="1100" dirty="0">
                          <a:latin typeface="+mn-lt"/>
                        </a:rPr>
                        <a:t>Present findings, using primary and secondary sources, about the railway station in Newton Abbot.</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854093209"/>
                  </a:ext>
                </a:extLst>
              </a:tr>
              <a:tr h="674408">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rPr>
                        <a:t>Next</a:t>
                      </a:r>
                    </a:p>
                  </a:txBody>
                  <a:tcPr marL="94500" marR="94500" marT="47230" marB="47230"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sz="1100" dirty="0">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11569577"/>
                  </a:ext>
                </a:extLst>
              </a:tr>
              <a:tr h="1635700">
                <a:tc>
                  <a:txBody>
                    <a:bodyPr/>
                    <a:lstStyle/>
                    <a:p>
                      <a:pPr marL="0" marR="0" lvl="0" indent="0" algn="ctr" defTabSz="914400" rtl="0" fontAlgn="auto" hangingPunct="1">
                        <a:lnSpc>
                          <a:spcPct val="100000"/>
                        </a:lnSpc>
                        <a:spcBef>
                          <a:spcPts val="0"/>
                        </a:spcBef>
                        <a:spcAft>
                          <a:spcPts val="0"/>
                        </a:spcAft>
                        <a:buNone/>
                        <a:tabLst/>
                      </a:pPr>
                      <a:r>
                        <a:rPr lang="en-GB" sz="1100" b="0" dirty="0">
                          <a:solidFill>
                            <a:schemeClr val="tx1"/>
                          </a:solidFill>
                          <a:latin typeface="+mn-lt"/>
                        </a:rPr>
                        <a:t>Skills</a:t>
                      </a:r>
                    </a:p>
                  </a:txBody>
                  <a:tcPr marL="94500" marR="94500" marT="47230" marB="47230" vert="eaVert"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D3CAE0"/>
                    </a:solidFill>
                  </a:tcPr>
                </a:tc>
                <a:tc>
                  <a:txBody>
                    <a:bodyPr/>
                    <a:lstStyle/>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Address a historically valid question related to the cause and significant of the Blitz.</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Inform their response through thoughtfully selected relevant information.</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Address questions related to similarity and difference.</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Ability to select information from a range of historical sources. </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Understand that there were similarities and differences between people and their experiences.</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Understand how far historical fiction can be constructed from a range of historical sources.</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Address historically valid questions about significance.</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Construct informed responses that involve thoughtful selection and organisation of relevant historical information</a:t>
                      </a:r>
                    </a:p>
                    <a:p>
                      <a:pPr marL="0" marR="0" lvl="0" indent="0" algn="l" defTabSz="914400" rtl="0" fontAlgn="auto" hangingPunct="1">
                        <a:lnSpc>
                          <a:spcPct val="100000"/>
                        </a:lnSpc>
                        <a:spcBef>
                          <a:spcPts val="0"/>
                        </a:spcBef>
                        <a:spcAft>
                          <a:spcPts val="0"/>
                        </a:spcAft>
                        <a:buSzPct val="100000"/>
                        <a:buFont typeface="Arial" panose="020B0604020202020204" pitchFamily="34" charset="0"/>
                        <a:buNone/>
                        <a:tabLst/>
                      </a:pPr>
                      <a:r>
                        <a:rPr lang="en-GB" sz="1100" dirty="0">
                          <a:solidFill>
                            <a:srgbClr val="A06EBE"/>
                          </a:solidFill>
                          <a:latin typeface="+mn-lt"/>
                        </a:rPr>
                        <a:t>Make connections, contrasts and trends over time</a:t>
                      </a: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marR="0" lvl="0" indent="-171450" algn="l" defTabSz="914400" rtl="0" fontAlgn="auto" hangingPunct="1">
                        <a:lnSpc>
                          <a:spcPct val="100000"/>
                        </a:lnSpc>
                        <a:spcBef>
                          <a:spcPts val="0"/>
                        </a:spcBef>
                        <a:spcAft>
                          <a:spcPts val="0"/>
                        </a:spcAft>
                        <a:buSzPct val="100000"/>
                        <a:buFont typeface="Arial" pitchFamily="34"/>
                        <a:buChar char="•"/>
                        <a:tabLst/>
                      </a:pPr>
                      <a:endParaRPr lang="en-GB" sz="1100" b="0" i="0" u="none" strike="noStrike" kern="1200" cap="none" spc="0" baseline="0" dirty="0">
                        <a:solidFill>
                          <a:schemeClr val="tx1"/>
                        </a:solidFill>
                        <a:uFillTx/>
                        <a:latin typeface="+mn-lt"/>
                      </a:endParaRPr>
                    </a:p>
                  </a:txBody>
                  <a:tcPr marL="94500" marR="94500" marT="47230" marB="4723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18335294"/>
                  </a:ext>
                </a:extLst>
              </a:tr>
            </a:tbl>
          </a:graphicData>
        </a:graphic>
      </p:graphicFrame>
      <p:sp>
        <p:nvSpPr>
          <p:cNvPr id="5" name="Slide Number Placeholder 4"/>
          <p:cNvSpPr>
            <a:spLocks noGrp="1"/>
          </p:cNvSpPr>
          <p:nvPr>
            <p:ph type="sldNum" sz="quarter" idx="12"/>
          </p:nvPr>
        </p:nvSpPr>
        <p:spPr/>
        <p:txBody>
          <a:bodyPr/>
          <a:lstStyle/>
          <a:p>
            <a:pPr lvl="0"/>
            <a:fld id="{D1C5E2AD-0845-482F-9AC7-2D3C180562A9}" type="slidenum">
              <a:rPr lang="en-GB" smtClean="0"/>
              <a:t>11</a:t>
            </a:fld>
            <a:endParaRPr lang="en-GB" dirty="0"/>
          </a:p>
        </p:txBody>
      </p:sp>
    </p:spTree>
    <p:extLst>
      <p:ext uri="{BB962C8B-B14F-4D97-AF65-F5344CB8AC3E}">
        <p14:creationId xmlns:p14="http://schemas.microsoft.com/office/powerpoint/2010/main" val="2434226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62AE5C98-4584-41F6-AE8E-020F523A6CA3}"/>
              </a:ext>
            </a:extLst>
          </p:cNvPr>
          <p:cNvSpPr>
            <a:spLocks noGrp="1"/>
          </p:cNvSpPr>
          <p:nvPr>
            <p:ph type="sldNum" sz="quarter" idx="12"/>
          </p:nvPr>
        </p:nvSpPr>
        <p:spPr/>
        <p:txBody>
          <a:bodyPr/>
          <a:lstStyle/>
          <a:p>
            <a:pPr lvl="0"/>
            <a:fld id="{D1C5E2AD-0845-482F-9AC7-2D3C180562A9}" type="slidenum">
              <a:rPr lang="en-GB" smtClean="0"/>
              <a:t>12</a:t>
            </a:fld>
            <a:endParaRPr lang="en-GB" dirty="0"/>
          </a:p>
        </p:txBody>
      </p:sp>
      <p:pic>
        <p:nvPicPr>
          <p:cNvPr id="4" name="Picture 3">
            <a:extLst>
              <a:ext uri="{FF2B5EF4-FFF2-40B4-BE49-F238E27FC236}">
                <a16:creationId xmlns:a16="http://schemas.microsoft.com/office/drawing/2014/main" id="{8669D9E8-BB71-4526-BF18-9DCB83F2F09C}"/>
              </a:ext>
            </a:extLst>
          </p:cNvPr>
          <p:cNvPicPr>
            <a:picLocks noChangeAspect="1"/>
          </p:cNvPicPr>
          <p:nvPr/>
        </p:nvPicPr>
        <p:blipFill>
          <a:blip r:embed="rId2"/>
          <a:stretch>
            <a:fillRect/>
          </a:stretch>
        </p:blipFill>
        <p:spPr>
          <a:xfrm>
            <a:off x="1505904" y="835141"/>
            <a:ext cx="4890521" cy="5914474"/>
          </a:xfrm>
          <a:prstGeom prst="rect">
            <a:avLst/>
          </a:prstGeom>
        </p:spPr>
      </p:pic>
      <p:pic>
        <p:nvPicPr>
          <p:cNvPr id="5" name="Picture 4">
            <a:extLst>
              <a:ext uri="{FF2B5EF4-FFF2-40B4-BE49-F238E27FC236}">
                <a16:creationId xmlns:a16="http://schemas.microsoft.com/office/drawing/2014/main" id="{4A86B396-683F-4D87-99E2-A2797A2B7EF8}"/>
              </a:ext>
            </a:extLst>
          </p:cNvPr>
          <p:cNvPicPr>
            <a:picLocks noChangeAspect="1"/>
          </p:cNvPicPr>
          <p:nvPr/>
        </p:nvPicPr>
        <p:blipFill>
          <a:blip r:embed="rId3"/>
          <a:stretch>
            <a:fillRect/>
          </a:stretch>
        </p:blipFill>
        <p:spPr>
          <a:xfrm>
            <a:off x="6299994" y="746919"/>
            <a:ext cx="4890521" cy="6002696"/>
          </a:xfrm>
          <a:prstGeom prst="rect">
            <a:avLst/>
          </a:prstGeom>
        </p:spPr>
      </p:pic>
    </p:spTree>
    <p:extLst>
      <p:ext uri="{BB962C8B-B14F-4D97-AF65-F5344CB8AC3E}">
        <p14:creationId xmlns:p14="http://schemas.microsoft.com/office/powerpoint/2010/main" val="10029593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fe6ba82-5d64-4a1e-8b24-25a84b23aa3e">
      <Terms xmlns="http://schemas.microsoft.com/office/infopath/2007/PartnerControls"/>
    </lcf76f155ced4ddcb4097134ff3c332f>
    <TaxCatchAll xmlns="7dc4b31e-24a8-416e-b034-dc08cde90b0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14B9BC4F934244F93080537CA5A425A" ma:contentTypeVersion="14" ma:contentTypeDescription="Create a new document." ma:contentTypeScope="" ma:versionID="8a89a80440f25273e106575895334f6f">
  <xsd:schema xmlns:xsd="http://www.w3.org/2001/XMLSchema" xmlns:xs="http://www.w3.org/2001/XMLSchema" xmlns:p="http://schemas.microsoft.com/office/2006/metadata/properties" xmlns:ns2="cfe6ba82-5d64-4a1e-8b24-25a84b23aa3e" xmlns:ns3="7dc4b31e-24a8-416e-b034-dc08cde90b0b" targetNamespace="http://schemas.microsoft.com/office/2006/metadata/properties" ma:root="true" ma:fieldsID="e083253190d7c2f17c5eb106d53f42a5" ns2:_="" ns3:_="">
    <xsd:import namespace="cfe6ba82-5d64-4a1e-8b24-25a84b23aa3e"/>
    <xsd:import namespace="7dc4b31e-24a8-416e-b034-dc08cde90b0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6ba82-5d64-4a1e-8b24-25a84b23aa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3cffd191-4c22-4ae3-b697-6528a184694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dc4b31e-24a8-416e-b034-dc08cde90b0b"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00475c1-3ef4-409d-bd02-1ed6336325c3}" ma:internalName="TaxCatchAll" ma:showField="CatchAllData" ma:web="7dc4b31e-24a8-416e-b034-dc08cde90b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8CAFEE-43BD-45BF-ACF9-36312771E5E2}">
  <ds:schemaRefs>
    <ds:schemaRef ds:uri="http://schemas.microsoft.com/office/2006/documentManagement/types"/>
    <ds:schemaRef ds:uri="http://purl.org/dc/terms/"/>
    <ds:schemaRef ds:uri="http://www.w3.org/XML/1998/namespace"/>
    <ds:schemaRef ds:uri="cfe6ba82-5d64-4a1e-8b24-25a84b23aa3e"/>
    <ds:schemaRef ds:uri="http://schemas.microsoft.com/office/infopath/2007/PartnerControls"/>
    <ds:schemaRef ds:uri="http://purl.org/dc/dcmitype/"/>
    <ds:schemaRef ds:uri="http://purl.org/dc/elements/1.1/"/>
    <ds:schemaRef ds:uri="http://schemas.microsoft.com/office/2006/metadata/properties"/>
    <ds:schemaRef ds:uri="http://schemas.openxmlformats.org/package/2006/metadata/core-properties"/>
    <ds:schemaRef ds:uri="7dc4b31e-24a8-416e-b034-dc08cde90b0b"/>
  </ds:schemaRefs>
</ds:datastoreItem>
</file>

<file path=customXml/itemProps2.xml><?xml version="1.0" encoding="utf-8"?>
<ds:datastoreItem xmlns:ds="http://schemas.openxmlformats.org/officeDocument/2006/customXml" ds:itemID="{D2E70FB0-6FAC-43E6-B096-C19ACB5776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e6ba82-5d64-4a1e-8b24-25a84b23aa3e"/>
    <ds:schemaRef ds:uri="7dc4b31e-24a8-416e-b034-dc08cde90b0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E350419-C793-4C22-9F0B-3ABC8D4C17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6471</TotalTime>
  <Words>4052</Words>
  <Application>Microsoft Office PowerPoint</Application>
  <PresentationFormat>Custom</PresentationFormat>
  <Paragraphs>356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Assess a Knowledge Rich Curriculum</dc:title>
  <dc:creator>Clive Davies</dc:creator>
  <cp:lastModifiedBy>Debbie Medland</cp:lastModifiedBy>
  <cp:revision>382</cp:revision>
  <cp:lastPrinted>2019-11-26T12:41:53Z</cp:lastPrinted>
  <dcterms:created xsi:type="dcterms:W3CDTF">2019-03-27T14:01:32Z</dcterms:created>
  <dcterms:modified xsi:type="dcterms:W3CDTF">2025-07-16T14:05:41Z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0x010100D14B9BC4F934244F93080537CA5A425A</vt:lpwstr>
  </property>
  <property fmtid="{D5CDD505-2E9C-101B-9397-08002B2CF9AE}" pid="3" name="MediaServiceImageTags">
    <vt:lpwstr/>
  </property>
</Properties>
</file>