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034" r:id="rId5"/>
    <p:sldId id="2030" r:id="rId6"/>
    <p:sldId id="2037" r:id="rId7"/>
    <p:sldId id="2040" r:id="rId8"/>
    <p:sldId id="2036" r:id="rId9"/>
    <p:sldId id="2041" r:id="rId10"/>
    <p:sldId id="2035" r:id="rId11"/>
    <p:sldId id="2042" r:id="rId12"/>
    <p:sldId id="2038" r:id="rId13"/>
    <p:sldId id="2043" r:id="rId14"/>
    <p:sldId id="2039" r:id="rId15"/>
    <p:sldId id="2044" r:id="rId16"/>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890" autoAdjust="0"/>
    <p:restoredTop sz="93883" autoAdjust="0"/>
  </p:normalViewPr>
  <p:slideViewPr>
    <p:cSldViewPr snapToGrid="0">
      <p:cViewPr varScale="1">
        <p:scale>
          <a:sx n="85" d="100"/>
          <a:sy n="85" d="100"/>
        </p:scale>
        <p:origin x="595"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viewProps" Target="viewProps.xml"/><Relationship Id="rId3" Type="http://schemas.openxmlformats.org/officeDocument/2006/relationships/customXml" Target="../customXml/item3.xml"/><Relationship Id="rId21" Type="http://schemas.microsoft.com/office/2016/11/relationships/changesInfo" Target="changesInfos/changesInfo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auren Thomas" userId="6ae3861b-1e3c-4add-8294-5fbda8d22915" providerId="ADAL" clId="{A90DD1F8-3533-44F3-A596-18ED89F810D3}"/>
    <pc:docChg chg="modSld">
      <pc:chgData name="Lauren Thomas" userId="6ae3861b-1e3c-4add-8294-5fbda8d22915" providerId="ADAL" clId="{A90DD1F8-3533-44F3-A596-18ED89F810D3}" dt="2025-10-28T14:10:54.080" v="0"/>
      <pc:docMkLst>
        <pc:docMk/>
      </pc:docMkLst>
      <pc:sldChg chg="modSp">
        <pc:chgData name="Lauren Thomas" userId="6ae3861b-1e3c-4add-8294-5fbda8d22915" providerId="ADAL" clId="{A90DD1F8-3533-44F3-A596-18ED89F810D3}" dt="2025-10-28T14:10:54.080" v="0"/>
        <pc:sldMkLst>
          <pc:docMk/>
          <pc:sldMk cId="3809089074" sldId="2036"/>
        </pc:sldMkLst>
        <pc:graphicFrameChg chg="mod">
          <ac:chgData name="Lauren Thomas" userId="6ae3861b-1e3c-4add-8294-5fbda8d22915" providerId="ADAL" clId="{A90DD1F8-3533-44F3-A596-18ED89F810D3}" dt="2025-10-28T14:10:54.080" v="0"/>
          <ac:graphicFrameMkLst>
            <pc:docMk/>
            <pc:sldMk cId="3809089074" sldId="2036"/>
            <ac:graphicFrameMk id="2" creationId="{00000000-0000-0000-0000-000000000000}"/>
          </ac:graphicFrameMkLst>
        </pc:graphicFrameChg>
      </pc:sldChg>
    </pc:docChg>
  </pc:docChgLst>
  <pc:docChgLst>
    <pc:chgData name="Kayley Haycock" userId="947dfac9-8570-4abd-b0fa-64fa7ddb166e" providerId="ADAL" clId="{6B289A29-6932-4F72-B387-027AA4582A74}"/>
    <pc:docChg chg="undo custSel modSld">
      <pc:chgData name="Kayley Haycock" userId="947dfac9-8570-4abd-b0fa-64fa7ddb166e" providerId="ADAL" clId="{6B289A29-6932-4F72-B387-027AA4582A74}" dt="2025-09-29T16:47:27.266" v="1512" actId="207"/>
      <pc:docMkLst>
        <pc:docMk/>
      </pc:docMkLst>
      <pc:sldChg chg="modSp">
        <pc:chgData name="Kayley Haycock" userId="947dfac9-8570-4abd-b0fa-64fa7ddb166e" providerId="ADAL" clId="{6B289A29-6932-4F72-B387-027AA4582A74}" dt="2025-09-29T16:47:27.266" v="1512" actId="207"/>
        <pc:sldMkLst>
          <pc:docMk/>
          <pc:sldMk cId="1592608018" sldId="2035"/>
        </pc:sldMkLst>
        <pc:graphicFrameChg chg="mod modGraphic">
          <ac:chgData name="Kayley Haycock" userId="947dfac9-8570-4abd-b0fa-64fa7ddb166e" providerId="ADAL" clId="{6B289A29-6932-4F72-B387-027AA4582A74}" dt="2025-09-29T16:47:27.266" v="1512" actId="207"/>
          <ac:graphicFrameMkLst>
            <pc:docMk/>
            <pc:sldMk cId="1592608018" sldId="2035"/>
            <ac:graphicFrameMk id="2" creationId="{00000000-0000-0000-0000-000000000000}"/>
          </ac:graphicFrameMkLst>
        </pc:graphicFrameChg>
        <pc:picChg chg="mod">
          <ac:chgData name="Kayley Haycock" userId="947dfac9-8570-4abd-b0fa-64fa7ddb166e" providerId="ADAL" clId="{6B289A29-6932-4F72-B387-027AA4582A74}" dt="2025-09-29T16:16:02.107" v="1050" actId="1076"/>
          <ac:picMkLst>
            <pc:docMk/>
            <pc:sldMk cId="1592608018" sldId="2035"/>
            <ac:picMk id="3074" creationId="{EA79AE41-BF96-4BCC-B4A0-16FC5FC09156}"/>
          </ac:picMkLst>
        </pc:picChg>
      </pc:sldChg>
      <pc:sldChg chg="modSp">
        <pc:chgData name="Kayley Haycock" userId="947dfac9-8570-4abd-b0fa-64fa7ddb166e" providerId="ADAL" clId="{6B289A29-6932-4F72-B387-027AA4582A74}" dt="2025-09-29T16:07:51.947" v="782" actId="207"/>
        <pc:sldMkLst>
          <pc:docMk/>
          <pc:sldMk cId="3809089074" sldId="2036"/>
        </pc:sldMkLst>
        <pc:graphicFrameChg chg="modGraphic">
          <ac:chgData name="Kayley Haycock" userId="947dfac9-8570-4abd-b0fa-64fa7ddb166e" providerId="ADAL" clId="{6B289A29-6932-4F72-B387-027AA4582A74}" dt="2025-09-29T16:07:51.947" v="782" actId="207"/>
          <ac:graphicFrameMkLst>
            <pc:docMk/>
            <pc:sldMk cId="3809089074" sldId="2036"/>
            <ac:graphicFrameMk id="2" creationId="{00000000-0000-0000-0000-000000000000}"/>
          </ac:graphicFrameMkLst>
        </pc:graphicFrameChg>
      </pc:sldChg>
      <pc:sldChg chg="modSp">
        <pc:chgData name="Kayley Haycock" userId="947dfac9-8570-4abd-b0fa-64fa7ddb166e" providerId="ADAL" clId="{6B289A29-6932-4F72-B387-027AA4582A74}" dt="2025-09-29T15:33:06.949" v="269" actId="20577"/>
        <pc:sldMkLst>
          <pc:docMk/>
          <pc:sldMk cId="910937217" sldId="2039"/>
        </pc:sldMkLst>
        <pc:graphicFrameChg chg="modGraphic">
          <ac:chgData name="Kayley Haycock" userId="947dfac9-8570-4abd-b0fa-64fa7ddb166e" providerId="ADAL" clId="{6B289A29-6932-4F72-B387-027AA4582A74}" dt="2025-09-29T15:33:06.949" v="269" actId="20577"/>
          <ac:graphicFrameMkLst>
            <pc:docMk/>
            <pc:sldMk cId="910937217" sldId="2039"/>
            <ac:graphicFrameMk id="2" creationId="{00000000-0000-0000-0000-000000000000}"/>
          </ac:graphicFrameMkLst>
        </pc:graphicFrameChg>
      </pc:sldChg>
    </pc:docChg>
  </pc:docChgLst>
  <pc:docChgLst>
    <pc:chgData name="Jess Hedge" userId="5a39b535-915e-4c34-9560-8fd51b7e448c" providerId="ADAL" clId="{5FE4A82C-9B12-46A8-A7D9-86DC472F75E4}"/>
    <pc:docChg chg="modSld">
      <pc:chgData name="Jess Hedge" userId="5a39b535-915e-4c34-9560-8fd51b7e448c" providerId="ADAL" clId="{5FE4A82C-9B12-46A8-A7D9-86DC472F75E4}" dt="2025-10-24T15:51:18.731" v="55" actId="20577"/>
      <pc:docMkLst>
        <pc:docMk/>
      </pc:docMkLst>
      <pc:sldChg chg="modSp">
        <pc:chgData name="Jess Hedge" userId="5a39b535-915e-4c34-9560-8fd51b7e448c" providerId="ADAL" clId="{5FE4A82C-9B12-46A8-A7D9-86DC472F75E4}" dt="2025-10-24T15:51:18.731" v="55" actId="20577"/>
        <pc:sldMkLst>
          <pc:docMk/>
          <pc:sldMk cId="910937217" sldId="2039"/>
        </pc:sldMkLst>
        <pc:graphicFrameChg chg="mod modGraphic">
          <ac:chgData name="Jess Hedge" userId="5a39b535-915e-4c34-9560-8fd51b7e448c" providerId="ADAL" clId="{5FE4A82C-9B12-46A8-A7D9-86DC472F75E4}" dt="2025-10-24T15:51:18.731" v="55" actId="20577"/>
          <ac:graphicFrameMkLst>
            <pc:docMk/>
            <pc:sldMk cId="910937217" sldId="2039"/>
            <ac:graphicFrameMk id="2" creationId="{00000000-0000-0000-0000-000000000000}"/>
          </ac:graphicFrameMkLst>
        </pc:graphicFrameChg>
      </pc:sldChg>
    </pc:docChg>
  </pc:docChgLst>
  <pc:docChgLst>
    <pc:chgData name="Kayley Haycock" userId="947dfac9-8570-4abd-b0fa-64fa7ddb166e" providerId="ADAL" clId="{769C4095-78DF-430D-9432-D197BD53495D}"/>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305BE0-28B8-40A3-A7A2-9F2B7F27503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A326B9E3-BD48-4119-83DB-D99AA1D26C7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84CFB631-EA41-40DC-91A1-069FF0E59A6B}"/>
              </a:ext>
            </a:extLst>
          </p:cNvPr>
          <p:cNvSpPr>
            <a:spLocks noGrp="1"/>
          </p:cNvSpPr>
          <p:nvPr>
            <p:ph type="dt" sz="half" idx="10"/>
          </p:nvPr>
        </p:nvSpPr>
        <p:spPr/>
        <p:txBody>
          <a:bodyPr/>
          <a:lstStyle/>
          <a:p>
            <a:fld id="{0ADA10AD-AC71-40D5-9B2F-8C54DEF47F69}" type="datetimeFigureOut">
              <a:rPr lang="en-GB" smtClean="0"/>
              <a:t>28/10/2025</a:t>
            </a:fld>
            <a:endParaRPr lang="en-GB"/>
          </a:p>
        </p:txBody>
      </p:sp>
      <p:sp>
        <p:nvSpPr>
          <p:cNvPr id="5" name="Footer Placeholder 4">
            <a:extLst>
              <a:ext uri="{FF2B5EF4-FFF2-40B4-BE49-F238E27FC236}">
                <a16:creationId xmlns:a16="http://schemas.microsoft.com/office/drawing/2014/main" id="{43CBE708-CEF5-421A-AE0E-640D6653853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EAA4470-FF65-46AC-A2F9-5A82EEE474C4}"/>
              </a:ext>
            </a:extLst>
          </p:cNvPr>
          <p:cNvSpPr>
            <a:spLocks noGrp="1"/>
          </p:cNvSpPr>
          <p:nvPr>
            <p:ph type="sldNum" sz="quarter" idx="12"/>
          </p:nvPr>
        </p:nvSpPr>
        <p:spPr/>
        <p:txBody>
          <a:bodyPr/>
          <a:lstStyle/>
          <a:p>
            <a:fld id="{24858BBA-7520-4B4A-8011-C64E02DD9524}" type="slidenum">
              <a:rPr lang="en-GB" smtClean="0"/>
              <a:t>‹#›</a:t>
            </a:fld>
            <a:endParaRPr lang="en-GB"/>
          </a:p>
        </p:txBody>
      </p:sp>
    </p:spTree>
    <p:extLst>
      <p:ext uri="{BB962C8B-B14F-4D97-AF65-F5344CB8AC3E}">
        <p14:creationId xmlns:p14="http://schemas.microsoft.com/office/powerpoint/2010/main" val="4636544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64B02A-6315-40F1-94A4-A2073B8A695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16AD87B-3A78-444B-9956-623F33DA91C5}"/>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B02B82E-8FFF-41FA-AD95-4F09B94977E2}"/>
              </a:ext>
            </a:extLst>
          </p:cNvPr>
          <p:cNvSpPr>
            <a:spLocks noGrp="1"/>
          </p:cNvSpPr>
          <p:nvPr>
            <p:ph type="dt" sz="half" idx="10"/>
          </p:nvPr>
        </p:nvSpPr>
        <p:spPr/>
        <p:txBody>
          <a:bodyPr/>
          <a:lstStyle/>
          <a:p>
            <a:fld id="{0ADA10AD-AC71-40D5-9B2F-8C54DEF47F69}" type="datetimeFigureOut">
              <a:rPr lang="en-GB" smtClean="0"/>
              <a:t>28/10/2025</a:t>
            </a:fld>
            <a:endParaRPr lang="en-GB"/>
          </a:p>
        </p:txBody>
      </p:sp>
      <p:sp>
        <p:nvSpPr>
          <p:cNvPr id="5" name="Footer Placeholder 4">
            <a:extLst>
              <a:ext uri="{FF2B5EF4-FFF2-40B4-BE49-F238E27FC236}">
                <a16:creationId xmlns:a16="http://schemas.microsoft.com/office/drawing/2014/main" id="{79497BD1-5201-4BD6-93CA-51BEEC03D4F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D3C1783-FE1A-47F0-8575-69D1F82C861A}"/>
              </a:ext>
            </a:extLst>
          </p:cNvPr>
          <p:cNvSpPr>
            <a:spLocks noGrp="1"/>
          </p:cNvSpPr>
          <p:nvPr>
            <p:ph type="sldNum" sz="quarter" idx="12"/>
          </p:nvPr>
        </p:nvSpPr>
        <p:spPr/>
        <p:txBody>
          <a:bodyPr/>
          <a:lstStyle/>
          <a:p>
            <a:fld id="{24858BBA-7520-4B4A-8011-C64E02DD9524}" type="slidenum">
              <a:rPr lang="en-GB" smtClean="0"/>
              <a:t>‹#›</a:t>
            </a:fld>
            <a:endParaRPr lang="en-GB"/>
          </a:p>
        </p:txBody>
      </p:sp>
    </p:spTree>
    <p:extLst>
      <p:ext uri="{BB962C8B-B14F-4D97-AF65-F5344CB8AC3E}">
        <p14:creationId xmlns:p14="http://schemas.microsoft.com/office/powerpoint/2010/main" val="18867812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EB73A1-CED3-4107-981F-6181FC8CA3E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C613E1B-537F-4968-9916-C822BBA559A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A2E40B6D-E199-48F4-9E6D-DD3DBD8E5529}"/>
              </a:ext>
            </a:extLst>
          </p:cNvPr>
          <p:cNvSpPr>
            <a:spLocks noGrp="1"/>
          </p:cNvSpPr>
          <p:nvPr>
            <p:ph type="dt" sz="half" idx="10"/>
          </p:nvPr>
        </p:nvSpPr>
        <p:spPr/>
        <p:txBody>
          <a:bodyPr/>
          <a:lstStyle/>
          <a:p>
            <a:fld id="{0ADA10AD-AC71-40D5-9B2F-8C54DEF47F69}" type="datetimeFigureOut">
              <a:rPr lang="en-GB" smtClean="0"/>
              <a:t>28/10/2025</a:t>
            </a:fld>
            <a:endParaRPr lang="en-GB"/>
          </a:p>
        </p:txBody>
      </p:sp>
      <p:sp>
        <p:nvSpPr>
          <p:cNvPr id="5" name="Footer Placeholder 4">
            <a:extLst>
              <a:ext uri="{FF2B5EF4-FFF2-40B4-BE49-F238E27FC236}">
                <a16:creationId xmlns:a16="http://schemas.microsoft.com/office/drawing/2014/main" id="{6CE142B2-AF31-434D-9A97-E29D63DF16B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DA09C17-436E-4607-910E-C22B3E4D7A61}"/>
              </a:ext>
            </a:extLst>
          </p:cNvPr>
          <p:cNvSpPr>
            <a:spLocks noGrp="1"/>
          </p:cNvSpPr>
          <p:nvPr>
            <p:ph type="sldNum" sz="quarter" idx="12"/>
          </p:nvPr>
        </p:nvSpPr>
        <p:spPr/>
        <p:txBody>
          <a:bodyPr/>
          <a:lstStyle/>
          <a:p>
            <a:fld id="{24858BBA-7520-4B4A-8011-C64E02DD9524}" type="slidenum">
              <a:rPr lang="en-GB" smtClean="0"/>
              <a:t>‹#›</a:t>
            </a:fld>
            <a:endParaRPr lang="en-GB"/>
          </a:p>
        </p:txBody>
      </p:sp>
    </p:spTree>
    <p:extLst>
      <p:ext uri="{BB962C8B-B14F-4D97-AF65-F5344CB8AC3E}">
        <p14:creationId xmlns:p14="http://schemas.microsoft.com/office/powerpoint/2010/main" val="35851631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1002D6-09E6-437D-9F9E-25F4835F92F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700F9DB-1DF2-4EC5-93FC-F657A236DE04}"/>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E8C465A9-15EF-41DF-8E8D-A0A48E9A7288}"/>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9CF73213-3C5B-4F27-B2C7-8C8280AB068A}"/>
              </a:ext>
            </a:extLst>
          </p:cNvPr>
          <p:cNvSpPr>
            <a:spLocks noGrp="1"/>
          </p:cNvSpPr>
          <p:nvPr>
            <p:ph type="dt" sz="half" idx="10"/>
          </p:nvPr>
        </p:nvSpPr>
        <p:spPr/>
        <p:txBody>
          <a:bodyPr/>
          <a:lstStyle/>
          <a:p>
            <a:fld id="{0ADA10AD-AC71-40D5-9B2F-8C54DEF47F69}" type="datetimeFigureOut">
              <a:rPr lang="en-GB" smtClean="0"/>
              <a:t>28/10/2025</a:t>
            </a:fld>
            <a:endParaRPr lang="en-GB"/>
          </a:p>
        </p:txBody>
      </p:sp>
      <p:sp>
        <p:nvSpPr>
          <p:cNvPr id="6" name="Footer Placeholder 5">
            <a:extLst>
              <a:ext uri="{FF2B5EF4-FFF2-40B4-BE49-F238E27FC236}">
                <a16:creationId xmlns:a16="http://schemas.microsoft.com/office/drawing/2014/main" id="{3D9361E8-5208-40B8-95F8-FA92BC58E53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3D83DCF-E5A0-4C23-9503-1E8069192B7C}"/>
              </a:ext>
            </a:extLst>
          </p:cNvPr>
          <p:cNvSpPr>
            <a:spLocks noGrp="1"/>
          </p:cNvSpPr>
          <p:nvPr>
            <p:ph type="sldNum" sz="quarter" idx="12"/>
          </p:nvPr>
        </p:nvSpPr>
        <p:spPr/>
        <p:txBody>
          <a:bodyPr/>
          <a:lstStyle/>
          <a:p>
            <a:fld id="{24858BBA-7520-4B4A-8011-C64E02DD9524}" type="slidenum">
              <a:rPr lang="en-GB" smtClean="0"/>
              <a:t>‹#›</a:t>
            </a:fld>
            <a:endParaRPr lang="en-GB"/>
          </a:p>
        </p:txBody>
      </p:sp>
    </p:spTree>
    <p:extLst>
      <p:ext uri="{BB962C8B-B14F-4D97-AF65-F5344CB8AC3E}">
        <p14:creationId xmlns:p14="http://schemas.microsoft.com/office/powerpoint/2010/main" val="3532288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FD30B6-E443-4339-9003-969ABEB81836}"/>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1584F4D-7C72-4AD4-8C98-D5158706C14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6FE08BBF-20A4-4720-927B-D65A8A4190DB}"/>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4F6E05FF-9DB4-43BB-9232-1A53DDC7AFC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8A111938-51CC-44A7-A5AD-E4CE7EE9B13E}"/>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696657DB-6AE2-45C9-B7F0-C1BD3FD19556}"/>
              </a:ext>
            </a:extLst>
          </p:cNvPr>
          <p:cNvSpPr>
            <a:spLocks noGrp="1"/>
          </p:cNvSpPr>
          <p:nvPr>
            <p:ph type="dt" sz="half" idx="10"/>
          </p:nvPr>
        </p:nvSpPr>
        <p:spPr/>
        <p:txBody>
          <a:bodyPr/>
          <a:lstStyle/>
          <a:p>
            <a:fld id="{0ADA10AD-AC71-40D5-9B2F-8C54DEF47F69}" type="datetimeFigureOut">
              <a:rPr lang="en-GB" smtClean="0"/>
              <a:t>28/10/2025</a:t>
            </a:fld>
            <a:endParaRPr lang="en-GB"/>
          </a:p>
        </p:txBody>
      </p:sp>
      <p:sp>
        <p:nvSpPr>
          <p:cNvPr id="8" name="Footer Placeholder 7">
            <a:extLst>
              <a:ext uri="{FF2B5EF4-FFF2-40B4-BE49-F238E27FC236}">
                <a16:creationId xmlns:a16="http://schemas.microsoft.com/office/drawing/2014/main" id="{7E3B3B06-B80D-45BA-B724-FEC650BEF35C}"/>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4F70B214-53F2-4EB7-ADFD-A122803C9229}"/>
              </a:ext>
            </a:extLst>
          </p:cNvPr>
          <p:cNvSpPr>
            <a:spLocks noGrp="1"/>
          </p:cNvSpPr>
          <p:nvPr>
            <p:ph type="sldNum" sz="quarter" idx="12"/>
          </p:nvPr>
        </p:nvSpPr>
        <p:spPr/>
        <p:txBody>
          <a:bodyPr/>
          <a:lstStyle/>
          <a:p>
            <a:fld id="{24858BBA-7520-4B4A-8011-C64E02DD9524}" type="slidenum">
              <a:rPr lang="en-GB" smtClean="0"/>
              <a:t>‹#›</a:t>
            </a:fld>
            <a:endParaRPr lang="en-GB"/>
          </a:p>
        </p:txBody>
      </p:sp>
    </p:spTree>
    <p:extLst>
      <p:ext uri="{BB962C8B-B14F-4D97-AF65-F5344CB8AC3E}">
        <p14:creationId xmlns:p14="http://schemas.microsoft.com/office/powerpoint/2010/main" val="3004292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88C7DD-A59A-4C8B-BA12-9C67A9F5B8BA}"/>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162F8077-538D-46EA-AD01-EF58AE0FE9E0}"/>
              </a:ext>
            </a:extLst>
          </p:cNvPr>
          <p:cNvSpPr>
            <a:spLocks noGrp="1"/>
          </p:cNvSpPr>
          <p:nvPr>
            <p:ph type="dt" sz="half" idx="10"/>
          </p:nvPr>
        </p:nvSpPr>
        <p:spPr/>
        <p:txBody>
          <a:bodyPr/>
          <a:lstStyle/>
          <a:p>
            <a:fld id="{0ADA10AD-AC71-40D5-9B2F-8C54DEF47F69}" type="datetimeFigureOut">
              <a:rPr lang="en-GB" smtClean="0"/>
              <a:t>28/10/2025</a:t>
            </a:fld>
            <a:endParaRPr lang="en-GB"/>
          </a:p>
        </p:txBody>
      </p:sp>
      <p:sp>
        <p:nvSpPr>
          <p:cNvPr id="4" name="Footer Placeholder 3">
            <a:extLst>
              <a:ext uri="{FF2B5EF4-FFF2-40B4-BE49-F238E27FC236}">
                <a16:creationId xmlns:a16="http://schemas.microsoft.com/office/drawing/2014/main" id="{DD14CE49-0045-4F1B-9521-637285F3718C}"/>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8FC1EF76-93E3-4573-B4D1-A1635BF25143}"/>
              </a:ext>
            </a:extLst>
          </p:cNvPr>
          <p:cNvSpPr>
            <a:spLocks noGrp="1"/>
          </p:cNvSpPr>
          <p:nvPr>
            <p:ph type="sldNum" sz="quarter" idx="12"/>
          </p:nvPr>
        </p:nvSpPr>
        <p:spPr/>
        <p:txBody>
          <a:bodyPr/>
          <a:lstStyle/>
          <a:p>
            <a:fld id="{24858BBA-7520-4B4A-8011-C64E02DD9524}" type="slidenum">
              <a:rPr lang="en-GB" smtClean="0"/>
              <a:t>‹#›</a:t>
            </a:fld>
            <a:endParaRPr lang="en-GB"/>
          </a:p>
        </p:txBody>
      </p:sp>
    </p:spTree>
    <p:extLst>
      <p:ext uri="{BB962C8B-B14F-4D97-AF65-F5344CB8AC3E}">
        <p14:creationId xmlns:p14="http://schemas.microsoft.com/office/powerpoint/2010/main" val="34524145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9611F8A-DE4E-42E2-AAD4-4F1E3E034D2B}"/>
              </a:ext>
            </a:extLst>
          </p:cNvPr>
          <p:cNvSpPr>
            <a:spLocks noGrp="1"/>
          </p:cNvSpPr>
          <p:nvPr>
            <p:ph type="dt" sz="half" idx="10"/>
          </p:nvPr>
        </p:nvSpPr>
        <p:spPr/>
        <p:txBody>
          <a:bodyPr/>
          <a:lstStyle/>
          <a:p>
            <a:fld id="{0ADA10AD-AC71-40D5-9B2F-8C54DEF47F69}" type="datetimeFigureOut">
              <a:rPr lang="en-GB" smtClean="0"/>
              <a:t>28/10/2025</a:t>
            </a:fld>
            <a:endParaRPr lang="en-GB"/>
          </a:p>
        </p:txBody>
      </p:sp>
      <p:sp>
        <p:nvSpPr>
          <p:cNvPr id="3" name="Footer Placeholder 2">
            <a:extLst>
              <a:ext uri="{FF2B5EF4-FFF2-40B4-BE49-F238E27FC236}">
                <a16:creationId xmlns:a16="http://schemas.microsoft.com/office/drawing/2014/main" id="{FFC57A34-8DA5-47ED-A836-D101A87890CA}"/>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23FE8089-C486-44B4-A0BA-09E0317B411C}"/>
              </a:ext>
            </a:extLst>
          </p:cNvPr>
          <p:cNvSpPr>
            <a:spLocks noGrp="1"/>
          </p:cNvSpPr>
          <p:nvPr>
            <p:ph type="sldNum" sz="quarter" idx="12"/>
          </p:nvPr>
        </p:nvSpPr>
        <p:spPr/>
        <p:txBody>
          <a:bodyPr/>
          <a:lstStyle/>
          <a:p>
            <a:fld id="{24858BBA-7520-4B4A-8011-C64E02DD9524}" type="slidenum">
              <a:rPr lang="en-GB" smtClean="0"/>
              <a:t>‹#›</a:t>
            </a:fld>
            <a:endParaRPr lang="en-GB"/>
          </a:p>
        </p:txBody>
      </p:sp>
    </p:spTree>
    <p:extLst>
      <p:ext uri="{BB962C8B-B14F-4D97-AF65-F5344CB8AC3E}">
        <p14:creationId xmlns:p14="http://schemas.microsoft.com/office/powerpoint/2010/main" val="7800767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46BCB4-C211-40A9-BDF9-4D3A0AAFDEB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5F39854B-42E5-4169-89B7-5C7AC1D1154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C85E2F8E-764A-4DA7-A662-115612401E0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70403375-967C-4263-AEAB-D11470534E6D}"/>
              </a:ext>
            </a:extLst>
          </p:cNvPr>
          <p:cNvSpPr>
            <a:spLocks noGrp="1"/>
          </p:cNvSpPr>
          <p:nvPr>
            <p:ph type="dt" sz="half" idx="10"/>
          </p:nvPr>
        </p:nvSpPr>
        <p:spPr/>
        <p:txBody>
          <a:bodyPr/>
          <a:lstStyle/>
          <a:p>
            <a:fld id="{0ADA10AD-AC71-40D5-9B2F-8C54DEF47F69}" type="datetimeFigureOut">
              <a:rPr lang="en-GB" smtClean="0"/>
              <a:t>28/10/2025</a:t>
            </a:fld>
            <a:endParaRPr lang="en-GB"/>
          </a:p>
        </p:txBody>
      </p:sp>
      <p:sp>
        <p:nvSpPr>
          <p:cNvPr id="6" name="Footer Placeholder 5">
            <a:extLst>
              <a:ext uri="{FF2B5EF4-FFF2-40B4-BE49-F238E27FC236}">
                <a16:creationId xmlns:a16="http://schemas.microsoft.com/office/drawing/2014/main" id="{81ED3920-B69A-473F-9CD7-D97477D79D2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2141AD0-0D79-4C10-8270-B97CD3844813}"/>
              </a:ext>
            </a:extLst>
          </p:cNvPr>
          <p:cNvSpPr>
            <a:spLocks noGrp="1"/>
          </p:cNvSpPr>
          <p:nvPr>
            <p:ph type="sldNum" sz="quarter" idx="12"/>
          </p:nvPr>
        </p:nvSpPr>
        <p:spPr/>
        <p:txBody>
          <a:bodyPr/>
          <a:lstStyle/>
          <a:p>
            <a:fld id="{24858BBA-7520-4B4A-8011-C64E02DD9524}" type="slidenum">
              <a:rPr lang="en-GB" smtClean="0"/>
              <a:t>‹#›</a:t>
            </a:fld>
            <a:endParaRPr lang="en-GB"/>
          </a:p>
        </p:txBody>
      </p:sp>
    </p:spTree>
    <p:extLst>
      <p:ext uri="{BB962C8B-B14F-4D97-AF65-F5344CB8AC3E}">
        <p14:creationId xmlns:p14="http://schemas.microsoft.com/office/powerpoint/2010/main" val="40712673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73AED7-2D25-4CBA-A196-8EB8F6536BD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698FA8F2-FB7E-4611-83A3-4025827A9FA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E0268C17-2878-4622-A942-1A637A4028A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A7219145-57CD-4F96-A041-1996A78218F0}"/>
              </a:ext>
            </a:extLst>
          </p:cNvPr>
          <p:cNvSpPr>
            <a:spLocks noGrp="1"/>
          </p:cNvSpPr>
          <p:nvPr>
            <p:ph type="dt" sz="half" idx="10"/>
          </p:nvPr>
        </p:nvSpPr>
        <p:spPr/>
        <p:txBody>
          <a:bodyPr/>
          <a:lstStyle/>
          <a:p>
            <a:fld id="{0ADA10AD-AC71-40D5-9B2F-8C54DEF47F69}" type="datetimeFigureOut">
              <a:rPr lang="en-GB" smtClean="0"/>
              <a:t>28/10/2025</a:t>
            </a:fld>
            <a:endParaRPr lang="en-GB"/>
          </a:p>
        </p:txBody>
      </p:sp>
      <p:sp>
        <p:nvSpPr>
          <p:cNvPr id="6" name="Footer Placeholder 5">
            <a:extLst>
              <a:ext uri="{FF2B5EF4-FFF2-40B4-BE49-F238E27FC236}">
                <a16:creationId xmlns:a16="http://schemas.microsoft.com/office/drawing/2014/main" id="{8883EF79-9A0A-4151-839A-9ED35F4B3CB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2532CC2-7257-4851-8810-E59092C1A2B7}"/>
              </a:ext>
            </a:extLst>
          </p:cNvPr>
          <p:cNvSpPr>
            <a:spLocks noGrp="1"/>
          </p:cNvSpPr>
          <p:nvPr>
            <p:ph type="sldNum" sz="quarter" idx="12"/>
          </p:nvPr>
        </p:nvSpPr>
        <p:spPr/>
        <p:txBody>
          <a:bodyPr/>
          <a:lstStyle/>
          <a:p>
            <a:fld id="{24858BBA-7520-4B4A-8011-C64E02DD9524}" type="slidenum">
              <a:rPr lang="en-GB" smtClean="0"/>
              <a:t>‹#›</a:t>
            </a:fld>
            <a:endParaRPr lang="en-GB"/>
          </a:p>
        </p:txBody>
      </p:sp>
    </p:spTree>
    <p:extLst>
      <p:ext uri="{BB962C8B-B14F-4D97-AF65-F5344CB8AC3E}">
        <p14:creationId xmlns:p14="http://schemas.microsoft.com/office/powerpoint/2010/main" val="26158813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2FFDD0-458C-4520-9007-2F55A29EB1F3}"/>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7697864-2EFC-4A2B-A1EF-17F1EA08EDE2}"/>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9F52B9D-0254-4BEE-B3C1-638C726A684C}"/>
              </a:ext>
            </a:extLst>
          </p:cNvPr>
          <p:cNvSpPr>
            <a:spLocks noGrp="1"/>
          </p:cNvSpPr>
          <p:nvPr>
            <p:ph type="dt" sz="half" idx="10"/>
          </p:nvPr>
        </p:nvSpPr>
        <p:spPr/>
        <p:txBody>
          <a:bodyPr/>
          <a:lstStyle/>
          <a:p>
            <a:fld id="{0ADA10AD-AC71-40D5-9B2F-8C54DEF47F69}" type="datetimeFigureOut">
              <a:rPr lang="en-GB" smtClean="0"/>
              <a:t>28/10/2025</a:t>
            </a:fld>
            <a:endParaRPr lang="en-GB"/>
          </a:p>
        </p:txBody>
      </p:sp>
      <p:sp>
        <p:nvSpPr>
          <p:cNvPr id="5" name="Footer Placeholder 4">
            <a:extLst>
              <a:ext uri="{FF2B5EF4-FFF2-40B4-BE49-F238E27FC236}">
                <a16:creationId xmlns:a16="http://schemas.microsoft.com/office/drawing/2014/main" id="{F9CBDC91-C56D-48C3-B2DF-5ECA3566221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DEE1D58-D419-47E8-9A62-FA633E137307}"/>
              </a:ext>
            </a:extLst>
          </p:cNvPr>
          <p:cNvSpPr>
            <a:spLocks noGrp="1"/>
          </p:cNvSpPr>
          <p:nvPr>
            <p:ph type="sldNum" sz="quarter" idx="12"/>
          </p:nvPr>
        </p:nvSpPr>
        <p:spPr/>
        <p:txBody>
          <a:bodyPr/>
          <a:lstStyle/>
          <a:p>
            <a:fld id="{24858BBA-7520-4B4A-8011-C64E02DD9524}" type="slidenum">
              <a:rPr lang="en-GB" smtClean="0"/>
              <a:t>‹#›</a:t>
            </a:fld>
            <a:endParaRPr lang="en-GB"/>
          </a:p>
        </p:txBody>
      </p:sp>
    </p:spTree>
    <p:extLst>
      <p:ext uri="{BB962C8B-B14F-4D97-AF65-F5344CB8AC3E}">
        <p14:creationId xmlns:p14="http://schemas.microsoft.com/office/powerpoint/2010/main" val="17640051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272D5AE-9A4F-4D25-90F5-91ED3ACE3E52}"/>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A7F0E19-01A0-4F3B-9583-BE06AAB725C1}"/>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F72E735-E271-4FE8-BBAA-9531DE8B0001}"/>
              </a:ext>
            </a:extLst>
          </p:cNvPr>
          <p:cNvSpPr>
            <a:spLocks noGrp="1"/>
          </p:cNvSpPr>
          <p:nvPr>
            <p:ph type="dt" sz="half" idx="10"/>
          </p:nvPr>
        </p:nvSpPr>
        <p:spPr/>
        <p:txBody>
          <a:bodyPr/>
          <a:lstStyle/>
          <a:p>
            <a:fld id="{0ADA10AD-AC71-40D5-9B2F-8C54DEF47F69}" type="datetimeFigureOut">
              <a:rPr lang="en-GB" smtClean="0"/>
              <a:t>28/10/2025</a:t>
            </a:fld>
            <a:endParaRPr lang="en-GB"/>
          </a:p>
        </p:txBody>
      </p:sp>
      <p:sp>
        <p:nvSpPr>
          <p:cNvPr id="5" name="Footer Placeholder 4">
            <a:extLst>
              <a:ext uri="{FF2B5EF4-FFF2-40B4-BE49-F238E27FC236}">
                <a16:creationId xmlns:a16="http://schemas.microsoft.com/office/drawing/2014/main" id="{EDDFA5FE-C43F-44ED-A900-BA915BCB2CF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8B939EE-BF18-4319-9131-0C3754681BA0}"/>
              </a:ext>
            </a:extLst>
          </p:cNvPr>
          <p:cNvSpPr>
            <a:spLocks noGrp="1"/>
          </p:cNvSpPr>
          <p:nvPr>
            <p:ph type="sldNum" sz="quarter" idx="12"/>
          </p:nvPr>
        </p:nvSpPr>
        <p:spPr/>
        <p:txBody>
          <a:bodyPr/>
          <a:lstStyle/>
          <a:p>
            <a:fld id="{24858BBA-7520-4B4A-8011-C64E02DD9524}" type="slidenum">
              <a:rPr lang="en-GB" smtClean="0"/>
              <a:t>‹#›</a:t>
            </a:fld>
            <a:endParaRPr lang="en-GB"/>
          </a:p>
        </p:txBody>
      </p:sp>
    </p:spTree>
    <p:extLst>
      <p:ext uri="{BB962C8B-B14F-4D97-AF65-F5344CB8AC3E}">
        <p14:creationId xmlns:p14="http://schemas.microsoft.com/office/powerpoint/2010/main" val="1588689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585FF26-5B53-45BD-8424-25EA8959D87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0ADC3E4-663F-49EA-A1D6-01CB48F2A7B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15710F9-E3CD-4C63-AE7C-6A70FE06044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ADA10AD-AC71-40D5-9B2F-8C54DEF47F69}" type="datetimeFigureOut">
              <a:rPr lang="en-GB" smtClean="0"/>
              <a:t>28/10/2025</a:t>
            </a:fld>
            <a:endParaRPr lang="en-GB"/>
          </a:p>
        </p:txBody>
      </p:sp>
      <p:sp>
        <p:nvSpPr>
          <p:cNvPr id="5" name="Footer Placeholder 4">
            <a:extLst>
              <a:ext uri="{FF2B5EF4-FFF2-40B4-BE49-F238E27FC236}">
                <a16:creationId xmlns:a16="http://schemas.microsoft.com/office/drawing/2014/main" id="{DF67780E-D0B7-4764-8710-A7DCBAFBE24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66E32DA1-2FF4-40CE-85A3-10D5972C72F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4858BBA-7520-4B4A-8011-C64E02DD9524}" type="slidenum">
              <a:rPr lang="en-GB" smtClean="0"/>
              <a:t>‹#›</a:t>
            </a:fld>
            <a:endParaRPr lang="en-GB"/>
          </a:p>
        </p:txBody>
      </p:sp>
    </p:spTree>
    <p:extLst>
      <p:ext uri="{BB962C8B-B14F-4D97-AF65-F5344CB8AC3E}">
        <p14:creationId xmlns:p14="http://schemas.microsoft.com/office/powerpoint/2010/main" val="273015849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png"/><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7.xml"/><Relationship Id="rId4" Type="http://schemas.openxmlformats.org/officeDocument/2006/relationships/image" Target="../media/image13.png"/></Relationships>
</file>

<file path=ppt/slides/_rels/slide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7.xml"/><Relationship Id="rId6" Type="http://schemas.openxmlformats.org/officeDocument/2006/relationships/image" Target="../media/image18.jpeg"/><Relationship Id="rId5" Type="http://schemas.openxmlformats.org/officeDocument/2006/relationships/image" Target="../media/image17.png"/><Relationship Id="rId4" Type="http://schemas.openxmlformats.org/officeDocument/2006/relationships/image" Target="../media/image16.png"/></Relationships>
</file>

<file path=ppt/slides/_rels/slide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7.xml"/><Relationship Id="rId4" Type="http://schemas.openxmlformats.org/officeDocument/2006/relationships/image" Target="../media/image21.png"/></Relationships>
</file>

<file path=ppt/slides/_rels/slide7.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png"/><Relationship Id="rId1" Type="http://schemas.openxmlformats.org/officeDocument/2006/relationships/slideLayout" Target="../slideLayouts/slideLayout7.xml"/><Relationship Id="rId4" Type="http://schemas.openxmlformats.org/officeDocument/2006/relationships/image" Target="../media/image24.jpeg"/></Relationships>
</file>

<file path=ppt/slides/_rels/slide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7.xml"/><Relationship Id="rId4" Type="http://schemas.openxmlformats.org/officeDocument/2006/relationships/image" Target="../media/image27.png"/></Relationships>
</file>

<file path=ppt/slides/_rels/slide9.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png"/><Relationship Id="rId1" Type="http://schemas.openxmlformats.org/officeDocument/2006/relationships/slideLayout" Target="../slideLayouts/slideLayout7.xml"/><Relationship Id="rId5" Type="http://schemas.openxmlformats.org/officeDocument/2006/relationships/image" Target="../media/image17.png"/><Relationship Id="rId4" Type="http://schemas.openxmlformats.org/officeDocument/2006/relationships/image" Target="../media/image30.png"/></Relationships>
</file>

<file path=ppt/slides/_rels/slide10.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jpeg"/><Relationship Id="rId1" Type="http://schemas.openxmlformats.org/officeDocument/2006/relationships/slideLayout" Target="../slideLayouts/slideLayout7.xml"/><Relationship Id="rId5" Type="http://schemas.openxmlformats.org/officeDocument/2006/relationships/image" Target="../media/image35.jpeg"/><Relationship Id="rId4" Type="http://schemas.openxmlformats.org/officeDocument/2006/relationships/image" Target="../media/image34.jpeg"/></Relationships>
</file>

<file path=ppt/slides/_rels/slide12.xml.rels><?xml version="1.0" encoding="UTF-8" standalone="yes"?>
<Relationships xmlns="http://schemas.openxmlformats.org/package/2006/relationships"><Relationship Id="rId2" Type="http://schemas.openxmlformats.org/officeDocument/2006/relationships/image" Target="../media/image36.tmp"/><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426694051"/>
              </p:ext>
            </p:extLst>
          </p:nvPr>
        </p:nvGraphicFramePr>
        <p:xfrm>
          <a:off x="304801" y="180265"/>
          <a:ext cx="10299700" cy="7466426"/>
        </p:xfrm>
        <a:graphic>
          <a:graphicData uri="http://schemas.openxmlformats.org/drawingml/2006/table">
            <a:tbl>
              <a:tblPr firstRow="1" bandRow="1">
                <a:effectLst/>
                <a:tableStyleId>{5C22544A-7EE6-4342-B048-85BDC9FD1C3A}</a:tableStyleId>
              </a:tblPr>
              <a:tblGrid>
                <a:gridCol w="541926">
                  <a:extLst>
                    <a:ext uri="{9D8B030D-6E8A-4147-A177-3AD203B41FA5}">
                      <a16:colId xmlns:a16="http://schemas.microsoft.com/office/drawing/2014/main" val="20000"/>
                    </a:ext>
                  </a:extLst>
                </a:gridCol>
                <a:gridCol w="3489783">
                  <a:extLst>
                    <a:ext uri="{9D8B030D-6E8A-4147-A177-3AD203B41FA5}">
                      <a16:colId xmlns:a16="http://schemas.microsoft.com/office/drawing/2014/main" val="20001"/>
                    </a:ext>
                  </a:extLst>
                </a:gridCol>
                <a:gridCol w="2847039">
                  <a:extLst>
                    <a:ext uri="{9D8B030D-6E8A-4147-A177-3AD203B41FA5}">
                      <a16:colId xmlns:a16="http://schemas.microsoft.com/office/drawing/2014/main" val="1411665628"/>
                    </a:ext>
                  </a:extLst>
                </a:gridCol>
                <a:gridCol w="3420952">
                  <a:extLst>
                    <a:ext uri="{9D8B030D-6E8A-4147-A177-3AD203B41FA5}">
                      <a16:colId xmlns:a16="http://schemas.microsoft.com/office/drawing/2014/main" val="145286827"/>
                    </a:ext>
                  </a:extLst>
                </a:gridCol>
              </a:tblGrid>
              <a:tr h="263975">
                <a:tc gridSpan="4">
                  <a:txBody>
                    <a:bodyPr/>
                    <a:lstStyle/>
                    <a:p>
                      <a:pPr lvl="0" algn="ctr"/>
                      <a:r>
                        <a:rPr lang="en-GB" sz="1100" b="0" dirty="0">
                          <a:latin typeface="+mn-lt"/>
                          <a:cs typeface="Arial" panose="020B0604020202020204" pitchFamily="34" charset="0"/>
                        </a:rPr>
                        <a:t>DT Year 1</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FA1"/>
                    </a:solidFill>
                  </a:tcPr>
                </a:tc>
                <a:tc hMerge="1">
                  <a:txBody>
                    <a:bodyPr/>
                    <a:lstStyle/>
                    <a:p>
                      <a:endParaRPr lang="en-GB"/>
                    </a:p>
                  </a:txBody>
                  <a:tcPr/>
                </a:tc>
                <a:tc hMerge="1">
                  <a:txBody>
                    <a:bodyPr/>
                    <a:lstStyle/>
                    <a:p>
                      <a:endParaRPr lang="en-GB"/>
                    </a:p>
                  </a:txBody>
                  <a:tcPr>
                    <a:lnL w="6350" cap="flat" cmpd="sng" algn="ctr">
                      <a:solidFill>
                        <a:schemeClr val="tx1"/>
                      </a:solidFill>
                      <a:prstDash val="solid"/>
                      <a:round/>
                      <a:headEnd type="none" w="med" len="med"/>
                      <a:tailEnd type="none" w="med" len="med"/>
                    </a:lnL>
                  </a:tcPr>
                </a:tc>
                <a:tc hMerge="1">
                  <a:txBody>
                    <a:bodyPr/>
                    <a:lstStyle/>
                    <a:p>
                      <a:pPr lvl="0" algn="ctr"/>
                      <a:endParaRPr lang="en-GB" sz="800" b="0" dirty="0">
                        <a:latin typeface="+mn-lt"/>
                        <a:cs typeface="Arial" panose="020B0604020202020204" pitchFamily="34" charset="0"/>
                      </a:endParaRP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solidFill>
                      <a:srgbClr val="7C5FA1"/>
                    </a:solidFill>
                  </a:tcPr>
                </a:tc>
                <a:extLst>
                  <a:ext uri="{0D108BD9-81ED-4DB2-BD59-A6C34878D82A}">
                    <a16:rowId xmlns:a16="http://schemas.microsoft.com/office/drawing/2014/main" val="10000"/>
                  </a:ext>
                </a:extLst>
              </a:tr>
              <a:tr h="414782">
                <a:tc gridSpan="2">
                  <a:txBody>
                    <a:bodyPr/>
                    <a:lstStyle/>
                    <a:p>
                      <a:pPr lvl="0" algn="ctr"/>
                      <a:r>
                        <a:rPr lang="en-GB" sz="1100" b="0" dirty="0">
                          <a:solidFill>
                            <a:schemeClr val="tx1"/>
                          </a:solidFill>
                          <a:latin typeface="+mn-lt"/>
                          <a:cs typeface="Arial" panose="020B0604020202020204" pitchFamily="34" charset="0"/>
                        </a:rPr>
                        <a:t>Once upon a time around the world</a:t>
                      </a:r>
                    </a:p>
                    <a:p>
                      <a:pPr lvl="0" algn="ctr"/>
                      <a:r>
                        <a:rPr lang="en-GB" sz="1100" b="0" dirty="0">
                          <a:solidFill>
                            <a:schemeClr val="tx1"/>
                          </a:solidFill>
                          <a:latin typeface="+mn-lt"/>
                          <a:cs typeface="Arial" panose="020B0604020202020204" pitchFamily="34" charset="0"/>
                        </a:rPr>
                        <a:t>Make a pop-out book with slider.</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FFF00"/>
                    </a:solidFill>
                  </a:tcPr>
                </a:tc>
                <a:tc hMerge="1">
                  <a:txBody>
                    <a:bodyPr/>
                    <a:lstStyle/>
                    <a:p>
                      <a:endParaRPr lang="en-GB"/>
                    </a:p>
                  </a:txBody>
                  <a:tcPr/>
                </a:tc>
                <a:tc>
                  <a:txBody>
                    <a:bodyPr/>
                    <a:lstStyle/>
                    <a:p>
                      <a:pPr lvl="0" algn="ctr"/>
                      <a:r>
                        <a:rPr lang="en-GB" sz="1100" b="0" dirty="0">
                          <a:solidFill>
                            <a:schemeClr val="tx1"/>
                          </a:solidFill>
                          <a:latin typeface="+mn-lt"/>
                          <a:cs typeface="Arial" panose="020B0604020202020204" pitchFamily="34" charset="0"/>
                        </a:rPr>
                        <a:t>Great Fire of London- </a:t>
                      </a:r>
                      <a:r>
                        <a:rPr lang="en-GB" sz="1100" b="0" dirty="0">
                          <a:solidFill>
                            <a:schemeClr val="tx1"/>
                          </a:solidFill>
                          <a:highlight>
                            <a:srgbClr val="FFFF00"/>
                          </a:highlight>
                          <a:latin typeface="+mn-lt"/>
                          <a:cs typeface="Arial" panose="020B0604020202020204" pitchFamily="34" charset="0"/>
                        </a:rPr>
                        <a:t>SPRING 1</a:t>
                      </a:r>
                    </a:p>
                    <a:p>
                      <a:pPr lvl="0" algn="ctr"/>
                      <a:r>
                        <a:rPr lang="en-GB" sz="1100" b="0" dirty="0">
                          <a:solidFill>
                            <a:schemeClr val="tx1"/>
                          </a:solidFill>
                          <a:latin typeface="+mn-lt"/>
                          <a:cs typeface="Arial" panose="020B0604020202020204" pitchFamily="34" charset="0"/>
                        </a:rPr>
                        <a:t>Make bread.</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B w="6350" cap="flat" cmpd="sng" algn="ctr">
                      <a:solidFill>
                        <a:schemeClr val="tx1"/>
                      </a:solidFill>
                      <a:prstDash val="solid"/>
                      <a:round/>
                      <a:headEnd type="none" w="med" len="med"/>
                      <a:tailEnd type="none" w="med" len="med"/>
                    </a:lnB>
                    <a:solidFill>
                      <a:srgbClr val="92D050"/>
                    </a:solidFill>
                  </a:tcPr>
                </a:tc>
                <a:tc>
                  <a:txBody>
                    <a:bodyPr/>
                    <a:lstStyle/>
                    <a:p>
                      <a:pPr algn="ctr"/>
                      <a:r>
                        <a:rPr lang="en-GB" sz="1100" dirty="0"/>
                        <a:t>Bradley Barton Area</a:t>
                      </a:r>
                    </a:p>
                    <a:p>
                      <a:pPr algn="ctr"/>
                      <a:r>
                        <a:rPr lang="en-GB" sz="1100" dirty="0"/>
                        <a:t>Make a bridge.</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B w="6350" cap="flat" cmpd="sng" algn="ctr">
                      <a:solidFill>
                        <a:schemeClr val="tx1"/>
                      </a:solidFill>
                      <a:prstDash val="solid"/>
                      <a:round/>
                      <a:headEnd type="none" w="med" len="med"/>
                      <a:tailEnd type="none" w="med" len="med"/>
                    </a:lnB>
                    <a:solidFill>
                      <a:schemeClr val="bg2">
                        <a:lumMod val="90000"/>
                      </a:schemeClr>
                    </a:solidFill>
                  </a:tcPr>
                </a:tc>
                <a:extLst>
                  <a:ext uri="{0D108BD9-81ED-4DB2-BD59-A6C34878D82A}">
                    <a16:rowId xmlns:a16="http://schemas.microsoft.com/office/drawing/2014/main" val="10001"/>
                  </a:ext>
                </a:extLst>
              </a:tr>
              <a:tr h="300195">
                <a:tc>
                  <a:txBody>
                    <a:bodyPr/>
                    <a:lstStyle/>
                    <a:p>
                      <a:pPr marL="0" marR="0" lvl="0" indent="0" algn="ctr" defTabSz="914400" rtl="0" fontAlgn="auto" hangingPunct="1">
                        <a:lnSpc>
                          <a:spcPct val="100000"/>
                        </a:lnSpc>
                        <a:spcBef>
                          <a:spcPts val="0"/>
                        </a:spcBef>
                        <a:spcAft>
                          <a:spcPts val="0"/>
                        </a:spcAft>
                        <a:buNone/>
                        <a:tabLst/>
                      </a:pPr>
                      <a:r>
                        <a:rPr lang="en-GB" sz="1100" b="0" dirty="0">
                          <a:solidFill>
                            <a:schemeClr val="tx1"/>
                          </a:solidFill>
                          <a:latin typeface="+mn-lt"/>
                          <a:cs typeface="Arial" panose="020B0604020202020204" pitchFamily="34" charset="0"/>
                        </a:rPr>
                        <a:t>Prior</a:t>
                      </a:r>
                    </a:p>
                  </a:txBody>
                  <a:tcPr marL="72013" marR="72013" marT="35991" marB="35991"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pPr algn="ctr"/>
                      <a:r>
                        <a:rPr lang="en-GB" sz="1100" dirty="0"/>
                        <a:t>Experiences with junk modelling and building with blocks.</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r>
                        <a:rPr lang="en-GB" sz="1100" dirty="0"/>
                        <a:t>Make a fruit salad.</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algn="ctr"/>
                      <a:r>
                        <a:rPr lang="en-GB" sz="1100" dirty="0"/>
                        <a:t>Joining materials to make things.</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545631624"/>
                  </a:ext>
                </a:extLst>
              </a:tr>
              <a:tr h="2602078">
                <a:tc>
                  <a:txBody>
                    <a:bodyPr/>
                    <a:lstStyle/>
                    <a:p>
                      <a:pPr marL="0" marR="0" lvl="0" indent="0" algn="ctr" defTabSz="914400" rtl="0" fontAlgn="auto" hangingPunct="1">
                        <a:lnSpc>
                          <a:spcPct val="100000"/>
                        </a:lnSpc>
                        <a:spcBef>
                          <a:spcPts val="0"/>
                        </a:spcBef>
                        <a:spcAft>
                          <a:spcPts val="0"/>
                        </a:spcAft>
                        <a:buNone/>
                        <a:tabLst/>
                      </a:pPr>
                      <a:r>
                        <a:rPr lang="en-GB" sz="1100" b="1" dirty="0">
                          <a:solidFill>
                            <a:schemeClr val="tx1"/>
                          </a:solidFill>
                          <a:latin typeface="+mn-lt"/>
                          <a:cs typeface="Arial" panose="020B0604020202020204" pitchFamily="34" charset="0"/>
                        </a:rPr>
                        <a:t>Knowledge (</a:t>
                      </a:r>
                      <a:r>
                        <a:rPr lang="en-GB" sz="1100" b="1" dirty="0">
                          <a:solidFill>
                            <a:srgbClr val="FF0000"/>
                          </a:solidFill>
                          <a:latin typeface="+mn-lt"/>
                          <a:cs typeface="Arial" panose="020B0604020202020204" pitchFamily="34" charset="0"/>
                        </a:rPr>
                        <a:t>substantive </a:t>
                      </a:r>
                      <a:r>
                        <a:rPr lang="en-GB" sz="1100" b="1" dirty="0">
                          <a:solidFill>
                            <a:schemeClr val="tx1"/>
                          </a:solidFill>
                          <a:latin typeface="+mn-lt"/>
                          <a:cs typeface="Arial" panose="020B0604020202020204" pitchFamily="34" charset="0"/>
                        </a:rPr>
                        <a:t>and </a:t>
                      </a:r>
                      <a:r>
                        <a:rPr lang="en-GB" sz="1100" b="1" dirty="0">
                          <a:solidFill>
                            <a:srgbClr val="00B0F0"/>
                          </a:solidFill>
                          <a:latin typeface="+mn-lt"/>
                          <a:cs typeface="Arial" panose="020B0604020202020204" pitchFamily="34" charset="0"/>
                        </a:rPr>
                        <a:t>disciplinary</a:t>
                      </a:r>
                      <a:r>
                        <a:rPr lang="en-GB" sz="1100" b="1" dirty="0">
                          <a:solidFill>
                            <a:schemeClr val="tx1"/>
                          </a:solidFill>
                          <a:latin typeface="+mn-lt"/>
                          <a:cs typeface="Arial" panose="020B0604020202020204" pitchFamily="34" charset="0"/>
                        </a:rPr>
                        <a:t>)</a:t>
                      </a:r>
                    </a:p>
                  </a:txBody>
                  <a:tcPr marL="72013" marR="72013" marT="35991" marB="35991" vert="eaVert"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r>
                        <a:rPr lang="en-GB" sz="1100" dirty="0"/>
                        <a:t>Lesson 1- </a:t>
                      </a:r>
                      <a:r>
                        <a:rPr lang="en-GB" sz="1100" dirty="0">
                          <a:solidFill>
                            <a:srgbClr val="FF0000"/>
                          </a:solidFill>
                        </a:rPr>
                        <a:t>Explore what a pop-up book is. What makes it appealing?</a:t>
                      </a:r>
                    </a:p>
                    <a:p>
                      <a:r>
                        <a:rPr lang="en-GB" sz="1100" dirty="0"/>
                        <a:t>Lesson 2- </a:t>
                      </a:r>
                      <a:r>
                        <a:rPr lang="en-GB" sz="1100" dirty="0">
                          <a:solidFill>
                            <a:srgbClr val="FF0000"/>
                          </a:solidFill>
                        </a:rPr>
                        <a:t>Create a design criteria for a pop-up page with a slider.</a:t>
                      </a:r>
                    </a:p>
                    <a:p>
                      <a:r>
                        <a:rPr lang="en-GB" sz="1100" dirty="0"/>
                        <a:t>Lesson 3- </a:t>
                      </a:r>
                      <a:r>
                        <a:rPr lang="en-GB" sz="1100" dirty="0">
                          <a:solidFill>
                            <a:srgbClr val="00B0F0"/>
                          </a:solidFill>
                        </a:rPr>
                        <a:t>Design my own pop-up page with a slider.</a:t>
                      </a:r>
                    </a:p>
                    <a:p>
                      <a:r>
                        <a:rPr lang="en-GB" sz="1100" dirty="0"/>
                        <a:t>Lesson 4- </a:t>
                      </a:r>
                      <a:r>
                        <a:rPr lang="en-GB" sz="1100" dirty="0">
                          <a:solidFill>
                            <a:srgbClr val="FF0000"/>
                          </a:solidFill>
                        </a:rPr>
                        <a:t>Make a pop-up page with a slider.</a:t>
                      </a:r>
                    </a:p>
                    <a:p>
                      <a:r>
                        <a:rPr lang="en-GB" sz="1100" dirty="0"/>
                        <a:t>Lesson 5- </a:t>
                      </a:r>
                      <a:r>
                        <a:rPr lang="en-GB" sz="1100" dirty="0">
                          <a:solidFill>
                            <a:srgbClr val="FF0000"/>
                          </a:solidFill>
                        </a:rPr>
                        <a:t>Make a pop-up page with a slider.</a:t>
                      </a:r>
                    </a:p>
                    <a:p>
                      <a:r>
                        <a:rPr lang="en-GB" sz="1100" dirty="0">
                          <a:solidFill>
                            <a:schemeClr val="tx1"/>
                          </a:solidFill>
                        </a:rPr>
                        <a:t>Add their own written story to their page.</a:t>
                      </a:r>
                    </a:p>
                    <a:p>
                      <a:r>
                        <a:rPr lang="en-GB" sz="1100" dirty="0"/>
                        <a:t>Lesson 6- </a:t>
                      </a:r>
                      <a:r>
                        <a:rPr lang="en-GB" sz="1100" dirty="0">
                          <a:solidFill>
                            <a:srgbClr val="00B0F0"/>
                          </a:solidFill>
                        </a:rPr>
                        <a:t>Evaluate my pop-up page against the criteria. </a:t>
                      </a:r>
                    </a:p>
                    <a:p>
                      <a:endParaRPr lang="en-GB" sz="1100" dirty="0"/>
                    </a:p>
                    <a:p>
                      <a:endParaRPr lang="en-GB" sz="1100" dirty="0"/>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r>
                        <a:rPr lang="en-GB" sz="1100" dirty="0"/>
                        <a:t>Lesson 1- </a:t>
                      </a:r>
                      <a:r>
                        <a:rPr lang="en-GB" sz="1100" dirty="0">
                          <a:solidFill>
                            <a:srgbClr val="FF0000"/>
                          </a:solidFill>
                        </a:rPr>
                        <a:t>Taste test different kinds of bread (baguette, ciabatta, brown, multi grain) and identify what makes it appealing. </a:t>
                      </a:r>
                    </a:p>
                    <a:p>
                      <a:r>
                        <a:rPr lang="en-GB" sz="1100" dirty="0"/>
                        <a:t>Lesson 2- </a:t>
                      </a:r>
                      <a:r>
                        <a:rPr lang="en-GB" sz="1100" dirty="0">
                          <a:solidFill>
                            <a:srgbClr val="FF0000"/>
                          </a:solidFill>
                        </a:rPr>
                        <a:t>Order a bread recipe.</a:t>
                      </a:r>
                    </a:p>
                    <a:p>
                      <a:r>
                        <a:rPr lang="en-GB" sz="1100" dirty="0">
                          <a:solidFill>
                            <a:schemeClr val="tx1"/>
                          </a:solidFill>
                        </a:rPr>
                        <a:t>Understand the term ‘recipe’ and use this to put a bread recipe in order.</a:t>
                      </a:r>
                    </a:p>
                    <a:p>
                      <a:r>
                        <a:rPr lang="en-GB" sz="1100" dirty="0"/>
                        <a:t>Lesson 3- </a:t>
                      </a:r>
                      <a:r>
                        <a:rPr lang="en-GB" sz="1100" dirty="0">
                          <a:solidFill>
                            <a:srgbClr val="FF0000"/>
                          </a:solidFill>
                        </a:rPr>
                        <a:t>Know how to be hygienic when making food.</a:t>
                      </a:r>
                    </a:p>
                    <a:p>
                      <a:r>
                        <a:rPr lang="en-GB" sz="1100" dirty="0">
                          <a:solidFill>
                            <a:schemeClr val="tx1"/>
                          </a:solidFill>
                        </a:rPr>
                        <a:t>https://www.cieh.org/what-is-environmental-health/resources/school-materials/</a:t>
                      </a:r>
                    </a:p>
                    <a:p>
                      <a:r>
                        <a:rPr lang="en-GB" sz="1100" dirty="0"/>
                        <a:t>Lesson 4- </a:t>
                      </a:r>
                      <a:r>
                        <a:rPr lang="en-GB" sz="1100" dirty="0">
                          <a:solidFill>
                            <a:srgbClr val="00B0F0"/>
                          </a:solidFill>
                        </a:rPr>
                        <a:t>Design their bread.</a:t>
                      </a:r>
                    </a:p>
                    <a:p>
                      <a:r>
                        <a:rPr lang="en-GB" sz="1100" dirty="0">
                          <a:solidFill>
                            <a:schemeClr val="tx1"/>
                          </a:solidFill>
                        </a:rPr>
                        <a:t>They can decide a flavour (sun-dried tomatoes/olives/sea-salt rosemary/garlic and herb) and how they want to present it (twisted/plaited/bun/loaf).</a:t>
                      </a:r>
                    </a:p>
                    <a:p>
                      <a:r>
                        <a:rPr lang="en-GB" sz="1100" dirty="0"/>
                        <a:t>Lesson 5- </a:t>
                      </a:r>
                      <a:r>
                        <a:rPr lang="en-GB" sz="1100" dirty="0">
                          <a:solidFill>
                            <a:srgbClr val="00B0F0"/>
                          </a:solidFill>
                        </a:rPr>
                        <a:t>Make bread. </a:t>
                      </a:r>
                    </a:p>
                    <a:p>
                      <a:r>
                        <a:rPr lang="en-GB" sz="1100" dirty="0">
                          <a:solidFill>
                            <a:schemeClr val="tx1"/>
                          </a:solidFill>
                        </a:rPr>
                        <a:t>(once made, take a feedback sheet home for their parents to fill out giving them constructive feedback).</a:t>
                      </a:r>
                    </a:p>
                    <a:p>
                      <a:r>
                        <a:rPr lang="en-GB" sz="1100" dirty="0"/>
                        <a:t>Lesson 6- </a:t>
                      </a:r>
                      <a:r>
                        <a:rPr lang="en-GB" sz="1100" dirty="0">
                          <a:solidFill>
                            <a:srgbClr val="00B0F0"/>
                          </a:solidFill>
                        </a:rPr>
                        <a:t>Adapt their designs (based on feedback).</a:t>
                      </a:r>
                    </a:p>
                    <a:p>
                      <a:endParaRPr lang="en-GB" sz="1100" dirty="0">
                        <a:solidFill>
                          <a:srgbClr val="00B0F0"/>
                        </a:solidFill>
                      </a:endParaRPr>
                    </a:p>
                    <a:p>
                      <a:endParaRPr lang="en-GB" sz="1100" dirty="0">
                        <a:solidFill>
                          <a:srgbClr val="00B0F0"/>
                        </a:solidFill>
                      </a:endParaRPr>
                    </a:p>
                  </a:txBody>
                  <a:tcPr marL="72013" marR="72013" marT="35991" marB="35991">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r>
                        <a:rPr lang="en-GB" sz="1100" dirty="0"/>
                        <a:t>Lesson 1- </a:t>
                      </a:r>
                      <a:r>
                        <a:rPr lang="en-GB" sz="1100" dirty="0">
                          <a:solidFill>
                            <a:srgbClr val="FF0000"/>
                          </a:solidFill>
                        </a:rPr>
                        <a:t>Know what a bridge is and what makes it strong.</a:t>
                      </a:r>
                    </a:p>
                    <a:p>
                      <a:r>
                        <a:rPr lang="en-GB" sz="1100" dirty="0"/>
                        <a:t>(Re-tell story about using a bridge to get to school. Explain purposeful unit).</a:t>
                      </a:r>
                    </a:p>
                    <a:p>
                      <a:r>
                        <a:rPr lang="en-GB" sz="1100" dirty="0"/>
                        <a:t>Lesson 2- </a:t>
                      </a:r>
                      <a:r>
                        <a:rPr lang="en-GB" sz="1100" dirty="0">
                          <a:solidFill>
                            <a:srgbClr val="FF0000"/>
                          </a:solidFill>
                        </a:rPr>
                        <a:t>Select from a range of materials </a:t>
                      </a:r>
                      <a:r>
                        <a:rPr lang="en-GB" sz="1100" dirty="0"/>
                        <a:t>and </a:t>
                      </a:r>
                      <a:r>
                        <a:rPr lang="en-GB" sz="1100" dirty="0">
                          <a:solidFill>
                            <a:srgbClr val="00B0F0"/>
                          </a:solidFill>
                        </a:rPr>
                        <a:t>design a bridge for a toy car to go over.</a:t>
                      </a:r>
                    </a:p>
                    <a:p>
                      <a:r>
                        <a:rPr lang="en-GB" sz="1100" dirty="0"/>
                        <a:t>Resources</a:t>
                      </a:r>
                    </a:p>
                    <a:p>
                      <a:r>
                        <a:rPr lang="en-GB" sz="1100" dirty="0"/>
                        <a:t>Pritt sticks, glue guns, thin card, paper, thick cardboard, lolly pop sticks, pipe cleaners </a:t>
                      </a:r>
                    </a:p>
                    <a:p>
                      <a:r>
                        <a:rPr lang="en-GB" sz="1100" dirty="0"/>
                        <a:t>Lesson 3- </a:t>
                      </a:r>
                      <a:r>
                        <a:rPr lang="en-GB" sz="1100" dirty="0">
                          <a:solidFill>
                            <a:srgbClr val="00B0F0"/>
                          </a:solidFill>
                        </a:rPr>
                        <a:t>Justify design choices to a peer.</a:t>
                      </a:r>
                    </a:p>
                    <a:p>
                      <a:r>
                        <a:rPr lang="en-GB" sz="1100" dirty="0"/>
                        <a:t>Lesson 4- </a:t>
                      </a:r>
                      <a:r>
                        <a:rPr lang="en-GB" sz="1100" dirty="0">
                          <a:solidFill>
                            <a:srgbClr val="FF0000"/>
                          </a:solidFill>
                        </a:rPr>
                        <a:t>Create bridge.</a:t>
                      </a:r>
                    </a:p>
                    <a:p>
                      <a:r>
                        <a:rPr lang="en-GB" sz="1100" dirty="0"/>
                        <a:t>Lesson 5- </a:t>
                      </a:r>
                      <a:r>
                        <a:rPr lang="en-GB" sz="1100" dirty="0">
                          <a:solidFill>
                            <a:srgbClr val="00B0F0"/>
                          </a:solidFill>
                        </a:rPr>
                        <a:t>Test and evaluate whether it meets the purpose.</a:t>
                      </a:r>
                    </a:p>
                    <a:p>
                      <a:r>
                        <a:rPr lang="en-GB" sz="1100" dirty="0"/>
                        <a:t>Lesson 6- </a:t>
                      </a:r>
                      <a:r>
                        <a:rPr lang="en-GB" sz="1100" dirty="0">
                          <a:solidFill>
                            <a:srgbClr val="00B0F0"/>
                          </a:solidFill>
                        </a:rPr>
                        <a:t>Make model stronger, stiffer or more stable (to hold more load).</a:t>
                      </a:r>
                    </a:p>
                  </a:txBody>
                  <a:tcPr marL="72013" marR="72013" marT="35991" marB="3599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4"/>
                  </a:ext>
                </a:extLst>
              </a:tr>
              <a:tr h="1263875">
                <a:tc>
                  <a:txBody>
                    <a:bodyPr/>
                    <a:lstStyle/>
                    <a:p>
                      <a:pPr marL="0" marR="0" lvl="0" indent="0" algn="ctr" defTabSz="914400" rtl="0" fontAlgn="auto" hangingPunct="1">
                        <a:lnSpc>
                          <a:spcPct val="100000"/>
                        </a:lnSpc>
                        <a:spcBef>
                          <a:spcPts val="0"/>
                        </a:spcBef>
                        <a:spcAft>
                          <a:spcPts val="0"/>
                        </a:spcAft>
                        <a:buNone/>
                        <a:tabLst/>
                      </a:pPr>
                      <a:r>
                        <a:rPr lang="en-GB" sz="1100" b="1" dirty="0">
                          <a:solidFill>
                            <a:schemeClr val="tx1"/>
                          </a:solidFill>
                          <a:latin typeface="+mn-lt"/>
                          <a:cs typeface="Arial" panose="020B0604020202020204" pitchFamily="34" charset="0"/>
                        </a:rPr>
                        <a:t>Skills</a:t>
                      </a:r>
                    </a:p>
                  </a:txBody>
                  <a:tcPr marL="72013" marR="72013" marT="35991" marB="35991" vert="eaVert"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pPr marL="0" marR="0" indent="0" algn="l" rtl="0">
                        <a:lnSpc>
                          <a:spcPct val="119000"/>
                        </a:lnSpc>
                        <a:spcBef>
                          <a:spcPts val="0"/>
                        </a:spcBef>
                        <a:spcAft>
                          <a:spcPts val="0"/>
                        </a:spcAft>
                        <a:buFont typeface="Arial" panose="020B0604020202020204" pitchFamily="34" charset="0"/>
                        <a:buNone/>
                      </a:pPr>
                      <a:r>
                        <a:rPr lang="en-GB" sz="1100" b="0" baseline="0" dirty="0">
                          <a:solidFill>
                            <a:schemeClr val="tx1"/>
                          </a:solidFill>
                          <a:latin typeface="+mn-lt"/>
                          <a:cs typeface="Arial" panose="020B0604020202020204" pitchFamily="34" charset="0"/>
                        </a:rPr>
                        <a:t>Cut cardboard.</a:t>
                      </a:r>
                    </a:p>
                    <a:p>
                      <a:pPr marL="0" marR="0" indent="0" algn="l" rtl="0">
                        <a:lnSpc>
                          <a:spcPct val="119000"/>
                        </a:lnSpc>
                        <a:spcBef>
                          <a:spcPts val="0"/>
                        </a:spcBef>
                        <a:spcAft>
                          <a:spcPts val="0"/>
                        </a:spcAft>
                        <a:buFont typeface="Arial" panose="020B0604020202020204" pitchFamily="34" charset="0"/>
                        <a:buNone/>
                      </a:pPr>
                      <a:r>
                        <a:rPr lang="en-GB" sz="1100" b="0" baseline="0" dirty="0">
                          <a:solidFill>
                            <a:schemeClr val="tx1"/>
                          </a:solidFill>
                          <a:latin typeface="+mn-lt"/>
                          <a:cs typeface="Arial" panose="020B0604020202020204" pitchFamily="34" charset="0"/>
                        </a:rPr>
                        <a:t>Stick cardboard together to make a slider.</a:t>
                      </a:r>
                    </a:p>
                    <a:p>
                      <a:pPr marL="0" marR="0" indent="0" algn="l" rtl="0">
                        <a:lnSpc>
                          <a:spcPct val="119000"/>
                        </a:lnSpc>
                        <a:spcBef>
                          <a:spcPts val="0"/>
                        </a:spcBef>
                        <a:spcAft>
                          <a:spcPts val="0"/>
                        </a:spcAft>
                        <a:buFont typeface="Arial" panose="020B0604020202020204" pitchFamily="34" charset="0"/>
                        <a:buNone/>
                      </a:pPr>
                      <a:r>
                        <a:rPr lang="en-GB" sz="1100" b="0" baseline="0" dirty="0">
                          <a:solidFill>
                            <a:schemeClr val="tx1"/>
                          </a:solidFill>
                          <a:latin typeface="+mn-lt"/>
                          <a:cs typeface="Arial" panose="020B0604020202020204" pitchFamily="34" charset="0"/>
                        </a:rPr>
                        <a:t>Folding cardboard.</a:t>
                      </a:r>
                    </a:p>
                    <a:p>
                      <a:pPr marL="0" marR="0" indent="0" algn="l" rtl="0">
                        <a:lnSpc>
                          <a:spcPct val="119000"/>
                        </a:lnSpc>
                        <a:spcBef>
                          <a:spcPts val="0"/>
                        </a:spcBef>
                        <a:spcAft>
                          <a:spcPts val="0"/>
                        </a:spcAft>
                        <a:buFont typeface="Arial" panose="020B0604020202020204" pitchFamily="34" charset="0"/>
                        <a:buNone/>
                      </a:pPr>
                      <a:r>
                        <a:rPr lang="en-GB" sz="1100" b="0" baseline="0" dirty="0">
                          <a:solidFill>
                            <a:schemeClr val="tx1"/>
                          </a:solidFill>
                          <a:latin typeface="+mn-lt"/>
                          <a:cs typeface="Arial" panose="020B0604020202020204" pitchFamily="34" charset="0"/>
                        </a:rPr>
                        <a:t>Design through drawing.</a:t>
                      </a:r>
                    </a:p>
                    <a:p>
                      <a:endParaRPr lang="en-GB" sz="1100" dirty="0"/>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lvl="0" indent="0" algn="l" defTabSz="914400" rtl="0" fontAlgn="auto" hangingPunct="1">
                        <a:lnSpc>
                          <a:spcPct val="100000"/>
                        </a:lnSpc>
                        <a:spcBef>
                          <a:spcPts val="0"/>
                        </a:spcBef>
                        <a:spcAft>
                          <a:spcPts val="0"/>
                        </a:spcAft>
                        <a:buSzPct val="100000"/>
                        <a:buFont typeface="Arial" pitchFamily="34"/>
                        <a:buNone/>
                        <a:tabLst/>
                      </a:pPr>
                      <a:r>
                        <a:rPr lang="en-GB" sz="1100" b="0" i="0" u="none" strike="noStrike" kern="1200" cap="none" spc="0" baseline="0" dirty="0">
                          <a:solidFill>
                            <a:schemeClr val="tx1"/>
                          </a:solidFill>
                          <a:uFillTx/>
                          <a:latin typeface="+mn-lt"/>
                        </a:rPr>
                        <a:t>Combine ingredients. </a:t>
                      </a:r>
                    </a:p>
                    <a:p>
                      <a:pPr marL="0" marR="0" lvl="0" indent="0" algn="l" defTabSz="914400" rtl="0" fontAlgn="auto" hangingPunct="1">
                        <a:lnSpc>
                          <a:spcPct val="100000"/>
                        </a:lnSpc>
                        <a:spcBef>
                          <a:spcPts val="0"/>
                        </a:spcBef>
                        <a:spcAft>
                          <a:spcPts val="0"/>
                        </a:spcAft>
                        <a:buSzPct val="100000"/>
                        <a:buFont typeface="Arial" pitchFamily="34"/>
                        <a:buNone/>
                        <a:tabLst/>
                      </a:pPr>
                      <a:r>
                        <a:rPr lang="en-GB" sz="1100" b="0" i="0" u="none" strike="noStrike" kern="1200" cap="none" spc="0" baseline="0" dirty="0">
                          <a:solidFill>
                            <a:schemeClr val="tx1"/>
                          </a:solidFill>
                          <a:uFillTx/>
                          <a:latin typeface="+mn-lt"/>
                        </a:rPr>
                        <a:t>Sieve flour.</a:t>
                      </a:r>
                    </a:p>
                    <a:p>
                      <a:pPr marL="0" marR="0" lvl="0" indent="0" algn="l" defTabSz="914400" rtl="0" fontAlgn="auto" hangingPunct="1">
                        <a:lnSpc>
                          <a:spcPct val="100000"/>
                        </a:lnSpc>
                        <a:spcBef>
                          <a:spcPts val="0"/>
                        </a:spcBef>
                        <a:spcAft>
                          <a:spcPts val="0"/>
                        </a:spcAft>
                        <a:buSzPct val="100000"/>
                        <a:buFont typeface="Arial" pitchFamily="34"/>
                        <a:buNone/>
                        <a:tabLst/>
                      </a:pPr>
                      <a:r>
                        <a:rPr lang="en-GB" sz="1100" b="0" i="0" u="none" strike="noStrike" kern="1200" cap="none" spc="0" baseline="0" dirty="0">
                          <a:solidFill>
                            <a:schemeClr val="tx1"/>
                          </a:solidFill>
                          <a:uFillTx/>
                          <a:latin typeface="+mn-lt"/>
                        </a:rPr>
                        <a:t>Measure ingredients.</a:t>
                      </a:r>
                    </a:p>
                    <a:p>
                      <a:pPr marL="0" marR="0" lvl="0" indent="0" algn="l" defTabSz="914400" rtl="0" fontAlgn="auto" hangingPunct="1">
                        <a:lnSpc>
                          <a:spcPct val="100000"/>
                        </a:lnSpc>
                        <a:spcBef>
                          <a:spcPts val="0"/>
                        </a:spcBef>
                        <a:spcAft>
                          <a:spcPts val="0"/>
                        </a:spcAft>
                        <a:buSzPct val="100000"/>
                        <a:buFont typeface="Arial" pitchFamily="34"/>
                        <a:buNone/>
                        <a:tabLst/>
                      </a:pPr>
                      <a:r>
                        <a:rPr lang="en-GB" sz="1100" b="0" i="0" u="none" strike="noStrike" kern="1200" cap="none" spc="0" baseline="0" dirty="0">
                          <a:solidFill>
                            <a:schemeClr val="tx1"/>
                          </a:solidFill>
                          <a:uFillTx/>
                          <a:latin typeface="+mn-lt"/>
                        </a:rPr>
                        <a:t>Knead bread.</a:t>
                      </a:r>
                    </a:p>
                    <a:p>
                      <a:pPr marL="0" marR="0" lvl="0" indent="0" algn="l" defTabSz="914400" rtl="0" fontAlgn="auto" hangingPunct="1">
                        <a:lnSpc>
                          <a:spcPct val="100000"/>
                        </a:lnSpc>
                        <a:spcBef>
                          <a:spcPts val="0"/>
                        </a:spcBef>
                        <a:spcAft>
                          <a:spcPts val="0"/>
                        </a:spcAft>
                        <a:buSzPct val="100000"/>
                        <a:buFont typeface="Arial" pitchFamily="34"/>
                        <a:buNone/>
                        <a:tabLst/>
                      </a:pPr>
                      <a:r>
                        <a:rPr lang="en-GB" sz="1100" b="0" i="0" u="none" strike="noStrike" kern="1200" cap="none" spc="0" baseline="0" dirty="0">
                          <a:solidFill>
                            <a:schemeClr val="tx1"/>
                          </a:solidFill>
                          <a:uFillTx/>
                          <a:latin typeface="+mn-lt"/>
                        </a:rPr>
                        <a:t>Follow a recipe.</a:t>
                      </a:r>
                    </a:p>
                    <a:p>
                      <a:pPr marL="0" marR="0" lvl="0" indent="0" algn="l" defTabSz="914400" rtl="0" fontAlgn="auto" hangingPunct="1">
                        <a:lnSpc>
                          <a:spcPct val="100000"/>
                        </a:lnSpc>
                        <a:spcBef>
                          <a:spcPts val="0"/>
                        </a:spcBef>
                        <a:spcAft>
                          <a:spcPts val="0"/>
                        </a:spcAft>
                        <a:buSzPct val="100000"/>
                        <a:buFont typeface="Arial" pitchFamily="34"/>
                        <a:buNone/>
                        <a:tabLst/>
                      </a:pPr>
                      <a:r>
                        <a:rPr lang="en-GB" sz="1100" b="0" i="0" u="none" strike="noStrike" kern="1200" cap="none" spc="0" baseline="0" dirty="0">
                          <a:solidFill>
                            <a:schemeClr val="tx1"/>
                          </a:solidFill>
                          <a:uFillTx/>
                          <a:latin typeface="+mn-lt"/>
                        </a:rPr>
                        <a:t>How know to be hygienic (wash hands).</a:t>
                      </a:r>
                    </a:p>
                    <a:p>
                      <a:endParaRPr lang="en-GB" sz="1100" dirty="0">
                        <a:solidFill>
                          <a:srgbClr val="00B0F0"/>
                        </a:solidFill>
                      </a:endParaRPr>
                    </a:p>
                  </a:txBody>
                  <a:tcPr marL="72013" marR="72013" marT="35991" marB="35991">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r>
                        <a:rPr lang="en-GB" sz="1100" dirty="0"/>
                        <a:t>Selecting materials.</a:t>
                      </a:r>
                    </a:p>
                    <a:p>
                      <a:r>
                        <a:rPr lang="en-GB" sz="1100" dirty="0"/>
                        <a:t>Talk through design idea.</a:t>
                      </a:r>
                    </a:p>
                    <a:p>
                      <a:r>
                        <a:rPr lang="en-GB" sz="1100" dirty="0"/>
                        <a:t>Know how to cut.</a:t>
                      </a:r>
                    </a:p>
                    <a:p>
                      <a:r>
                        <a:rPr lang="en-GB" sz="1100" dirty="0"/>
                        <a:t>Know how to join with glue.</a:t>
                      </a:r>
                    </a:p>
                    <a:p>
                      <a:endParaRPr lang="en-GB" sz="1100" dirty="0">
                        <a:solidFill>
                          <a:srgbClr val="00B0F0"/>
                        </a:solidFill>
                      </a:endParaRPr>
                    </a:p>
                  </a:txBody>
                  <a:tcPr marL="72013" marR="72013" marT="35991" marB="3599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extLst>
                  <a:ext uri="{0D108BD9-81ED-4DB2-BD59-A6C34878D82A}">
                    <a16:rowId xmlns:a16="http://schemas.microsoft.com/office/drawing/2014/main" val="3479568851"/>
                  </a:ext>
                </a:extLst>
              </a:tr>
              <a:tr h="865951">
                <a:tc>
                  <a:txBody>
                    <a:bodyPr/>
                    <a:lstStyle/>
                    <a:p>
                      <a:pPr marL="0" marR="0" lvl="0" indent="0" algn="ctr" defTabSz="914400" rtl="0" fontAlgn="auto" hangingPunct="1">
                        <a:lnSpc>
                          <a:spcPct val="100000"/>
                        </a:lnSpc>
                        <a:spcBef>
                          <a:spcPts val="0"/>
                        </a:spcBef>
                        <a:spcAft>
                          <a:spcPts val="0"/>
                        </a:spcAft>
                        <a:buNone/>
                        <a:tabLst/>
                      </a:pPr>
                      <a:r>
                        <a:rPr lang="en-GB" sz="1100" b="1" dirty="0">
                          <a:solidFill>
                            <a:schemeClr val="tx1"/>
                          </a:solidFill>
                          <a:latin typeface="+mn-lt"/>
                          <a:cs typeface="Arial" panose="020B0604020202020204" pitchFamily="34" charset="0"/>
                        </a:rPr>
                        <a:t>END POINT</a:t>
                      </a:r>
                    </a:p>
                  </a:txBody>
                  <a:tcPr marL="72013" marR="72013" marT="35991" marB="35991" vert="vert"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r>
                        <a:rPr lang="en-GB" sz="1100" dirty="0"/>
                        <a:t>Make a pop-out page with a slider for own story.</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r>
                        <a:rPr lang="en-GB" sz="1100" dirty="0">
                          <a:solidFill>
                            <a:schemeClr val="tx1"/>
                          </a:solidFill>
                        </a:rPr>
                        <a:t>Design and make some bread.</a:t>
                      </a:r>
                    </a:p>
                  </a:txBody>
                  <a:tcPr marL="72013" marR="72013" marT="35991" marB="35991">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r>
                        <a:rPr lang="en-GB" sz="1100" dirty="0">
                          <a:solidFill>
                            <a:schemeClr val="tx1"/>
                          </a:solidFill>
                        </a:rPr>
                        <a:t>Design and make a bridge.</a:t>
                      </a:r>
                    </a:p>
                  </a:txBody>
                  <a:tcPr marL="72013" marR="72013" marT="35991" marB="3599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431770353"/>
                  </a:ext>
                </a:extLst>
              </a:tr>
              <a:tr h="429946">
                <a:tc>
                  <a:txBody>
                    <a:bodyPr/>
                    <a:lstStyle/>
                    <a:p>
                      <a:pPr marL="0" marR="0" lvl="0" indent="0" algn="ctr" defTabSz="914400" rtl="0" fontAlgn="auto" hangingPunct="1">
                        <a:lnSpc>
                          <a:spcPct val="100000"/>
                        </a:lnSpc>
                        <a:spcBef>
                          <a:spcPts val="0"/>
                        </a:spcBef>
                        <a:spcAft>
                          <a:spcPts val="0"/>
                        </a:spcAft>
                        <a:buNone/>
                        <a:tabLst/>
                      </a:pPr>
                      <a:r>
                        <a:rPr lang="en-GB" sz="1100" b="0" dirty="0">
                          <a:solidFill>
                            <a:schemeClr val="tx1"/>
                          </a:solidFill>
                          <a:latin typeface="+mn-lt"/>
                          <a:cs typeface="Arial" panose="020B0604020202020204" pitchFamily="34" charset="0"/>
                        </a:rPr>
                        <a:t>Next</a:t>
                      </a:r>
                    </a:p>
                  </a:txBody>
                  <a:tcPr marL="72013" marR="72013" marT="35991" marB="35991"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r>
                        <a:rPr lang="en-GB" sz="1100" dirty="0"/>
                        <a:t>Make moon buggies with axel and wheels.</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r>
                        <a:rPr lang="en-GB" sz="1100" dirty="0"/>
                        <a:t>Make a soup.</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r>
                        <a:rPr lang="en-GB" sz="1100" dirty="0"/>
                        <a:t>Make a wooden bridge (Y4).</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854093209"/>
                  </a:ext>
                </a:extLst>
              </a:tr>
            </a:tbl>
          </a:graphicData>
        </a:graphic>
      </p:graphicFrame>
      <p:pic>
        <p:nvPicPr>
          <p:cNvPr id="3" name="Picture 2">
            <a:extLst>
              <a:ext uri="{FF2B5EF4-FFF2-40B4-BE49-F238E27FC236}">
                <a16:creationId xmlns:a16="http://schemas.microsoft.com/office/drawing/2014/main" id="{D0AA8A4F-0D74-4EBA-B61D-ABDBCA9E58E7}"/>
              </a:ext>
            </a:extLst>
          </p:cNvPr>
          <p:cNvPicPr>
            <a:picLocks noChangeAspect="1"/>
          </p:cNvPicPr>
          <p:nvPr/>
        </p:nvPicPr>
        <p:blipFill>
          <a:blip r:embed="rId2"/>
          <a:stretch>
            <a:fillRect/>
          </a:stretch>
        </p:blipFill>
        <p:spPr>
          <a:xfrm>
            <a:off x="1478942" y="3058305"/>
            <a:ext cx="2331120" cy="1677844"/>
          </a:xfrm>
          <a:prstGeom prst="rect">
            <a:avLst/>
          </a:prstGeom>
        </p:spPr>
      </p:pic>
      <p:sp>
        <p:nvSpPr>
          <p:cNvPr id="4" name="TextBox 3">
            <a:extLst>
              <a:ext uri="{FF2B5EF4-FFF2-40B4-BE49-F238E27FC236}">
                <a16:creationId xmlns:a16="http://schemas.microsoft.com/office/drawing/2014/main" id="{99863C8D-3EC0-4A4E-96F5-9DDA01BB01EA}"/>
              </a:ext>
            </a:extLst>
          </p:cNvPr>
          <p:cNvSpPr txBox="1"/>
          <p:nvPr/>
        </p:nvSpPr>
        <p:spPr>
          <a:xfrm>
            <a:off x="10717618" y="503384"/>
            <a:ext cx="1311349" cy="2893100"/>
          </a:xfrm>
          <a:prstGeom prst="rect">
            <a:avLst/>
          </a:prstGeom>
          <a:noFill/>
        </p:spPr>
        <p:txBody>
          <a:bodyPr wrap="square" rtlCol="0">
            <a:spAutoFit/>
          </a:bodyPr>
          <a:lstStyle/>
          <a:p>
            <a:r>
              <a:rPr lang="en-GB" sz="1400" dirty="0"/>
              <a:t>Yellow- mechanisms</a:t>
            </a:r>
          </a:p>
          <a:p>
            <a:endParaRPr lang="en-GB" sz="1400" dirty="0"/>
          </a:p>
          <a:p>
            <a:r>
              <a:rPr lang="en-GB" sz="1400" dirty="0"/>
              <a:t>Grey- junk modelling</a:t>
            </a:r>
          </a:p>
          <a:p>
            <a:endParaRPr lang="en-GB" sz="1400" dirty="0"/>
          </a:p>
          <a:p>
            <a:r>
              <a:rPr lang="en-GB" sz="1400" dirty="0"/>
              <a:t>Green- food tech</a:t>
            </a:r>
          </a:p>
          <a:p>
            <a:endParaRPr lang="en-GB" sz="1400" dirty="0"/>
          </a:p>
          <a:p>
            <a:r>
              <a:rPr lang="en-GB" sz="1400" dirty="0"/>
              <a:t>Orange- woodwork</a:t>
            </a:r>
          </a:p>
          <a:p>
            <a:endParaRPr lang="en-GB" sz="1400" dirty="0"/>
          </a:p>
          <a:p>
            <a:r>
              <a:rPr lang="en-GB" sz="1400" dirty="0"/>
              <a:t>Blue- textiles</a:t>
            </a:r>
          </a:p>
        </p:txBody>
      </p:sp>
      <p:pic>
        <p:nvPicPr>
          <p:cNvPr id="1026" name="Picture 2" descr="peter reinhart | Page 2 | The Fresh Loaf">
            <a:extLst>
              <a:ext uri="{FF2B5EF4-FFF2-40B4-BE49-F238E27FC236}">
                <a16:creationId xmlns:a16="http://schemas.microsoft.com/office/drawing/2014/main" id="{2EC4F85C-0EAA-436A-AAB5-1B0AA9AC8E5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82891" y="5324336"/>
            <a:ext cx="1248210" cy="93615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49C4AA7A-FE8D-4D28-B1BE-762FDD40D32E}"/>
              </a:ext>
            </a:extLst>
          </p:cNvPr>
          <p:cNvPicPr>
            <a:picLocks noChangeAspect="1"/>
          </p:cNvPicPr>
          <p:nvPr/>
        </p:nvPicPr>
        <p:blipFill>
          <a:blip r:embed="rId4"/>
          <a:stretch>
            <a:fillRect/>
          </a:stretch>
        </p:blipFill>
        <p:spPr>
          <a:xfrm>
            <a:off x="9294655" y="4931989"/>
            <a:ext cx="1178732" cy="860425"/>
          </a:xfrm>
          <a:prstGeom prst="rect">
            <a:avLst/>
          </a:prstGeom>
        </p:spPr>
      </p:pic>
    </p:spTree>
    <p:extLst>
      <p:ext uri="{BB962C8B-B14F-4D97-AF65-F5344CB8AC3E}">
        <p14:creationId xmlns:p14="http://schemas.microsoft.com/office/powerpoint/2010/main" val="359116364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1980F313-AFBF-4615-B621-802A5EA7B734}"/>
              </a:ext>
            </a:extLst>
          </p:cNvPr>
          <p:cNvSpPr>
            <a:spLocks noGrp="1"/>
          </p:cNvSpPr>
          <p:nvPr>
            <p:ph type="sldNum" sz="quarter" idx="12"/>
          </p:nvPr>
        </p:nvSpPr>
        <p:spPr/>
        <p:txBody>
          <a:bodyPr/>
          <a:lstStyle/>
          <a:p>
            <a:pPr lvl="0"/>
            <a:fld id="{D1C5E2AD-0845-482F-9AC7-2D3C180562A9}" type="slidenum">
              <a:rPr lang="en-GB" smtClean="0"/>
              <a:t>2</a:t>
            </a:fld>
            <a:endParaRPr lang="en-GB" dirty="0"/>
          </a:p>
        </p:txBody>
      </p:sp>
      <p:sp>
        <p:nvSpPr>
          <p:cNvPr id="8" name="TextBox 7">
            <a:extLst>
              <a:ext uri="{FF2B5EF4-FFF2-40B4-BE49-F238E27FC236}">
                <a16:creationId xmlns:a16="http://schemas.microsoft.com/office/drawing/2014/main" id="{BEF6C968-92F2-4304-8270-423FA58CF383}"/>
              </a:ext>
            </a:extLst>
          </p:cNvPr>
          <p:cNvSpPr txBox="1"/>
          <p:nvPr/>
        </p:nvSpPr>
        <p:spPr>
          <a:xfrm>
            <a:off x="4986172" y="256719"/>
            <a:ext cx="1881221" cy="326884"/>
          </a:xfrm>
          <a:prstGeom prst="rect">
            <a:avLst/>
          </a:prstGeom>
          <a:noFill/>
        </p:spPr>
        <p:txBody>
          <a:bodyPr wrap="none" rtlCol="0">
            <a:spAutoFit/>
          </a:bodyPr>
          <a:lstStyle/>
          <a:p>
            <a:r>
              <a:rPr lang="en-GB" sz="1524" u="sng" dirty="0"/>
              <a:t>Year 1 DT vocabulary </a:t>
            </a:r>
          </a:p>
        </p:txBody>
      </p:sp>
      <p:pic>
        <p:nvPicPr>
          <p:cNvPr id="2" name="Picture 1">
            <a:extLst>
              <a:ext uri="{FF2B5EF4-FFF2-40B4-BE49-F238E27FC236}">
                <a16:creationId xmlns:a16="http://schemas.microsoft.com/office/drawing/2014/main" id="{54889009-69F8-4FDA-B7CA-57C0FBC58DD7}"/>
              </a:ext>
            </a:extLst>
          </p:cNvPr>
          <p:cNvPicPr>
            <a:picLocks noChangeAspect="1"/>
          </p:cNvPicPr>
          <p:nvPr/>
        </p:nvPicPr>
        <p:blipFill>
          <a:blip r:embed="rId2"/>
          <a:stretch>
            <a:fillRect/>
          </a:stretch>
        </p:blipFill>
        <p:spPr>
          <a:xfrm>
            <a:off x="429083" y="1111539"/>
            <a:ext cx="5666917" cy="2317461"/>
          </a:xfrm>
          <a:prstGeom prst="rect">
            <a:avLst/>
          </a:prstGeom>
        </p:spPr>
      </p:pic>
      <p:sp>
        <p:nvSpPr>
          <p:cNvPr id="4" name="TextBox 3">
            <a:extLst>
              <a:ext uri="{FF2B5EF4-FFF2-40B4-BE49-F238E27FC236}">
                <a16:creationId xmlns:a16="http://schemas.microsoft.com/office/drawing/2014/main" id="{21565131-67E8-410A-B94A-F65798832C20}"/>
              </a:ext>
            </a:extLst>
          </p:cNvPr>
          <p:cNvSpPr txBox="1"/>
          <p:nvPr/>
        </p:nvSpPr>
        <p:spPr>
          <a:xfrm>
            <a:off x="1653987" y="779929"/>
            <a:ext cx="3119719" cy="369332"/>
          </a:xfrm>
          <a:prstGeom prst="rect">
            <a:avLst/>
          </a:prstGeom>
          <a:noFill/>
        </p:spPr>
        <p:txBody>
          <a:bodyPr wrap="square" rtlCol="0">
            <a:spAutoFit/>
          </a:bodyPr>
          <a:lstStyle/>
          <a:p>
            <a:r>
              <a:rPr lang="en-GB" dirty="0"/>
              <a:t>Slider story book page</a:t>
            </a:r>
          </a:p>
        </p:txBody>
      </p:sp>
      <p:pic>
        <p:nvPicPr>
          <p:cNvPr id="5" name="Picture 4">
            <a:extLst>
              <a:ext uri="{FF2B5EF4-FFF2-40B4-BE49-F238E27FC236}">
                <a16:creationId xmlns:a16="http://schemas.microsoft.com/office/drawing/2014/main" id="{D965E5F9-15FA-4846-BACD-D706001B8DAA}"/>
              </a:ext>
            </a:extLst>
          </p:cNvPr>
          <p:cNvPicPr>
            <a:picLocks noChangeAspect="1"/>
          </p:cNvPicPr>
          <p:nvPr/>
        </p:nvPicPr>
        <p:blipFill>
          <a:blip r:embed="rId3"/>
          <a:stretch>
            <a:fillRect/>
          </a:stretch>
        </p:blipFill>
        <p:spPr>
          <a:xfrm>
            <a:off x="491975" y="3760610"/>
            <a:ext cx="5541132" cy="2983686"/>
          </a:xfrm>
          <a:prstGeom prst="rect">
            <a:avLst/>
          </a:prstGeom>
        </p:spPr>
      </p:pic>
      <p:sp>
        <p:nvSpPr>
          <p:cNvPr id="6" name="TextBox 5">
            <a:extLst>
              <a:ext uri="{FF2B5EF4-FFF2-40B4-BE49-F238E27FC236}">
                <a16:creationId xmlns:a16="http://schemas.microsoft.com/office/drawing/2014/main" id="{82FD9D1B-DDE7-44CA-BC97-71589800993E}"/>
              </a:ext>
            </a:extLst>
          </p:cNvPr>
          <p:cNvSpPr txBox="1"/>
          <p:nvPr/>
        </p:nvSpPr>
        <p:spPr>
          <a:xfrm>
            <a:off x="1277471" y="3550024"/>
            <a:ext cx="1506070" cy="369332"/>
          </a:xfrm>
          <a:prstGeom prst="rect">
            <a:avLst/>
          </a:prstGeom>
          <a:noFill/>
        </p:spPr>
        <p:txBody>
          <a:bodyPr wrap="square" rtlCol="0">
            <a:spAutoFit/>
          </a:bodyPr>
          <a:lstStyle/>
          <a:p>
            <a:r>
              <a:rPr lang="en-GB" dirty="0"/>
              <a:t>Making bread</a:t>
            </a:r>
          </a:p>
        </p:txBody>
      </p:sp>
      <p:pic>
        <p:nvPicPr>
          <p:cNvPr id="7" name="Picture 6">
            <a:extLst>
              <a:ext uri="{FF2B5EF4-FFF2-40B4-BE49-F238E27FC236}">
                <a16:creationId xmlns:a16="http://schemas.microsoft.com/office/drawing/2014/main" id="{E3D6239D-6970-475D-8A1B-A6FD01CB0A41}"/>
              </a:ext>
            </a:extLst>
          </p:cNvPr>
          <p:cNvPicPr>
            <a:picLocks noChangeAspect="1"/>
          </p:cNvPicPr>
          <p:nvPr/>
        </p:nvPicPr>
        <p:blipFill>
          <a:blip r:embed="rId4"/>
          <a:stretch>
            <a:fillRect/>
          </a:stretch>
        </p:blipFill>
        <p:spPr>
          <a:xfrm>
            <a:off x="6304221" y="1240590"/>
            <a:ext cx="5458696" cy="1959532"/>
          </a:xfrm>
          <a:prstGeom prst="rect">
            <a:avLst/>
          </a:prstGeom>
        </p:spPr>
      </p:pic>
      <p:sp>
        <p:nvSpPr>
          <p:cNvPr id="9" name="TextBox 8">
            <a:extLst>
              <a:ext uri="{FF2B5EF4-FFF2-40B4-BE49-F238E27FC236}">
                <a16:creationId xmlns:a16="http://schemas.microsoft.com/office/drawing/2014/main" id="{54A925FC-AEA1-4C96-885E-56482262D97A}"/>
              </a:ext>
            </a:extLst>
          </p:cNvPr>
          <p:cNvSpPr txBox="1"/>
          <p:nvPr/>
        </p:nvSpPr>
        <p:spPr>
          <a:xfrm>
            <a:off x="6589059" y="941294"/>
            <a:ext cx="1627094" cy="369332"/>
          </a:xfrm>
          <a:prstGeom prst="rect">
            <a:avLst/>
          </a:prstGeom>
          <a:noFill/>
        </p:spPr>
        <p:txBody>
          <a:bodyPr wrap="square" rtlCol="0">
            <a:spAutoFit/>
          </a:bodyPr>
          <a:lstStyle/>
          <a:p>
            <a:r>
              <a:rPr lang="en-GB" dirty="0"/>
              <a:t>Make a bridge</a:t>
            </a:r>
          </a:p>
        </p:txBody>
      </p:sp>
    </p:spTree>
    <p:extLst>
      <p:ext uri="{BB962C8B-B14F-4D97-AF65-F5344CB8AC3E}">
        <p14:creationId xmlns:p14="http://schemas.microsoft.com/office/powerpoint/2010/main" val="345753744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1293783565"/>
              </p:ext>
            </p:extLst>
          </p:nvPr>
        </p:nvGraphicFramePr>
        <p:xfrm>
          <a:off x="953865" y="163414"/>
          <a:ext cx="9384255" cy="7074592"/>
        </p:xfrm>
        <a:graphic>
          <a:graphicData uri="http://schemas.openxmlformats.org/drawingml/2006/table">
            <a:tbl>
              <a:tblPr firstRow="1" bandRow="1">
                <a:effectLst/>
                <a:tableStyleId>{5C22544A-7EE6-4342-B048-85BDC9FD1C3A}</a:tableStyleId>
              </a:tblPr>
              <a:tblGrid>
                <a:gridCol w="493759">
                  <a:extLst>
                    <a:ext uri="{9D8B030D-6E8A-4147-A177-3AD203B41FA5}">
                      <a16:colId xmlns:a16="http://schemas.microsoft.com/office/drawing/2014/main" val="20000"/>
                    </a:ext>
                  </a:extLst>
                </a:gridCol>
                <a:gridCol w="2845424">
                  <a:extLst>
                    <a:ext uri="{9D8B030D-6E8A-4147-A177-3AD203B41FA5}">
                      <a16:colId xmlns:a16="http://schemas.microsoft.com/office/drawing/2014/main" val="20001"/>
                    </a:ext>
                  </a:extLst>
                </a:gridCol>
                <a:gridCol w="2965591">
                  <a:extLst>
                    <a:ext uri="{9D8B030D-6E8A-4147-A177-3AD203B41FA5}">
                      <a16:colId xmlns:a16="http://schemas.microsoft.com/office/drawing/2014/main" val="1411665628"/>
                    </a:ext>
                  </a:extLst>
                </a:gridCol>
                <a:gridCol w="3079481">
                  <a:extLst>
                    <a:ext uri="{9D8B030D-6E8A-4147-A177-3AD203B41FA5}">
                      <a16:colId xmlns:a16="http://schemas.microsoft.com/office/drawing/2014/main" val="2532581323"/>
                    </a:ext>
                  </a:extLst>
                </a:gridCol>
              </a:tblGrid>
              <a:tr h="263975">
                <a:tc gridSpan="4">
                  <a:txBody>
                    <a:bodyPr/>
                    <a:lstStyle/>
                    <a:p>
                      <a:pPr lvl="0" algn="ctr"/>
                      <a:r>
                        <a:rPr lang="en-GB" sz="1100" b="0" dirty="0">
                          <a:latin typeface="+mn-lt"/>
                          <a:cs typeface="Arial" panose="020B0604020202020204" pitchFamily="34" charset="0"/>
                        </a:rPr>
                        <a:t>DT Year 2</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FA1"/>
                    </a:solidFill>
                  </a:tcPr>
                </a:tc>
                <a:tc hMerge="1">
                  <a:txBody>
                    <a:bodyPr/>
                    <a:lstStyle/>
                    <a:p>
                      <a:endParaRPr lang="en-GB"/>
                    </a:p>
                  </a:txBody>
                  <a:tcPr/>
                </a:tc>
                <a:tc hMerge="1">
                  <a:txBody>
                    <a:bodyPr/>
                    <a:lstStyle/>
                    <a:p>
                      <a:endParaRPr lang="en-GB"/>
                    </a:p>
                  </a:txBody>
                  <a:tcPr>
                    <a:lnL w="6350" cap="flat" cmpd="sng" algn="ctr">
                      <a:solidFill>
                        <a:schemeClr val="tx1"/>
                      </a:solidFill>
                      <a:prstDash val="solid"/>
                      <a:round/>
                      <a:headEnd type="none" w="med" len="med"/>
                      <a:tailEnd type="none" w="med" len="med"/>
                    </a:lnL>
                  </a:tcPr>
                </a:tc>
                <a:tc hMerge="1">
                  <a:txBody>
                    <a:bodyPr/>
                    <a:lstStyle/>
                    <a:p>
                      <a:endParaRPr lang="en-GB"/>
                    </a:p>
                  </a:txBody>
                  <a:tcPr>
                    <a:lnL w="635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0000"/>
                  </a:ext>
                </a:extLst>
              </a:tr>
              <a:tr h="414782">
                <a:tc gridSpan="2">
                  <a:txBody>
                    <a:bodyPr/>
                    <a:lstStyle/>
                    <a:p>
                      <a:pPr lvl="0" algn="ctr"/>
                      <a:r>
                        <a:rPr lang="en-GB" sz="1100" b="0" dirty="0">
                          <a:solidFill>
                            <a:schemeClr val="tx1"/>
                          </a:solidFill>
                          <a:latin typeface="+mn-lt"/>
                          <a:cs typeface="Arial" panose="020B0604020202020204" pitchFamily="34" charset="0"/>
                        </a:rPr>
                        <a:t>Whatever the weather</a:t>
                      </a:r>
                    </a:p>
                    <a:p>
                      <a:pPr lvl="0" algn="ctr"/>
                      <a:r>
                        <a:rPr lang="en-GB" sz="1100" b="0" dirty="0">
                          <a:solidFill>
                            <a:schemeClr val="tx1"/>
                          </a:solidFill>
                          <a:latin typeface="+mn-lt"/>
                          <a:cs typeface="Arial" panose="020B0604020202020204" pitchFamily="34" charset="0"/>
                        </a:rPr>
                        <a:t>Make a seasonal soup. </a:t>
                      </a:r>
                      <a:r>
                        <a:rPr lang="en-GB" sz="1100" b="0" dirty="0">
                          <a:solidFill>
                            <a:schemeClr val="tx1"/>
                          </a:solidFill>
                          <a:highlight>
                            <a:srgbClr val="FFFF00"/>
                          </a:highlight>
                          <a:latin typeface="+mn-lt"/>
                          <a:cs typeface="Arial" panose="020B0604020202020204" pitchFamily="34" charset="0"/>
                        </a:rPr>
                        <a:t>Autumn 1</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92D050"/>
                    </a:solidFill>
                  </a:tcPr>
                </a:tc>
                <a:tc hMerge="1">
                  <a:txBody>
                    <a:bodyPr/>
                    <a:lstStyle/>
                    <a:p>
                      <a:endParaRPr lang="en-GB"/>
                    </a:p>
                  </a:txBody>
                  <a:tcPr/>
                </a:tc>
                <a:tc>
                  <a:txBody>
                    <a:bodyPr/>
                    <a:lstStyle/>
                    <a:p>
                      <a:pPr lvl="0" algn="ctr"/>
                      <a:r>
                        <a:rPr lang="en-GB" sz="1100" b="0" dirty="0">
                          <a:solidFill>
                            <a:schemeClr val="tx1"/>
                          </a:solidFill>
                          <a:latin typeface="+mn-lt"/>
                          <a:cs typeface="Arial" panose="020B0604020202020204" pitchFamily="34" charset="0"/>
                        </a:rPr>
                        <a:t>NASA- SPRING 1</a:t>
                      </a:r>
                    </a:p>
                    <a:p>
                      <a:pPr lvl="0" algn="ctr"/>
                      <a:r>
                        <a:rPr lang="en-GB" sz="1100" b="0" dirty="0">
                          <a:solidFill>
                            <a:schemeClr val="tx1"/>
                          </a:solidFill>
                          <a:latin typeface="+mn-lt"/>
                          <a:cs typeface="Arial" panose="020B0604020202020204" pitchFamily="34" charset="0"/>
                        </a:rPr>
                        <a:t>Make moon buggies.</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B w="6350" cap="flat" cmpd="sng" algn="ctr">
                      <a:solidFill>
                        <a:schemeClr val="tx1"/>
                      </a:solidFill>
                      <a:prstDash val="solid"/>
                      <a:round/>
                      <a:headEnd type="none" w="med" len="med"/>
                      <a:tailEnd type="none" w="med" len="med"/>
                    </a:lnB>
                    <a:solidFill>
                      <a:srgbClr val="FFFF00"/>
                    </a:solidFill>
                  </a:tcPr>
                </a:tc>
                <a:tc>
                  <a:txBody>
                    <a:bodyPr/>
                    <a:lstStyle/>
                    <a:p>
                      <a:pPr algn="ctr"/>
                      <a:r>
                        <a:rPr lang="en-GB" sz="1100" dirty="0"/>
                        <a:t>Newton Abbot</a:t>
                      </a:r>
                    </a:p>
                    <a:p>
                      <a:pPr algn="ctr"/>
                      <a:r>
                        <a:rPr lang="en-GB" sz="1100" dirty="0"/>
                        <a:t>Make a Devon flag.</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B w="6350" cap="flat" cmpd="sng" algn="ctr">
                      <a:solidFill>
                        <a:schemeClr val="tx1"/>
                      </a:solidFill>
                      <a:prstDash val="solid"/>
                      <a:round/>
                      <a:headEnd type="none" w="med" len="med"/>
                      <a:tailEnd type="none" w="med" len="med"/>
                    </a:lnB>
                    <a:solidFill>
                      <a:srgbClr val="00B0F0"/>
                    </a:solidFill>
                  </a:tcPr>
                </a:tc>
                <a:extLst>
                  <a:ext uri="{0D108BD9-81ED-4DB2-BD59-A6C34878D82A}">
                    <a16:rowId xmlns:a16="http://schemas.microsoft.com/office/drawing/2014/main" val="10001"/>
                  </a:ext>
                </a:extLst>
              </a:tr>
              <a:tr h="300195">
                <a:tc>
                  <a:txBody>
                    <a:bodyPr/>
                    <a:lstStyle/>
                    <a:p>
                      <a:pPr marL="0" marR="0" lvl="0" indent="0" algn="ctr" defTabSz="914400" rtl="0" fontAlgn="auto" hangingPunct="1">
                        <a:lnSpc>
                          <a:spcPct val="100000"/>
                        </a:lnSpc>
                        <a:spcBef>
                          <a:spcPts val="0"/>
                        </a:spcBef>
                        <a:spcAft>
                          <a:spcPts val="0"/>
                        </a:spcAft>
                        <a:buNone/>
                        <a:tabLst/>
                      </a:pPr>
                      <a:r>
                        <a:rPr lang="en-GB" sz="1100" b="0" dirty="0">
                          <a:solidFill>
                            <a:schemeClr val="tx1"/>
                          </a:solidFill>
                          <a:latin typeface="+mn-lt"/>
                          <a:cs typeface="Arial" panose="020B0604020202020204" pitchFamily="34" charset="0"/>
                        </a:rPr>
                        <a:t>Prior</a:t>
                      </a:r>
                    </a:p>
                  </a:txBody>
                  <a:tcPr marL="72013" marR="72013" marT="35991" marB="35991"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pPr algn="l"/>
                      <a:r>
                        <a:rPr lang="en-GB" sz="1100" dirty="0"/>
                        <a:t>Know how to make bread.</a:t>
                      </a:r>
                    </a:p>
                    <a:p>
                      <a:pPr algn="l"/>
                      <a:endParaRPr lang="en-GB" sz="1100" dirty="0"/>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r>
                        <a:rPr lang="en-GB" sz="1100" dirty="0"/>
                        <a:t>Creating bridges</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endParaRPr lang="en-GB" sz="1100" dirty="0"/>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545631624"/>
                  </a:ext>
                </a:extLst>
              </a:tr>
              <a:tr h="2379887">
                <a:tc>
                  <a:txBody>
                    <a:bodyPr/>
                    <a:lstStyle/>
                    <a:p>
                      <a:pPr marL="0" marR="0" lvl="0" indent="0" algn="ctr" defTabSz="914400" rtl="0" fontAlgn="auto" hangingPunct="1">
                        <a:lnSpc>
                          <a:spcPct val="100000"/>
                        </a:lnSpc>
                        <a:spcBef>
                          <a:spcPts val="0"/>
                        </a:spcBef>
                        <a:spcAft>
                          <a:spcPts val="0"/>
                        </a:spcAft>
                        <a:buNone/>
                        <a:tabLst/>
                      </a:pPr>
                      <a:r>
                        <a:rPr lang="en-GB" sz="1100" b="1" dirty="0">
                          <a:solidFill>
                            <a:schemeClr val="tx1"/>
                          </a:solidFill>
                          <a:latin typeface="+mn-lt"/>
                          <a:cs typeface="Arial" panose="020B0604020202020204" pitchFamily="34" charset="0"/>
                        </a:rPr>
                        <a:t>Knowledge (</a:t>
                      </a:r>
                      <a:r>
                        <a:rPr lang="en-GB" sz="1100" b="1" dirty="0">
                          <a:solidFill>
                            <a:srgbClr val="FF0000"/>
                          </a:solidFill>
                          <a:latin typeface="+mn-lt"/>
                          <a:cs typeface="Arial" panose="020B0604020202020204" pitchFamily="34" charset="0"/>
                        </a:rPr>
                        <a:t>substantive </a:t>
                      </a:r>
                      <a:r>
                        <a:rPr lang="en-GB" sz="1100" b="1" dirty="0">
                          <a:solidFill>
                            <a:schemeClr val="tx1"/>
                          </a:solidFill>
                          <a:latin typeface="+mn-lt"/>
                          <a:cs typeface="Arial" panose="020B0604020202020204" pitchFamily="34" charset="0"/>
                        </a:rPr>
                        <a:t>and </a:t>
                      </a:r>
                      <a:r>
                        <a:rPr lang="en-GB" sz="1100" b="1" dirty="0">
                          <a:solidFill>
                            <a:srgbClr val="00B0F0"/>
                          </a:solidFill>
                          <a:latin typeface="+mn-lt"/>
                          <a:cs typeface="Arial" panose="020B0604020202020204" pitchFamily="34" charset="0"/>
                        </a:rPr>
                        <a:t>disciplinary</a:t>
                      </a:r>
                      <a:r>
                        <a:rPr lang="en-GB" sz="1100" b="1" dirty="0">
                          <a:solidFill>
                            <a:schemeClr val="tx1"/>
                          </a:solidFill>
                          <a:latin typeface="+mn-lt"/>
                          <a:cs typeface="Arial" panose="020B0604020202020204" pitchFamily="34" charset="0"/>
                        </a:rPr>
                        <a:t>)</a:t>
                      </a:r>
                    </a:p>
                  </a:txBody>
                  <a:tcPr marL="72013" marR="72013" marT="35991" marB="35991" vert="eaVert"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r>
                        <a:rPr lang="en-GB" sz="1100" dirty="0"/>
                        <a:t>Lesson 1- </a:t>
                      </a:r>
                      <a:r>
                        <a:rPr lang="en-GB" sz="1100" dirty="0">
                          <a:solidFill>
                            <a:srgbClr val="FF0000"/>
                          </a:solidFill>
                        </a:rPr>
                        <a:t>Explore seasonal local crops and know where they come from.</a:t>
                      </a:r>
                    </a:p>
                    <a:p>
                      <a:r>
                        <a:rPr lang="en-GB" sz="1100" dirty="0"/>
                        <a:t>Lesson 2- </a:t>
                      </a:r>
                      <a:r>
                        <a:rPr lang="en-GB" sz="1100" dirty="0">
                          <a:solidFill>
                            <a:srgbClr val="00B0F0"/>
                          </a:solidFill>
                        </a:rPr>
                        <a:t>Understand the importance of a healthy and varied diet. </a:t>
                      </a:r>
                    </a:p>
                    <a:p>
                      <a:r>
                        <a:rPr lang="en-GB" sz="1100" dirty="0"/>
                        <a:t>(Recognise bread is a carbohydrate).</a:t>
                      </a:r>
                    </a:p>
                    <a:p>
                      <a:r>
                        <a:rPr lang="en-GB" sz="1100" dirty="0"/>
                        <a:t>Lesson 3- </a:t>
                      </a:r>
                      <a:r>
                        <a:rPr lang="en-GB" sz="1100" dirty="0">
                          <a:solidFill>
                            <a:srgbClr val="00B0F0"/>
                          </a:solidFill>
                        </a:rPr>
                        <a:t>Evaluate a range of different seasonal crops (taste testing).</a:t>
                      </a:r>
                    </a:p>
                    <a:p>
                      <a:r>
                        <a:rPr lang="en-GB" sz="1100" dirty="0"/>
                        <a:t>Lesson 4- </a:t>
                      </a:r>
                      <a:r>
                        <a:rPr lang="en-GB" sz="1100" dirty="0">
                          <a:solidFill>
                            <a:srgbClr val="00B0F0"/>
                          </a:solidFill>
                        </a:rPr>
                        <a:t>Create a recipe based on evaluation.</a:t>
                      </a:r>
                    </a:p>
                    <a:p>
                      <a:r>
                        <a:rPr lang="en-GB" sz="1100" dirty="0"/>
                        <a:t>Lesson 5- </a:t>
                      </a:r>
                      <a:r>
                        <a:rPr lang="en-GB" sz="1100" dirty="0">
                          <a:solidFill>
                            <a:srgbClr val="FF0000"/>
                          </a:solidFill>
                        </a:rPr>
                        <a:t>Make an appealing soup.</a:t>
                      </a:r>
                    </a:p>
                    <a:p>
                      <a:r>
                        <a:rPr lang="en-GB" sz="1100" dirty="0"/>
                        <a:t>Lesson 6- </a:t>
                      </a:r>
                      <a:r>
                        <a:rPr lang="en-GB" sz="1100" dirty="0">
                          <a:solidFill>
                            <a:srgbClr val="00B0F0"/>
                          </a:solidFill>
                        </a:rPr>
                        <a:t>Evaluate their product and suggest amendments. </a:t>
                      </a:r>
                    </a:p>
                    <a:p>
                      <a:endParaRPr lang="en-GB" sz="1100" dirty="0"/>
                    </a:p>
                    <a:p>
                      <a:r>
                        <a:rPr lang="en-GB" sz="1100" dirty="0"/>
                        <a:t>Food hygiene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solidFill>
                            <a:schemeClr val="tx1"/>
                          </a:solidFill>
                        </a:rPr>
                        <a:t>https://www.cieh.org/what-is-environmental-health/resources/school-materials/</a:t>
                      </a:r>
                    </a:p>
                    <a:p>
                      <a:endParaRPr lang="en-GB" sz="1100" dirty="0"/>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r>
                        <a:rPr lang="en-GB" sz="1100" dirty="0"/>
                        <a:t>Lesson 1- </a:t>
                      </a:r>
                      <a:r>
                        <a:rPr lang="en-GB" sz="1100" dirty="0">
                          <a:solidFill>
                            <a:srgbClr val="FF0000"/>
                          </a:solidFill>
                        </a:rPr>
                        <a:t>Know what a moon buggy is and explain how an axel and a wheel work.</a:t>
                      </a:r>
                    </a:p>
                    <a:p>
                      <a:r>
                        <a:rPr lang="en-GB" sz="1100" dirty="0"/>
                        <a:t>Lesson 2- </a:t>
                      </a:r>
                      <a:r>
                        <a:rPr lang="en-GB" sz="1100" dirty="0">
                          <a:solidFill>
                            <a:srgbClr val="00B0F0"/>
                          </a:solidFill>
                        </a:rPr>
                        <a:t>Select from a variety of materials and tools to make a prototype moon buggy.</a:t>
                      </a:r>
                    </a:p>
                    <a:p>
                      <a:r>
                        <a:rPr lang="en-GB" sz="1100" dirty="0">
                          <a:solidFill>
                            <a:schemeClr val="tx1"/>
                          </a:solidFill>
                        </a:rPr>
                        <a:t>Give children access to different resources  (cardboard circles, dowels, straws, lolly sticks, masking tape, </a:t>
                      </a:r>
                      <a:r>
                        <a:rPr lang="en-GB" sz="1100" dirty="0" err="1">
                          <a:solidFill>
                            <a:schemeClr val="tx1"/>
                          </a:solidFill>
                        </a:rPr>
                        <a:t>celotape</a:t>
                      </a:r>
                      <a:r>
                        <a:rPr lang="en-GB" sz="1100" dirty="0">
                          <a:solidFill>
                            <a:schemeClr val="tx1"/>
                          </a:solidFill>
                        </a:rPr>
                        <a:t>, PVA glue, glue guns) to experiment with to make a prototype moon buggy (focus on the moveable element).</a:t>
                      </a:r>
                    </a:p>
                    <a:p>
                      <a:r>
                        <a:rPr lang="en-GB" sz="1100" dirty="0"/>
                        <a:t>Lesson 3- </a:t>
                      </a:r>
                      <a:r>
                        <a:rPr lang="en-GB" sz="1100" dirty="0">
                          <a:solidFill>
                            <a:srgbClr val="00B0F0"/>
                          </a:solidFill>
                        </a:rPr>
                        <a:t>Evaluate prototype moon buggy and design final product.</a:t>
                      </a:r>
                    </a:p>
                    <a:p>
                      <a:r>
                        <a:rPr lang="en-GB" sz="1100" dirty="0"/>
                        <a:t>Lesson 4- </a:t>
                      </a:r>
                      <a:r>
                        <a:rPr lang="en-GB" sz="1100" dirty="0">
                          <a:solidFill>
                            <a:srgbClr val="FF0000"/>
                          </a:solidFill>
                        </a:rPr>
                        <a:t>Create moon buggy based on design.</a:t>
                      </a:r>
                    </a:p>
                    <a:p>
                      <a:r>
                        <a:rPr lang="en-GB" sz="1100" dirty="0" err="1">
                          <a:solidFill>
                            <a:schemeClr val="tx1"/>
                          </a:solidFill>
                        </a:rPr>
                        <a:t>Teachchildren</a:t>
                      </a:r>
                      <a:r>
                        <a:rPr lang="en-GB" sz="1100" dirty="0">
                          <a:solidFill>
                            <a:schemeClr val="tx1"/>
                          </a:solidFill>
                        </a:rPr>
                        <a:t> on safe use of glue guns and let them use them to create models.</a:t>
                      </a:r>
                    </a:p>
                    <a:p>
                      <a:r>
                        <a:rPr lang="en-GB" sz="1100" dirty="0"/>
                        <a:t>Lesson 5- </a:t>
                      </a:r>
                      <a:r>
                        <a:rPr lang="en-GB" sz="1100" dirty="0">
                          <a:solidFill>
                            <a:srgbClr val="00B0F0"/>
                          </a:solidFill>
                        </a:rPr>
                        <a:t>Evaluate a moon buggy and suggest ways it could be improved.</a:t>
                      </a:r>
                    </a:p>
                    <a:p>
                      <a:r>
                        <a:rPr lang="en-GB" sz="1100" dirty="0"/>
                        <a:t>Lesson 6- </a:t>
                      </a:r>
                      <a:r>
                        <a:rPr lang="en-GB" sz="1100" dirty="0">
                          <a:solidFill>
                            <a:srgbClr val="00B0F0"/>
                          </a:solidFill>
                        </a:rPr>
                        <a:t>Improve model following feedback.</a:t>
                      </a:r>
                    </a:p>
                    <a:p>
                      <a:endParaRPr lang="en-GB" sz="1100" dirty="0">
                        <a:solidFill>
                          <a:srgbClr val="00B0F0"/>
                        </a:solidFill>
                      </a:endParaRPr>
                    </a:p>
                  </a:txBody>
                  <a:tcPr marL="72013" marR="72013" marT="35991" marB="35991">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r>
                        <a:rPr lang="en-GB" sz="1100" dirty="0"/>
                        <a:t>Lesson 1-</a:t>
                      </a:r>
                      <a:r>
                        <a:rPr lang="en-GB" sz="1100" dirty="0">
                          <a:solidFill>
                            <a:srgbClr val="FF0000"/>
                          </a:solidFill>
                        </a:rPr>
                        <a:t>Know about county and country flags and what they look like (relate Devon flag to Newton Abbott.)</a:t>
                      </a:r>
                    </a:p>
                    <a:p>
                      <a:r>
                        <a:rPr lang="en-GB" sz="1100" dirty="0"/>
                        <a:t>Lesson 2- </a:t>
                      </a:r>
                      <a:r>
                        <a:rPr lang="en-GB" sz="1100" dirty="0">
                          <a:solidFill>
                            <a:srgbClr val="00B0F0"/>
                          </a:solidFill>
                        </a:rPr>
                        <a:t>Select patterns and materials and design their own flag.</a:t>
                      </a:r>
                    </a:p>
                    <a:p>
                      <a:r>
                        <a:rPr lang="en-GB" sz="1100" dirty="0"/>
                        <a:t>Lesson 3- </a:t>
                      </a:r>
                      <a:r>
                        <a:rPr lang="en-GB" sz="1100" dirty="0">
                          <a:solidFill>
                            <a:srgbClr val="FF0000"/>
                          </a:solidFill>
                        </a:rPr>
                        <a:t>Learn how to do a running stitch</a:t>
                      </a:r>
                    </a:p>
                    <a:p>
                      <a:r>
                        <a:rPr lang="en-GB" sz="1100" dirty="0"/>
                        <a:t>Lesson 4- </a:t>
                      </a:r>
                      <a:r>
                        <a:rPr lang="en-GB" sz="1100" dirty="0">
                          <a:solidFill>
                            <a:srgbClr val="FF0000"/>
                          </a:solidFill>
                        </a:rPr>
                        <a:t>make a flag</a:t>
                      </a:r>
                    </a:p>
                    <a:p>
                      <a:r>
                        <a:rPr lang="en-GB" sz="1100" dirty="0"/>
                        <a:t>Lesson 5- </a:t>
                      </a:r>
                      <a:r>
                        <a:rPr lang="en-GB" sz="1100" dirty="0">
                          <a:solidFill>
                            <a:srgbClr val="FF0000"/>
                          </a:solidFill>
                        </a:rPr>
                        <a:t>make a flag</a:t>
                      </a:r>
                    </a:p>
                    <a:p>
                      <a:r>
                        <a:rPr lang="en-GB" sz="1100" dirty="0"/>
                        <a:t>Lesson 6-</a:t>
                      </a:r>
                      <a:r>
                        <a:rPr lang="en-GB" sz="1100" dirty="0">
                          <a:solidFill>
                            <a:srgbClr val="00B0F0"/>
                          </a:solidFill>
                        </a:rPr>
                        <a:t>Evaluate their flag/stitching</a:t>
                      </a:r>
                    </a:p>
                  </a:txBody>
                  <a:tcPr marL="72013" marR="72013" marT="35991" marB="3599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4"/>
                  </a:ext>
                </a:extLst>
              </a:tr>
              <a:tr h="1293554">
                <a:tc>
                  <a:txBody>
                    <a:bodyPr/>
                    <a:lstStyle/>
                    <a:p>
                      <a:pPr marL="0" marR="0" lvl="0" indent="0" algn="ctr" defTabSz="914400" rtl="0" fontAlgn="auto" hangingPunct="1">
                        <a:lnSpc>
                          <a:spcPct val="100000"/>
                        </a:lnSpc>
                        <a:spcBef>
                          <a:spcPts val="0"/>
                        </a:spcBef>
                        <a:spcAft>
                          <a:spcPts val="0"/>
                        </a:spcAft>
                        <a:buNone/>
                        <a:tabLst/>
                      </a:pPr>
                      <a:r>
                        <a:rPr lang="en-GB" sz="1100" b="1" dirty="0">
                          <a:solidFill>
                            <a:schemeClr val="tx1"/>
                          </a:solidFill>
                          <a:latin typeface="+mn-lt"/>
                          <a:cs typeface="Arial" panose="020B0604020202020204" pitchFamily="34" charset="0"/>
                        </a:rPr>
                        <a:t>Skills</a:t>
                      </a:r>
                    </a:p>
                  </a:txBody>
                  <a:tcPr marL="72013" marR="72013" marT="35991" marB="35991" vert="eaVert"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pPr marL="0" marR="0" indent="0" algn="l" rtl="0">
                        <a:lnSpc>
                          <a:spcPct val="119000"/>
                        </a:lnSpc>
                        <a:spcBef>
                          <a:spcPts val="0"/>
                        </a:spcBef>
                        <a:spcAft>
                          <a:spcPts val="0"/>
                        </a:spcAft>
                        <a:buFont typeface="Arial" panose="020B0604020202020204" pitchFamily="34" charset="0"/>
                        <a:buNone/>
                      </a:pPr>
                      <a:r>
                        <a:rPr lang="en-GB" sz="1100" b="0" baseline="0" dirty="0">
                          <a:solidFill>
                            <a:schemeClr val="tx1"/>
                          </a:solidFill>
                          <a:latin typeface="+mn-lt"/>
                          <a:cs typeface="Arial" panose="020B0604020202020204" pitchFamily="34" charset="0"/>
                        </a:rPr>
                        <a:t>Know how to use a blender. </a:t>
                      </a:r>
                    </a:p>
                    <a:p>
                      <a:pPr marL="0" marR="0" indent="0" algn="l" rtl="0">
                        <a:lnSpc>
                          <a:spcPct val="119000"/>
                        </a:lnSpc>
                        <a:spcBef>
                          <a:spcPts val="0"/>
                        </a:spcBef>
                        <a:spcAft>
                          <a:spcPts val="0"/>
                        </a:spcAft>
                        <a:buFont typeface="Arial" panose="020B0604020202020204" pitchFamily="34" charset="0"/>
                        <a:buNone/>
                      </a:pPr>
                      <a:r>
                        <a:rPr lang="en-GB" sz="1100" b="0" baseline="0" dirty="0">
                          <a:solidFill>
                            <a:schemeClr val="tx1"/>
                          </a:solidFill>
                          <a:latin typeface="+mn-lt"/>
                          <a:cs typeface="Arial" panose="020B0604020202020204" pitchFamily="34" charset="0"/>
                        </a:rPr>
                        <a:t>Know how to weigh.</a:t>
                      </a:r>
                    </a:p>
                    <a:p>
                      <a:pPr marL="0" marR="0" indent="0" algn="l" rtl="0">
                        <a:lnSpc>
                          <a:spcPct val="119000"/>
                        </a:lnSpc>
                        <a:spcBef>
                          <a:spcPts val="0"/>
                        </a:spcBef>
                        <a:spcAft>
                          <a:spcPts val="0"/>
                        </a:spcAft>
                        <a:buFont typeface="Arial" panose="020B0604020202020204" pitchFamily="34" charset="0"/>
                        <a:buNone/>
                      </a:pPr>
                      <a:r>
                        <a:rPr lang="en-GB" sz="1100" b="0" baseline="0" dirty="0">
                          <a:solidFill>
                            <a:schemeClr val="tx1"/>
                          </a:solidFill>
                          <a:latin typeface="+mn-lt"/>
                          <a:cs typeface="Arial" panose="020B0604020202020204" pitchFamily="34" charset="0"/>
                        </a:rPr>
                        <a:t>Chop vegetables. </a:t>
                      </a:r>
                    </a:p>
                    <a:p>
                      <a:pPr marL="0" marR="0" indent="0" algn="l" rtl="0">
                        <a:lnSpc>
                          <a:spcPct val="119000"/>
                        </a:lnSpc>
                        <a:spcBef>
                          <a:spcPts val="0"/>
                        </a:spcBef>
                        <a:spcAft>
                          <a:spcPts val="0"/>
                        </a:spcAft>
                        <a:buFont typeface="Arial" panose="020B0604020202020204" pitchFamily="34" charset="0"/>
                        <a:buNone/>
                      </a:pPr>
                      <a:r>
                        <a:rPr lang="en-GB" sz="1100" b="0" baseline="0" dirty="0">
                          <a:solidFill>
                            <a:schemeClr val="tx1"/>
                          </a:solidFill>
                          <a:latin typeface="+mn-lt"/>
                          <a:cs typeface="Arial" panose="020B0604020202020204" pitchFamily="34" charset="0"/>
                        </a:rPr>
                        <a:t>Serve soup.</a:t>
                      </a:r>
                    </a:p>
                    <a:p>
                      <a:pPr marL="0" marR="0" indent="0" algn="l" rtl="0">
                        <a:lnSpc>
                          <a:spcPct val="119000"/>
                        </a:lnSpc>
                        <a:spcBef>
                          <a:spcPts val="0"/>
                        </a:spcBef>
                        <a:spcAft>
                          <a:spcPts val="0"/>
                        </a:spcAft>
                        <a:buFont typeface="Arial" panose="020B0604020202020204" pitchFamily="34" charset="0"/>
                        <a:buNone/>
                      </a:pPr>
                      <a:r>
                        <a:rPr lang="en-GB" sz="1100" b="0" baseline="0" dirty="0">
                          <a:solidFill>
                            <a:schemeClr val="tx1"/>
                          </a:solidFill>
                          <a:latin typeface="+mn-lt"/>
                          <a:cs typeface="Arial" panose="020B0604020202020204" pitchFamily="34" charset="0"/>
                        </a:rPr>
                        <a:t>Know how to make a product more appealing. </a:t>
                      </a:r>
                    </a:p>
                    <a:p>
                      <a:endParaRPr lang="en-GB" sz="1100" dirty="0"/>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0" marR="0" lvl="0" indent="0" algn="l" defTabSz="914400" rtl="0" fontAlgn="auto" hangingPunct="1">
                        <a:lnSpc>
                          <a:spcPct val="100000"/>
                        </a:lnSpc>
                        <a:spcBef>
                          <a:spcPts val="0"/>
                        </a:spcBef>
                        <a:spcAft>
                          <a:spcPts val="0"/>
                        </a:spcAft>
                        <a:buSzPct val="100000"/>
                        <a:buFont typeface="Arial" pitchFamily="34"/>
                        <a:buNone/>
                        <a:tabLst/>
                      </a:pPr>
                      <a:r>
                        <a:rPr lang="en-GB" sz="1100" b="0" i="0" u="none" strike="noStrike" kern="1200" cap="none" spc="0" baseline="0" dirty="0">
                          <a:solidFill>
                            <a:schemeClr val="tx1"/>
                          </a:solidFill>
                          <a:uFillTx/>
                          <a:latin typeface="+mn-lt"/>
                        </a:rPr>
                        <a:t>Know how to make a working axel and wheel</a:t>
                      </a:r>
                    </a:p>
                    <a:p>
                      <a:pPr marL="0" marR="0" lvl="0" indent="0" algn="l" defTabSz="914400" rtl="0" fontAlgn="auto" hangingPunct="1">
                        <a:lnSpc>
                          <a:spcPct val="100000"/>
                        </a:lnSpc>
                        <a:spcBef>
                          <a:spcPts val="0"/>
                        </a:spcBef>
                        <a:spcAft>
                          <a:spcPts val="0"/>
                        </a:spcAft>
                        <a:buSzPct val="100000"/>
                        <a:buFont typeface="Arial" pitchFamily="34"/>
                        <a:buNone/>
                        <a:tabLst/>
                      </a:pPr>
                      <a:r>
                        <a:rPr lang="en-GB" sz="1100" b="0" i="0" u="none" strike="noStrike" kern="1200" cap="none" spc="0" baseline="0" dirty="0">
                          <a:solidFill>
                            <a:schemeClr val="tx1"/>
                          </a:solidFill>
                          <a:uFillTx/>
                          <a:latin typeface="+mn-lt"/>
                        </a:rPr>
                        <a:t>Cutting, sticking, joining materials</a:t>
                      </a:r>
                    </a:p>
                    <a:p>
                      <a:pPr marL="0" marR="0" lvl="0" indent="0" algn="l" defTabSz="914400" rtl="0" fontAlgn="auto" hangingPunct="1">
                        <a:lnSpc>
                          <a:spcPct val="100000"/>
                        </a:lnSpc>
                        <a:spcBef>
                          <a:spcPts val="0"/>
                        </a:spcBef>
                        <a:spcAft>
                          <a:spcPts val="0"/>
                        </a:spcAft>
                        <a:buSzPct val="100000"/>
                        <a:buFont typeface="Arial" pitchFamily="34"/>
                        <a:buNone/>
                        <a:tabLst/>
                      </a:pPr>
                      <a:r>
                        <a:rPr lang="en-GB" sz="1100" b="0" i="0" u="none" strike="noStrike" kern="1200" cap="none" spc="0" baseline="0" dirty="0">
                          <a:solidFill>
                            <a:schemeClr val="tx1"/>
                          </a:solidFill>
                          <a:uFillTx/>
                          <a:latin typeface="+mn-lt"/>
                        </a:rPr>
                        <a:t>Selecting appropriate materials</a:t>
                      </a:r>
                    </a:p>
                    <a:p>
                      <a:pPr marL="0" marR="0" lvl="0" indent="0" algn="l" defTabSz="914400" rtl="0" fontAlgn="auto" hangingPunct="1">
                        <a:lnSpc>
                          <a:spcPct val="100000"/>
                        </a:lnSpc>
                        <a:spcBef>
                          <a:spcPts val="0"/>
                        </a:spcBef>
                        <a:spcAft>
                          <a:spcPts val="0"/>
                        </a:spcAft>
                        <a:buSzPct val="100000"/>
                        <a:buFont typeface="Arial" pitchFamily="34"/>
                        <a:buNone/>
                        <a:tabLst/>
                      </a:pPr>
                      <a:r>
                        <a:rPr lang="en-GB" sz="1100" b="0" i="0" u="none" strike="noStrike" kern="1200" cap="none" spc="0" baseline="0" dirty="0">
                          <a:solidFill>
                            <a:schemeClr val="tx1"/>
                          </a:solidFill>
                          <a:uFillTx/>
                          <a:latin typeface="+mn-lt"/>
                        </a:rPr>
                        <a:t>Evaluate a model</a:t>
                      </a:r>
                    </a:p>
                    <a:p>
                      <a:endParaRPr lang="en-GB" sz="1100" dirty="0">
                        <a:solidFill>
                          <a:srgbClr val="00B0F0"/>
                        </a:solidFill>
                      </a:endParaRPr>
                    </a:p>
                  </a:txBody>
                  <a:tcPr marL="72013" marR="72013" marT="35991" marB="35991">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r>
                        <a:rPr lang="en-GB" sz="1100" dirty="0"/>
                        <a:t>Cutting textiles</a:t>
                      </a:r>
                    </a:p>
                    <a:p>
                      <a:r>
                        <a:rPr lang="en-GB" sz="1100" dirty="0"/>
                        <a:t>Running stitch</a:t>
                      </a:r>
                    </a:p>
                    <a:p>
                      <a:r>
                        <a:rPr lang="en-GB" sz="1100" dirty="0"/>
                        <a:t>Thread a needle</a:t>
                      </a:r>
                    </a:p>
                    <a:p>
                      <a:endParaRPr lang="en-GB" sz="1100" dirty="0">
                        <a:solidFill>
                          <a:srgbClr val="00B0F0"/>
                        </a:solidFill>
                      </a:endParaRPr>
                    </a:p>
                  </a:txBody>
                  <a:tcPr marL="72013" marR="72013" marT="35991" marB="3599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394496274"/>
                  </a:ext>
                </a:extLst>
              </a:tr>
              <a:tr h="867266">
                <a:tc>
                  <a:txBody>
                    <a:bodyPr/>
                    <a:lstStyle/>
                    <a:p>
                      <a:pPr marL="0" marR="0" lvl="0" indent="0" algn="ctr" defTabSz="914400" rtl="0" fontAlgn="auto" hangingPunct="1">
                        <a:lnSpc>
                          <a:spcPct val="100000"/>
                        </a:lnSpc>
                        <a:spcBef>
                          <a:spcPts val="0"/>
                        </a:spcBef>
                        <a:spcAft>
                          <a:spcPts val="0"/>
                        </a:spcAft>
                        <a:buNone/>
                        <a:tabLst/>
                      </a:pPr>
                      <a:r>
                        <a:rPr lang="en-GB" sz="1100" b="1" dirty="0">
                          <a:solidFill>
                            <a:schemeClr val="tx1"/>
                          </a:solidFill>
                          <a:latin typeface="+mn-lt"/>
                          <a:cs typeface="Arial" panose="020B0604020202020204" pitchFamily="34" charset="0"/>
                        </a:rPr>
                        <a:t>END POINT</a:t>
                      </a:r>
                    </a:p>
                  </a:txBody>
                  <a:tcPr marL="72013" marR="72013" marT="35991" marB="35991" vert="eaVert"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r>
                        <a:rPr lang="en-GB" sz="1100" dirty="0"/>
                        <a:t>Make a seasonal soup.</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lumMod val="90000"/>
                      </a:schemeClr>
                    </a:solidFill>
                  </a:tcPr>
                </a:tc>
                <a:tc>
                  <a:txBody>
                    <a:bodyPr/>
                    <a:lstStyle/>
                    <a:p>
                      <a:r>
                        <a:rPr lang="en-GB" sz="1100" dirty="0">
                          <a:solidFill>
                            <a:schemeClr val="tx1"/>
                          </a:solidFill>
                        </a:rPr>
                        <a:t>Make a moveable vehicle axles and wheels.</a:t>
                      </a:r>
                    </a:p>
                  </a:txBody>
                  <a:tcPr marL="72013" marR="72013" marT="35991" marB="35991">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lumMod val="90000"/>
                      </a:schemeClr>
                    </a:solidFill>
                  </a:tcPr>
                </a:tc>
                <a:tc>
                  <a:txBody>
                    <a:bodyPr/>
                    <a:lstStyle/>
                    <a:p>
                      <a:r>
                        <a:rPr lang="en-GB" sz="1100" dirty="0">
                          <a:solidFill>
                            <a:schemeClr val="tx1"/>
                          </a:solidFill>
                        </a:rPr>
                        <a:t>Use a running stitch to make a</a:t>
                      </a:r>
                    </a:p>
                    <a:p>
                      <a:r>
                        <a:rPr lang="en-GB" sz="1100" dirty="0">
                          <a:solidFill>
                            <a:schemeClr val="tx1"/>
                          </a:solidFill>
                        </a:rPr>
                        <a:t> Devon flag.</a:t>
                      </a:r>
                    </a:p>
                  </a:txBody>
                  <a:tcPr marL="72013" marR="72013" marT="35991" marB="3599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lumMod val="90000"/>
                      </a:schemeClr>
                    </a:solidFill>
                  </a:tcPr>
                </a:tc>
                <a:extLst>
                  <a:ext uri="{0D108BD9-81ED-4DB2-BD59-A6C34878D82A}">
                    <a16:rowId xmlns:a16="http://schemas.microsoft.com/office/drawing/2014/main" val="3885856031"/>
                  </a:ext>
                </a:extLst>
              </a:tr>
              <a:tr h="738251">
                <a:tc>
                  <a:txBody>
                    <a:bodyPr/>
                    <a:lstStyle/>
                    <a:p>
                      <a:pPr marL="0" marR="0" lvl="0" indent="0" algn="ctr" defTabSz="914400" rtl="0" fontAlgn="auto" hangingPunct="1">
                        <a:lnSpc>
                          <a:spcPct val="100000"/>
                        </a:lnSpc>
                        <a:spcBef>
                          <a:spcPts val="0"/>
                        </a:spcBef>
                        <a:spcAft>
                          <a:spcPts val="0"/>
                        </a:spcAft>
                        <a:buNone/>
                        <a:tabLst/>
                      </a:pPr>
                      <a:r>
                        <a:rPr lang="en-GB" sz="1100" b="0" dirty="0">
                          <a:solidFill>
                            <a:schemeClr val="tx1"/>
                          </a:solidFill>
                          <a:latin typeface="+mn-lt"/>
                          <a:cs typeface="Arial" panose="020B0604020202020204" pitchFamily="34" charset="0"/>
                        </a:rPr>
                        <a:t>Next</a:t>
                      </a:r>
                    </a:p>
                  </a:txBody>
                  <a:tcPr marL="72013" marR="72013" marT="35991" marB="35991"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r>
                        <a:rPr lang="en-GB" sz="1100" dirty="0"/>
                        <a:t>Create a seasonal dish </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r>
                        <a:rPr lang="en-GB" sz="1100" dirty="0"/>
                        <a:t>Make a trailer with a pulley.</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r>
                        <a:rPr lang="en-GB" sz="1100" dirty="0"/>
                        <a:t>Make a tool bag.</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854093209"/>
                  </a:ext>
                </a:extLst>
              </a:tr>
            </a:tbl>
          </a:graphicData>
        </a:graphic>
      </p:graphicFrame>
      <p:pic>
        <p:nvPicPr>
          <p:cNvPr id="3" name="Picture 2">
            <a:extLst>
              <a:ext uri="{FF2B5EF4-FFF2-40B4-BE49-F238E27FC236}">
                <a16:creationId xmlns:a16="http://schemas.microsoft.com/office/drawing/2014/main" id="{3D6D80BA-C14D-4F39-A54E-A2F8363792E2}"/>
              </a:ext>
            </a:extLst>
          </p:cNvPr>
          <p:cNvPicPr>
            <a:picLocks noChangeAspect="1"/>
          </p:cNvPicPr>
          <p:nvPr/>
        </p:nvPicPr>
        <p:blipFill>
          <a:blip r:embed="rId2"/>
          <a:stretch>
            <a:fillRect/>
          </a:stretch>
        </p:blipFill>
        <p:spPr>
          <a:xfrm>
            <a:off x="3106997" y="5044728"/>
            <a:ext cx="1118101" cy="730320"/>
          </a:xfrm>
          <a:prstGeom prst="rect">
            <a:avLst/>
          </a:prstGeom>
        </p:spPr>
      </p:pic>
      <p:pic>
        <p:nvPicPr>
          <p:cNvPr id="4" name="Picture 3">
            <a:extLst>
              <a:ext uri="{FF2B5EF4-FFF2-40B4-BE49-F238E27FC236}">
                <a16:creationId xmlns:a16="http://schemas.microsoft.com/office/drawing/2014/main" id="{0F21BFE5-F661-4F5A-AC13-2DDFCBAAC321}"/>
              </a:ext>
            </a:extLst>
          </p:cNvPr>
          <p:cNvPicPr>
            <a:picLocks noChangeAspect="1"/>
          </p:cNvPicPr>
          <p:nvPr/>
        </p:nvPicPr>
        <p:blipFill>
          <a:blip r:embed="rId3"/>
          <a:stretch>
            <a:fillRect/>
          </a:stretch>
        </p:blipFill>
        <p:spPr>
          <a:xfrm>
            <a:off x="6200430" y="4555795"/>
            <a:ext cx="991493" cy="744203"/>
          </a:xfrm>
          <a:prstGeom prst="rect">
            <a:avLst/>
          </a:prstGeom>
        </p:spPr>
      </p:pic>
      <p:sp>
        <p:nvSpPr>
          <p:cNvPr id="6" name="Rectangle 5">
            <a:extLst>
              <a:ext uri="{FF2B5EF4-FFF2-40B4-BE49-F238E27FC236}">
                <a16:creationId xmlns:a16="http://schemas.microsoft.com/office/drawing/2014/main" id="{468AD4B0-18F6-477E-A6C0-69D8E59F48B7}"/>
              </a:ext>
            </a:extLst>
          </p:cNvPr>
          <p:cNvSpPr/>
          <p:nvPr/>
        </p:nvSpPr>
        <p:spPr>
          <a:xfrm>
            <a:off x="10545510" y="475527"/>
            <a:ext cx="1646490" cy="2246769"/>
          </a:xfrm>
          <a:prstGeom prst="rect">
            <a:avLst/>
          </a:prstGeom>
        </p:spPr>
        <p:txBody>
          <a:bodyPr wrap="square">
            <a:spAutoFit/>
          </a:bodyPr>
          <a:lstStyle/>
          <a:p>
            <a:pPr lvl="0"/>
            <a:r>
              <a:rPr lang="en-GB" sz="1400" dirty="0">
                <a:solidFill>
                  <a:prstClr val="black"/>
                </a:solidFill>
              </a:rPr>
              <a:t>Yellow- mechanisms</a:t>
            </a:r>
          </a:p>
          <a:p>
            <a:pPr lvl="0"/>
            <a:endParaRPr lang="en-GB" sz="1400" dirty="0">
              <a:solidFill>
                <a:prstClr val="black"/>
              </a:solidFill>
            </a:endParaRPr>
          </a:p>
          <a:p>
            <a:pPr lvl="0"/>
            <a:r>
              <a:rPr lang="en-GB" sz="1400" dirty="0">
                <a:solidFill>
                  <a:prstClr val="black"/>
                </a:solidFill>
              </a:rPr>
              <a:t>Grey- junk modelling</a:t>
            </a:r>
          </a:p>
          <a:p>
            <a:pPr lvl="0"/>
            <a:endParaRPr lang="en-GB" sz="1400" dirty="0">
              <a:solidFill>
                <a:prstClr val="black"/>
              </a:solidFill>
            </a:endParaRPr>
          </a:p>
          <a:p>
            <a:pPr lvl="0"/>
            <a:r>
              <a:rPr lang="en-GB" sz="1400" dirty="0">
                <a:solidFill>
                  <a:prstClr val="black"/>
                </a:solidFill>
              </a:rPr>
              <a:t>Green- food tech</a:t>
            </a:r>
          </a:p>
          <a:p>
            <a:pPr lvl="0"/>
            <a:endParaRPr lang="en-GB" sz="1400" dirty="0">
              <a:solidFill>
                <a:prstClr val="black"/>
              </a:solidFill>
            </a:endParaRPr>
          </a:p>
          <a:p>
            <a:pPr lvl="0"/>
            <a:r>
              <a:rPr lang="en-GB" sz="1400" dirty="0">
                <a:solidFill>
                  <a:prstClr val="black"/>
                </a:solidFill>
              </a:rPr>
              <a:t>Orange- woodwork</a:t>
            </a:r>
          </a:p>
          <a:p>
            <a:pPr lvl="0"/>
            <a:endParaRPr lang="en-GB" sz="1400" dirty="0">
              <a:solidFill>
                <a:prstClr val="black"/>
              </a:solidFill>
            </a:endParaRPr>
          </a:p>
          <a:p>
            <a:pPr lvl="0"/>
            <a:r>
              <a:rPr lang="en-GB" sz="1400" dirty="0">
                <a:solidFill>
                  <a:prstClr val="black"/>
                </a:solidFill>
              </a:rPr>
              <a:t>Blue- textiles</a:t>
            </a:r>
            <a:endParaRPr lang="en-GB" dirty="0"/>
          </a:p>
        </p:txBody>
      </p:sp>
      <p:pic>
        <p:nvPicPr>
          <p:cNvPr id="5" name="Picture 4">
            <a:extLst>
              <a:ext uri="{FF2B5EF4-FFF2-40B4-BE49-F238E27FC236}">
                <a16:creationId xmlns:a16="http://schemas.microsoft.com/office/drawing/2014/main" id="{734CA8FB-F6BC-4E6A-901C-F2391030A436}"/>
              </a:ext>
            </a:extLst>
          </p:cNvPr>
          <p:cNvPicPr>
            <a:picLocks noChangeAspect="1"/>
          </p:cNvPicPr>
          <p:nvPr/>
        </p:nvPicPr>
        <p:blipFill>
          <a:blip r:embed="rId4"/>
          <a:stretch>
            <a:fillRect/>
          </a:stretch>
        </p:blipFill>
        <p:spPr>
          <a:xfrm>
            <a:off x="9234629" y="4777332"/>
            <a:ext cx="991493" cy="543485"/>
          </a:xfrm>
          <a:prstGeom prst="rect">
            <a:avLst/>
          </a:prstGeom>
        </p:spPr>
      </p:pic>
      <p:pic>
        <p:nvPicPr>
          <p:cNvPr id="7" name="Picture 6">
            <a:extLst>
              <a:ext uri="{FF2B5EF4-FFF2-40B4-BE49-F238E27FC236}">
                <a16:creationId xmlns:a16="http://schemas.microsoft.com/office/drawing/2014/main" id="{327976A2-3C65-4202-9DD2-C8C968EDEA03}"/>
              </a:ext>
            </a:extLst>
          </p:cNvPr>
          <p:cNvPicPr>
            <a:picLocks noChangeAspect="1"/>
          </p:cNvPicPr>
          <p:nvPr/>
        </p:nvPicPr>
        <p:blipFill>
          <a:blip r:embed="rId5"/>
          <a:stretch>
            <a:fillRect/>
          </a:stretch>
        </p:blipFill>
        <p:spPr>
          <a:xfrm>
            <a:off x="9140666" y="5355431"/>
            <a:ext cx="1179418" cy="707651"/>
          </a:xfrm>
          <a:prstGeom prst="rect">
            <a:avLst/>
          </a:prstGeom>
        </p:spPr>
      </p:pic>
    </p:spTree>
    <p:extLst>
      <p:ext uri="{BB962C8B-B14F-4D97-AF65-F5344CB8AC3E}">
        <p14:creationId xmlns:p14="http://schemas.microsoft.com/office/powerpoint/2010/main" val="2933315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1980F313-AFBF-4615-B621-802A5EA7B734}"/>
              </a:ext>
            </a:extLst>
          </p:cNvPr>
          <p:cNvSpPr>
            <a:spLocks noGrp="1"/>
          </p:cNvSpPr>
          <p:nvPr>
            <p:ph type="sldNum" sz="quarter" idx="12"/>
          </p:nvPr>
        </p:nvSpPr>
        <p:spPr/>
        <p:txBody>
          <a:bodyPr/>
          <a:lstStyle/>
          <a:p>
            <a:pPr lvl="0"/>
            <a:fld id="{D1C5E2AD-0845-482F-9AC7-2D3C180562A9}" type="slidenum">
              <a:rPr lang="en-GB" smtClean="0"/>
              <a:t>4</a:t>
            </a:fld>
            <a:endParaRPr lang="en-GB" dirty="0"/>
          </a:p>
        </p:txBody>
      </p:sp>
      <p:sp>
        <p:nvSpPr>
          <p:cNvPr id="8" name="TextBox 7">
            <a:extLst>
              <a:ext uri="{FF2B5EF4-FFF2-40B4-BE49-F238E27FC236}">
                <a16:creationId xmlns:a16="http://schemas.microsoft.com/office/drawing/2014/main" id="{BEF6C968-92F2-4304-8270-423FA58CF383}"/>
              </a:ext>
            </a:extLst>
          </p:cNvPr>
          <p:cNvSpPr txBox="1"/>
          <p:nvPr/>
        </p:nvSpPr>
        <p:spPr>
          <a:xfrm>
            <a:off x="4986172" y="256719"/>
            <a:ext cx="1881221" cy="326884"/>
          </a:xfrm>
          <a:prstGeom prst="rect">
            <a:avLst/>
          </a:prstGeom>
          <a:noFill/>
        </p:spPr>
        <p:txBody>
          <a:bodyPr wrap="none" rtlCol="0">
            <a:spAutoFit/>
          </a:bodyPr>
          <a:lstStyle/>
          <a:p>
            <a:r>
              <a:rPr lang="en-GB" sz="1524" u="sng" dirty="0"/>
              <a:t>Year 2 DT vocabulary </a:t>
            </a:r>
          </a:p>
        </p:txBody>
      </p:sp>
      <p:pic>
        <p:nvPicPr>
          <p:cNvPr id="2" name="Picture 1">
            <a:extLst>
              <a:ext uri="{FF2B5EF4-FFF2-40B4-BE49-F238E27FC236}">
                <a16:creationId xmlns:a16="http://schemas.microsoft.com/office/drawing/2014/main" id="{7EE40816-2639-4AA7-8D17-C0F130376039}"/>
              </a:ext>
            </a:extLst>
          </p:cNvPr>
          <p:cNvPicPr>
            <a:picLocks noChangeAspect="1"/>
          </p:cNvPicPr>
          <p:nvPr/>
        </p:nvPicPr>
        <p:blipFill>
          <a:blip r:embed="rId2"/>
          <a:stretch>
            <a:fillRect/>
          </a:stretch>
        </p:blipFill>
        <p:spPr>
          <a:xfrm>
            <a:off x="629563" y="960479"/>
            <a:ext cx="3976576" cy="2791250"/>
          </a:xfrm>
          <a:prstGeom prst="rect">
            <a:avLst/>
          </a:prstGeom>
        </p:spPr>
      </p:pic>
      <p:sp>
        <p:nvSpPr>
          <p:cNvPr id="4" name="TextBox 3">
            <a:extLst>
              <a:ext uri="{FF2B5EF4-FFF2-40B4-BE49-F238E27FC236}">
                <a16:creationId xmlns:a16="http://schemas.microsoft.com/office/drawing/2014/main" id="{5FFA5073-690F-4DA3-8C13-1720C5DC2E2B}"/>
              </a:ext>
            </a:extLst>
          </p:cNvPr>
          <p:cNvSpPr txBox="1"/>
          <p:nvPr/>
        </p:nvSpPr>
        <p:spPr>
          <a:xfrm>
            <a:off x="629563" y="583603"/>
            <a:ext cx="1723672" cy="369332"/>
          </a:xfrm>
          <a:prstGeom prst="rect">
            <a:avLst/>
          </a:prstGeom>
          <a:noFill/>
        </p:spPr>
        <p:txBody>
          <a:bodyPr wrap="square" rtlCol="0">
            <a:spAutoFit/>
          </a:bodyPr>
          <a:lstStyle/>
          <a:p>
            <a:r>
              <a:rPr lang="en-GB" dirty="0"/>
              <a:t>Making soup</a:t>
            </a:r>
          </a:p>
        </p:txBody>
      </p:sp>
      <p:sp>
        <p:nvSpPr>
          <p:cNvPr id="5" name="TextBox 4">
            <a:extLst>
              <a:ext uri="{FF2B5EF4-FFF2-40B4-BE49-F238E27FC236}">
                <a16:creationId xmlns:a16="http://schemas.microsoft.com/office/drawing/2014/main" id="{48072146-CA6F-48C6-A515-DD13A2F1C7EB}"/>
              </a:ext>
            </a:extLst>
          </p:cNvPr>
          <p:cNvSpPr txBox="1"/>
          <p:nvPr/>
        </p:nvSpPr>
        <p:spPr>
          <a:xfrm>
            <a:off x="629563" y="3759273"/>
            <a:ext cx="2315343" cy="369332"/>
          </a:xfrm>
          <a:prstGeom prst="rect">
            <a:avLst/>
          </a:prstGeom>
          <a:noFill/>
        </p:spPr>
        <p:txBody>
          <a:bodyPr wrap="square" rtlCol="0">
            <a:spAutoFit/>
          </a:bodyPr>
          <a:lstStyle/>
          <a:p>
            <a:r>
              <a:rPr lang="en-GB" dirty="0"/>
              <a:t>Make moon buggies</a:t>
            </a:r>
          </a:p>
        </p:txBody>
      </p:sp>
      <p:pic>
        <p:nvPicPr>
          <p:cNvPr id="6" name="Picture 5">
            <a:extLst>
              <a:ext uri="{FF2B5EF4-FFF2-40B4-BE49-F238E27FC236}">
                <a16:creationId xmlns:a16="http://schemas.microsoft.com/office/drawing/2014/main" id="{BCEC6CD8-9B30-4553-890A-FD8BB4868FDB}"/>
              </a:ext>
            </a:extLst>
          </p:cNvPr>
          <p:cNvPicPr>
            <a:picLocks noChangeAspect="1"/>
          </p:cNvPicPr>
          <p:nvPr/>
        </p:nvPicPr>
        <p:blipFill>
          <a:blip r:embed="rId3"/>
          <a:stretch>
            <a:fillRect/>
          </a:stretch>
        </p:blipFill>
        <p:spPr>
          <a:xfrm>
            <a:off x="629563" y="4122286"/>
            <a:ext cx="5304088" cy="1982679"/>
          </a:xfrm>
          <a:prstGeom prst="rect">
            <a:avLst/>
          </a:prstGeom>
        </p:spPr>
      </p:pic>
      <p:pic>
        <p:nvPicPr>
          <p:cNvPr id="7" name="Picture 6">
            <a:extLst>
              <a:ext uri="{FF2B5EF4-FFF2-40B4-BE49-F238E27FC236}">
                <a16:creationId xmlns:a16="http://schemas.microsoft.com/office/drawing/2014/main" id="{C712314F-4920-4F0C-9A6A-38CE285A95DF}"/>
              </a:ext>
            </a:extLst>
          </p:cNvPr>
          <p:cNvPicPr>
            <a:picLocks noChangeAspect="1"/>
          </p:cNvPicPr>
          <p:nvPr/>
        </p:nvPicPr>
        <p:blipFill>
          <a:blip r:embed="rId4"/>
          <a:stretch>
            <a:fillRect/>
          </a:stretch>
        </p:blipFill>
        <p:spPr>
          <a:xfrm>
            <a:off x="5395575" y="1004940"/>
            <a:ext cx="5052790" cy="2044008"/>
          </a:xfrm>
          <a:prstGeom prst="rect">
            <a:avLst/>
          </a:prstGeom>
        </p:spPr>
      </p:pic>
      <p:sp>
        <p:nvSpPr>
          <p:cNvPr id="9" name="TextBox 8">
            <a:extLst>
              <a:ext uri="{FF2B5EF4-FFF2-40B4-BE49-F238E27FC236}">
                <a16:creationId xmlns:a16="http://schemas.microsoft.com/office/drawing/2014/main" id="{3B201560-8DDF-41A6-958B-AD1A29689DB1}"/>
              </a:ext>
            </a:extLst>
          </p:cNvPr>
          <p:cNvSpPr txBox="1"/>
          <p:nvPr/>
        </p:nvSpPr>
        <p:spPr>
          <a:xfrm>
            <a:off x="5395575" y="753035"/>
            <a:ext cx="1986860" cy="369332"/>
          </a:xfrm>
          <a:prstGeom prst="rect">
            <a:avLst/>
          </a:prstGeom>
          <a:noFill/>
        </p:spPr>
        <p:txBody>
          <a:bodyPr wrap="square" rtlCol="0">
            <a:spAutoFit/>
          </a:bodyPr>
          <a:lstStyle/>
          <a:p>
            <a:r>
              <a:rPr lang="en-GB" dirty="0"/>
              <a:t>Make a flag</a:t>
            </a:r>
          </a:p>
        </p:txBody>
      </p:sp>
    </p:spTree>
    <p:extLst>
      <p:ext uri="{BB962C8B-B14F-4D97-AF65-F5344CB8AC3E}">
        <p14:creationId xmlns:p14="http://schemas.microsoft.com/office/powerpoint/2010/main" val="287627290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3905351658"/>
              </p:ext>
            </p:extLst>
          </p:nvPr>
        </p:nvGraphicFramePr>
        <p:xfrm>
          <a:off x="159026" y="62121"/>
          <a:ext cx="10285872" cy="6963519"/>
        </p:xfrm>
        <a:graphic>
          <a:graphicData uri="http://schemas.openxmlformats.org/drawingml/2006/table">
            <a:tbl>
              <a:tblPr firstRow="1" bandRow="1">
                <a:effectLst/>
                <a:tableStyleId>{5C22544A-7EE6-4342-B048-85BDC9FD1C3A}</a:tableStyleId>
              </a:tblPr>
              <a:tblGrid>
                <a:gridCol w="541198">
                  <a:extLst>
                    <a:ext uri="{9D8B030D-6E8A-4147-A177-3AD203B41FA5}">
                      <a16:colId xmlns:a16="http://schemas.microsoft.com/office/drawing/2014/main" val="20000"/>
                    </a:ext>
                  </a:extLst>
                </a:gridCol>
                <a:gridCol w="3485097">
                  <a:extLst>
                    <a:ext uri="{9D8B030D-6E8A-4147-A177-3AD203B41FA5}">
                      <a16:colId xmlns:a16="http://schemas.microsoft.com/office/drawing/2014/main" val="20001"/>
                    </a:ext>
                  </a:extLst>
                </a:gridCol>
                <a:gridCol w="3287194">
                  <a:extLst>
                    <a:ext uri="{9D8B030D-6E8A-4147-A177-3AD203B41FA5}">
                      <a16:colId xmlns:a16="http://schemas.microsoft.com/office/drawing/2014/main" val="1411665628"/>
                    </a:ext>
                  </a:extLst>
                </a:gridCol>
                <a:gridCol w="2972383">
                  <a:extLst>
                    <a:ext uri="{9D8B030D-6E8A-4147-A177-3AD203B41FA5}">
                      <a16:colId xmlns:a16="http://schemas.microsoft.com/office/drawing/2014/main" val="2532581323"/>
                    </a:ext>
                  </a:extLst>
                </a:gridCol>
              </a:tblGrid>
              <a:tr h="235677">
                <a:tc gridSpan="4">
                  <a:txBody>
                    <a:bodyPr/>
                    <a:lstStyle/>
                    <a:p>
                      <a:pPr lvl="0" algn="ctr"/>
                      <a:r>
                        <a:rPr lang="en-GB" sz="1100" b="0" dirty="0">
                          <a:latin typeface="+mn-lt"/>
                          <a:cs typeface="Arial" panose="020B0604020202020204" pitchFamily="34" charset="0"/>
                        </a:rPr>
                        <a:t>DT Year 3</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FA1"/>
                    </a:solidFill>
                  </a:tcPr>
                </a:tc>
                <a:tc hMerge="1">
                  <a:txBody>
                    <a:bodyPr/>
                    <a:lstStyle/>
                    <a:p>
                      <a:endParaRPr lang="en-GB"/>
                    </a:p>
                  </a:txBody>
                  <a:tcPr/>
                </a:tc>
                <a:tc hMerge="1">
                  <a:txBody>
                    <a:bodyPr/>
                    <a:lstStyle/>
                    <a:p>
                      <a:endParaRPr lang="en-GB"/>
                    </a:p>
                  </a:txBody>
                  <a:tcPr>
                    <a:lnL w="6350" cap="flat" cmpd="sng" algn="ctr">
                      <a:solidFill>
                        <a:schemeClr val="tx1"/>
                      </a:solidFill>
                      <a:prstDash val="solid"/>
                      <a:round/>
                      <a:headEnd type="none" w="med" len="med"/>
                      <a:tailEnd type="none" w="med" len="med"/>
                    </a:lnL>
                  </a:tcPr>
                </a:tc>
                <a:tc hMerge="1">
                  <a:txBody>
                    <a:bodyPr/>
                    <a:lstStyle/>
                    <a:p>
                      <a:endParaRPr lang="en-GB"/>
                    </a:p>
                  </a:txBody>
                  <a:tcPr>
                    <a:lnL w="635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0000"/>
                  </a:ext>
                </a:extLst>
              </a:tr>
              <a:tr h="400558">
                <a:tc gridSpan="2">
                  <a:txBody>
                    <a:bodyPr/>
                    <a:lstStyle/>
                    <a:p>
                      <a:pPr lvl="0" algn="ctr"/>
                      <a:r>
                        <a:rPr lang="en-GB" sz="1100" b="0" dirty="0">
                          <a:solidFill>
                            <a:schemeClr val="tx1"/>
                          </a:solidFill>
                          <a:latin typeface="+mn-lt"/>
                          <a:cs typeface="Arial" panose="020B0604020202020204" pitchFamily="34" charset="0"/>
                        </a:rPr>
                        <a:t>Welcome to Devon!</a:t>
                      </a:r>
                    </a:p>
                    <a:p>
                      <a:pPr lvl="0" algn="ctr"/>
                      <a:r>
                        <a:rPr lang="en-GB" sz="1100" b="0" dirty="0">
                          <a:solidFill>
                            <a:schemeClr val="tx1"/>
                          </a:solidFill>
                          <a:latin typeface="+mn-lt"/>
                          <a:cs typeface="Arial" panose="020B0604020202020204" pitchFamily="34" charset="0"/>
                        </a:rPr>
                        <a:t>Create a seasonal savoury dish. </a:t>
                      </a:r>
                      <a:r>
                        <a:rPr lang="en-GB" sz="1100" b="0" dirty="0">
                          <a:solidFill>
                            <a:schemeClr val="tx1"/>
                          </a:solidFill>
                          <a:highlight>
                            <a:srgbClr val="FFFF00"/>
                          </a:highlight>
                          <a:latin typeface="+mn-lt"/>
                          <a:cs typeface="Arial" panose="020B0604020202020204" pitchFamily="34" charset="0"/>
                        </a:rPr>
                        <a:t>AUTUMN 2</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92D050"/>
                    </a:solidFill>
                  </a:tcPr>
                </a:tc>
                <a:tc hMerge="1">
                  <a:txBody>
                    <a:bodyPr/>
                    <a:lstStyle/>
                    <a:p>
                      <a:endParaRPr lang="en-GB"/>
                    </a:p>
                  </a:txBody>
                  <a:tcPr/>
                </a:tc>
                <a:tc>
                  <a:txBody>
                    <a:bodyPr/>
                    <a:lstStyle/>
                    <a:p>
                      <a:pPr lvl="0" algn="ctr"/>
                      <a:r>
                        <a:rPr lang="en-GB" sz="1100" b="0" dirty="0">
                          <a:solidFill>
                            <a:schemeClr val="tx1"/>
                          </a:solidFill>
                          <a:latin typeface="+mn-lt"/>
                          <a:cs typeface="Arial" panose="020B0604020202020204" pitchFamily="34" charset="0"/>
                        </a:rPr>
                        <a:t>Stone age to Iron age</a:t>
                      </a:r>
                    </a:p>
                    <a:p>
                      <a:pPr lvl="0" algn="ctr"/>
                      <a:r>
                        <a:rPr lang="en-GB" sz="1100" b="0" dirty="0">
                          <a:solidFill>
                            <a:schemeClr val="tx1"/>
                          </a:solidFill>
                          <a:latin typeface="+mn-lt"/>
                          <a:cs typeface="Arial" panose="020B0604020202020204" pitchFamily="34" charset="0"/>
                        </a:rPr>
                        <a:t>Make a satchel</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B w="6350" cap="flat" cmpd="sng" algn="ctr">
                      <a:solidFill>
                        <a:schemeClr val="tx1"/>
                      </a:solidFill>
                      <a:prstDash val="solid"/>
                      <a:round/>
                      <a:headEnd type="none" w="med" len="med"/>
                      <a:tailEnd type="none" w="med" len="med"/>
                    </a:lnB>
                    <a:solidFill>
                      <a:srgbClr val="00B0F0"/>
                    </a:solidFill>
                  </a:tcPr>
                </a:tc>
                <a:tc>
                  <a:txBody>
                    <a:bodyPr/>
                    <a:lstStyle/>
                    <a:p>
                      <a:pPr algn="ctr"/>
                      <a:r>
                        <a:rPr lang="en-GB" sz="1100" dirty="0"/>
                        <a:t>Land use</a:t>
                      </a:r>
                    </a:p>
                    <a:p>
                      <a:pPr algn="ctr"/>
                      <a:r>
                        <a:rPr lang="en-GB" sz="1100" dirty="0"/>
                        <a:t>Make a model trailer for moving crops.</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B w="6350" cap="flat" cmpd="sng" algn="ctr">
                      <a:solidFill>
                        <a:schemeClr val="tx1"/>
                      </a:solidFill>
                      <a:prstDash val="solid"/>
                      <a:round/>
                      <a:headEnd type="none" w="med" len="med"/>
                      <a:tailEnd type="none" w="med" len="med"/>
                    </a:lnB>
                    <a:solidFill>
                      <a:schemeClr val="accent4"/>
                    </a:solidFill>
                  </a:tcPr>
                </a:tc>
                <a:extLst>
                  <a:ext uri="{0D108BD9-81ED-4DB2-BD59-A6C34878D82A}">
                    <a16:rowId xmlns:a16="http://schemas.microsoft.com/office/drawing/2014/main" val="10001"/>
                  </a:ext>
                </a:extLst>
              </a:tr>
              <a:tr h="400558">
                <a:tc>
                  <a:txBody>
                    <a:bodyPr/>
                    <a:lstStyle/>
                    <a:p>
                      <a:pPr marL="0" marR="0" lvl="0" indent="0" algn="ctr" defTabSz="914400" rtl="0" fontAlgn="auto" hangingPunct="1">
                        <a:lnSpc>
                          <a:spcPct val="100000"/>
                        </a:lnSpc>
                        <a:spcBef>
                          <a:spcPts val="0"/>
                        </a:spcBef>
                        <a:spcAft>
                          <a:spcPts val="0"/>
                        </a:spcAft>
                        <a:buNone/>
                        <a:tabLst/>
                      </a:pPr>
                      <a:r>
                        <a:rPr lang="en-GB" sz="1100" b="0" dirty="0">
                          <a:solidFill>
                            <a:schemeClr val="tx1"/>
                          </a:solidFill>
                          <a:latin typeface="+mn-lt"/>
                          <a:cs typeface="Arial" panose="020B0604020202020204" pitchFamily="34" charset="0"/>
                        </a:rPr>
                        <a:t>Prior</a:t>
                      </a:r>
                    </a:p>
                  </a:txBody>
                  <a:tcPr marL="72013" marR="72013" marT="35991" marB="35991"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pPr algn="ctr"/>
                      <a:r>
                        <a:rPr lang="en-GB" sz="1100" dirty="0"/>
                        <a:t>How to make bread</a:t>
                      </a:r>
                    </a:p>
                    <a:p>
                      <a:pPr algn="ctr"/>
                      <a:r>
                        <a:rPr lang="en-GB" sz="1100" dirty="0"/>
                        <a:t>How to make a seasonal soup</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r>
                        <a:rPr lang="en-GB" sz="1100" dirty="0"/>
                        <a:t>How to make a flag running stich</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r>
                        <a:rPr lang="en-GB" sz="1100" dirty="0"/>
                        <a:t>Make a moon buggy </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545631624"/>
                  </a:ext>
                </a:extLst>
              </a:tr>
              <a:tr h="2873762">
                <a:tc>
                  <a:txBody>
                    <a:bodyPr/>
                    <a:lstStyle/>
                    <a:p>
                      <a:pPr marL="0" marR="0" lvl="0" indent="0" algn="ctr" defTabSz="914400" rtl="0" fontAlgn="auto" hangingPunct="1">
                        <a:lnSpc>
                          <a:spcPct val="100000"/>
                        </a:lnSpc>
                        <a:spcBef>
                          <a:spcPts val="0"/>
                        </a:spcBef>
                        <a:spcAft>
                          <a:spcPts val="0"/>
                        </a:spcAft>
                        <a:buNone/>
                        <a:tabLst/>
                      </a:pPr>
                      <a:r>
                        <a:rPr lang="en-GB" sz="1100" b="1" dirty="0">
                          <a:solidFill>
                            <a:schemeClr val="tx1"/>
                          </a:solidFill>
                          <a:latin typeface="+mn-lt"/>
                          <a:cs typeface="Arial" panose="020B0604020202020204" pitchFamily="34" charset="0"/>
                        </a:rPr>
                        <a:t>Knowledge (</a:t>
                      </a:r>
                      <a:r>
                        <a:rPr lang="en-GB" sz="1100" b="1" dirty="0">
                          <a:solidFill>
                            <a:srgbClr val="FF0000"/>
                          </a:solidFill>
                          <a:latin typeface="+mn-lt"/>
                          <a:cs typeface="Arial" panose="020B0604020202020204" pitchFamily="34" charset="0"/>
                        </a:rPr>
                        <a:t>substantive </a:t>
                      </a:r>
                      <a:r>
                        <a:rPr lang="en-GB" sz="1100" b="1" dirty="0">
                          <a:solidFill>
                            <a:schemeClr val="tx1"/>
                          </a:solidFill>
                          <a:latin typeface="+mn-lt"/>
                          <a:cs typeface="Arial" panose="020B0604020202020204" pitchFamily="34" charset="0"/>
                        </a:rPr>
                        <a:t>and </a:t>
                      </a:r>
                      <a:r>
                        <a:rPr lang="en-GB" sz="1100" b="1" dirty="0">
                          <a:solidFill>
                            <a:srgbClr val="00B0F0"/>
                          </a:solidFill>
                          <a:latin typeface="+mn-lt"/>
                          <a:cs typeface="Arial" panose="020B0604020202020204" pitchFamily="34" charset="0"/>
                        </a:rPr>
                        <a:t>disciplinary</a:t>
                      </a:r>
                      <a:r>
                        <a:rPr lang="en-GB" sz="1100" b="1" dirty="0">
                          <a:solidFill>
                            <a:schemeClr val="tx1"/>
                          </a:solidFill>
                          <a:latin typeface="+mn-lt"/>
                          <a:cs typeface="Arial" panose="020B0604020202020204" pitchFamily="34" charset="0"/>
                        </a:rPr>
                        <a:t>)</a:t>
                      </a:r>
                    </a:p>
                  </a:txBody>
                  <a:tcPr marL="72013" marR="72013" marT="35991" marB="35991" vert="eaVert"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t>Lesson 1: </a:t>
                      </a:r>
                      <a:r>
                        <a:rPr kumimoji="0" lang="en-GB" sz="1100" b="0" i="0" u="none" strike="noStrike" kern="1200" cap="none" spc="0" normalizeH="0" baseline="0" noProof="0" dirty="0">
                          <a:ln>
                            <a:noFill/>
                          </a:ln>
                          <a:solidFill>
                            <a:srgbClr val="FF0000"/>
                          </a:solidFill>
                          <a:effectLst/>
                          <a:uLnTx/>
                          <a:uFillTx/>
                          <a:latin typeface="+mn-lt"/>
                          <a:ea typeface="+mn-ea"/>
                          <a:cs typeface="+mn-cs"/>
                        </a:rPr>
                        <a:t>Research what food children and adults would buy at a Christmas market. </a:t>
                      </a:r>
                      <a:endParaRPr lang="en-GB" sz="1100" dirty="0"/>
                    </a:p>
                    <a:p>
                      <a:r>
                        <a:rPr lang="en-GB" sz="1100" dirty="0"/>
                        <a:t>Lesson 2: </a:t>
                      </a:r>
                      <a:r>
                        <a:rPr lang="en-GB" sz="1100" dirty="0">
                          <a:solidFill>
                            <a:srgbClr val="00B0F0"/>
                          </a:solidFill>
                        </a:rPr>
                        <a:t>Know how to prepare and cook meat safely, and how to use pastry and make it visually appealing. </a:t>
                      </a:r>
                    </a:p>
                    <a:p>
                      <a:r>
                        <a:rPr lang="en-GB" sz="1100" dirty="0"/>
                        <a:t>Lesson 3: </a:t>
                      </a:r>
                      <a:r>
                        <a:rPr lang="en-GB" sz="1100" dirty="0">
                          <a:solidFill>
                            <a:srgbClr val="00B0F0"/>
                          </a:solidFill>
                        </a:rPr>
                        <a:t>Design your food using cross sectional diagrams  and what ingredients it will have and what cooking techniques are needed</a:t>
                      </a:r>
                    </a:p>
                    <a:p>
                      <a:r>
                        <a:rPr lang="en-GB" sz="1100" dirty="0"/>
                        <a:t>Lesson 4: </a:t>
                      </a:r>
                      <a:r>
                        <a:rPr lang="en-GB" sz="1100" dirty="0">
                          <a:solidFill>
                            <a:srgbClr val="FF0000"/>
                          </a:solidFill>
                        </a:rPr>
                        <a:t>Make your food and receive feedback</a:t>
                      </a:r>
                    </a:p>
                    <a:p>
                      <a:r>
                        <a:rPr lang="en-GB" sz="1100" dirty="0"/>
                        <a:t>Lesson 5: </a:t>
                      </a:r>
                      <a:r>
                        <a:rPr lang="en-GB" sz="1100" dirty="0">
                          <a:solidFill>
                            <a:srgbClr val="00B0F0"/>
                          </a:solidFill>
                        </a:rPr>
                        <a:t>Make amendments to your ingredients list to improve your food</a:t>
                      </a:r>
                    </a:p>
                    <a:p>
                      <a:r>
                        <a:rPr lang="en-GB" sz="1100" dirty="0"/>
                        <a:t>Lesson 6:</a:t>
                      </a:r>
                      <a:r>
                        <a:rPr lang="en-GB" sz="1100" dirty="0">
                          <a:solidFill>
                            <a:srgbClr val="FF0000"/>
                          </a:solidFill>
                        </a:rPr>
                        <a:t>Batch cook for Christmas market at school. </a:t>
                      </a:r>
                    </a:p>
                    <a:p>
                      <a:r>
                        <a:rPr lang="en-GB" sz="1100" b="1">
                          <a:solidFill>
                            <a:srgbClr val="FF0000"/>
                          </a:solidFill>
                        </a:rPr>
                        <a:t>(not on the same day as Christmas dinner)</a:t>
                      </a:r>
                    </a:p>
                    <a:p>
                      <a:endParaRPr lang="en-GB" sz="1100" dirty="0">
                        <a:solidFill>
                          <a:srgbClr val="FF0000"/>
                        </a:solidFill>
                      </a:endParaRPr>
                    </a:p>
                    <a:p>
                      <a:endParaRPr lang="en-GB" sz="1100" dirty="0">
                        <a:solidFill>
                          <a:srgbClr val="FF0000"/>
                        </a:solidFill>
                      </a:endParaRP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r>
                        <a:rPr lang="en-GB" sz="1100" dirty="0"/>
                        <a:t>Lesson 1: </a:t>
                      </a:r>
                      <a:r>
                        <a:rPr lang="en-GB" sz="1100" dirty="0">
                          <a:solidFill>
                            <a:srgbClr val="00B0F0"/>
                          </a:solidFill>
                        </a:rPr>
                        <a:t>create a criteria of what a satchel should look like.</a:t>
                      </a:r>
                    </a:p>
                    <a:p>
                      <a:r>
                        <a:rPr lang="en-GB" sz="1100" dirty="0">
                          <a:solidFill>
                            <a:schemeClr val="tx1"/>
                          </a:solidFill>
                        </a:rPr>
                        <a:t>To do this, children need to know what they would have used a satchel for, their main purpose and then create a success criteria.</a:t>
                      </a:r>
                    </a:p>
                    <a:p>
                      <a:r>
                        <a:rPr lang="en-GB" sz="1100" dirty="0">
                          <a:solidFill>
                            <a:schemeClr val="tx1"/>
                          </a:solidFill>
                        </a:rPr>
                        <a:t>Lesson 2: </a:t>
                      </a:r>
                      <a:r>
                        <a:rPr lang="en-GB" sz="1100" dirty="0">
                          <a:solidFill>
                            <a:srgbClr val="00B0F0"/>
                          </a:solidFill>
                        </a:rPr>
                        <a:t>practise different stitches.</a:t>
                      </a:r>
                    </a:p>
                    <a:p>
                      <a:r>
                        <a:rPr lang="en-GB" sz="1100" dirty="0">
                          <a:solidFill>
                            <a:schemeClr val="tx1"/>
                          </a:solidFill>
                        </a:rPr>
                        <a:t>Children to recap running stitch and learn to backstitch. Children can then pull the material to test which stitch is stronger.</a:t>
                      </a:r>
                    </a:p>
                    <a:p>
                      <a:r>
                        <a:rPr lang="en-GB" sz="1100" dirty="0"/>
                        <a:t>Lesson 3:</a:t>
                      </a:r>
                      <a:r>
                        <a:rPr lang="en-GB" sz="1100" dirty="0">
                          <a:solidFill>
                            <a:srgbClr val="00B0F0"/>
                          </a:solidFill>
                        </a:rPr>
                        <a:t>Design a satchel based on the criteria </a:t>
                      </a:r>
                      <a:r>
                        <a:rPr lang="en-GB" sz="1100" dirty="0">
                          <a:solidFill>
                            <a:schemeClr val="tx1"/>
                          </a:solidFill>
                        </a:rPr>
                        <a:t>(set in lesson 1). (using exploding diagram for this).</a:t>
                      </a:r>
                    </a:p>
                    <a:p>
                      <a:r>
                        <a:rPr lang="en-GB" sz="1100" dirty="0">
                          <a:solidFill>
                            <a:schemeClr val="tx1"/>
                          </a:solidFill>
                        </a:rPr>
                        <a:t>Provide children with samples of different materials for this for them to incorporate into their design.</a:t>
                      </a:r>
                    </a:p>
                    <a:p>
                      <a:r>
                        <a:rPr lang="en-GB" sz="1100" dirty="0"/>
                        <a:t>Lesson 4:</a:t>
                      </a:r>
                      <a:r>
                        <a:rPr lang="en-GB" sz="1100" dirty="0">
                          <a:solidFill>
                            <a:srgbClr val="FF0000"/>
                          </a:solidFill>
                        </a:rPr>
                        <a:t>Make a satchel.</a:t>
                      </a:r>
                    </a:p>
                    <a:p>
                      <a:r>
                        <a:rPr lang="en-GB" sz="1100" dirty="0"/>
                        <a:t>Lesson 5:</a:t>
                      </a:r>
                      <a:r>
                        <a:rPr lang="en-GB" sz="1100" dirty="0">
                          <a:solidFill>
                            <a:srgbClr val="FF0000"/>
                          </a:solidFill>
                        </a:rPr>
                        <a:t> Complete their satchels.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t>Lesson 6: </a:t>
                      </a:r>
                      <a:r>
                        <a:rPr kumimoji="0" lang="en-GB" sz="1100" b="0" i="0" u="none" strike="noStrike" kern="1200" cap="none" spc="0" normalizeH="0" baseline="0" noProof="0" dirty="0">
                          <a:ln>
                            <a:noFill/>
                          </a:ln>
                          <a:solidFill>
                            <a:srgbClr val="00B0F0"/>
                          </a:solidFill>
                          <a:effectLst/>
                          <a:uLnTx/>
                          <a:uFillTx/>
                          <a:latin typeface="+mn-lt"/>
                          <a:ea typeface="+mn-ea"/>
                          <a:cs typeface="+mn-cs"/>
                        </a:rPr>
                        <a:t>Evaluate their satchel against the criteria and suggest improvements.</a:t>
                      </a:r>
                    </a:p>
                    <a:p>
                      <a:endParaRPr lang="en-GB" sz="1100" dirty="0"/>
                    </a:p>
                  </a:txBody>
                  <a:tcPr marL="72013" marR="72013" marT="35991" marB="35991">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r>
                        <a:rPr lang="en-GB" sz="1100" dirty="0"/>
                        <a:t>Lesson 1:</a:t>
                      </a:r>
                      <a:r>
                        <a:rPr lang="en-GB" sz="1100" dirty="0">
                          <a:solidFill>
                            <a:srgbClr val="FF0000"/>
                          </a:solidFill>
                        </a:rPr>
                        <a:t>Research how farming equipment has changed over time</a:t>
                      </a:r>
                    </a:p>
                    <a:p>
                      <a:r>
                        <a:rPr lang="en-GB" sz="1100" dirty="0"/>
                        <a:t>Lesson 2: </a:t>
                      </a:r>
                      <a:r>
                        <a:rPr lang="en-GB" sz="1100" dirty="0">
                          <a:solidFill>
                            <a:srgbClr val="FF0000"/>
                          </a:solidFill>
                        </a:rPr>
                        <a:t>Research how pulleys work and why they are used</a:t>
                      </a:r>
                    </a:p>
                    <a:p>
                      <a:r>
                        <a:rPr lang="en-GB" sz="1100" dirty="0"/>
                        <a:t>Lesson 3: </a:t>
                      </a:r>
                      <a:r>
                        <a:rPr lang="en-GB" sz="1100" dirty="0">
                          <a:solidFill>
                            <a:srgbClr val="FF0000"/>
                          </a:solidFill>
                        </a:rPr>
                        <a:t>Research trailer designs with pulley system attached</a:t>
                      </a:r>
                    </a:p>
                    <a:p>
                      <a:r>
                        <a:rPr lang="en-GB" sz="1100" dirty="0"/>
                        <a:t>Lesson 4: </a:t>
                      </a:r>
                      <a:r>
                        <a:rPr lang="en-GB" sz="1100" dirty="0">
                          <a:solidFill>
                            <a:srgbClr val="00B0F0"/>
                          </a:solidFill>
                        </a:rPr>
                        <a:t>Design trailer and what materials are needed. Learn about wood work safety and tools </a:t>
                      </a:r>
                    </a:p>
                    <a:p>
                      <a:r>
                        <a:rPr lang="en-GB" sz="1100" dirty="0"/>
                        <a:t>Lesson 5:</a:t>
                      </a:r>
                      <a:r>
                        <a:rPr lang="en-GB" sz="1100" dirty="0">
                          <a:solidFill>
                            <a:srgbClr val="FF0000"/>
                          </a:solidFill>
                        </a:rPr>
                        <a:t>Make trailer and pulley </a:t>
                      </a:r>
                      <a:r>
                        <a:rPr lang="en-GB" sz="1100" dirty="0">
                          <a:solidFill>
                            <a:schemeClr val="tx1"/>
                          </a:solidFill>
                        </a:rPr>
                        <a:t>(Use </a:t>
                      </a:r>
                      <a:r>
                        <a:rPr lang="en-GB" sz="1100" dirty="0" err="1">
                          <a:solidFill>
                            <a:schemeClr val="tx1"/>
                          </a:solidFill>
                        </a:rPr>
                        <a:t>Techcard</a:t>
                      </a:r>
                      <a:r>
                        <a:rPr lang="en-GB" sz="1100" dirty="0">
                          <a:solidFill>
                            <a:schemeClr val="tx1"/>
                          </a:solidFill>
                        </a:rPr>
                        <a:t>)</a:t>
                      </a:r>
                    </a:p>
                    <a:p>
                      <a:r>
                        <a:rPr lang="en-GB" sz="1100" dirty="0"/>
                        <a:t>Lesson 6:</a:t>
                      </a:r>
                      <a:r>
                        <a:rPr lang="en-GB" sz="1100" dirty="0">
                          <a:solidFill>
                            <a:srgbClr val="FF0000"/>
                          </a:solidFill>
                        </a:rPr>
                        <a:t>Make trailer and pulley and </a:t>
                      </a:r>
                      <a:r>
                        <a:rPr lang="en-GB" sz="1100" dirty="0">
                          <a:solidFill>
                            <a:srgbClr val="00B0F0"/>
                          </a:solidFill>
                        </a:rPr>
                        <a:t>evaluate </a:t>
                      </a:r>
                      <a:r>
                        <a:rPr lang="en-GB" sz="1100" dirty="0">
                          <a:solidFill>
                            <a:srgbClr val="FF0000"/>
                          </a:solidFill>
                        </a:rPr>
                        <a:t>product.</a:t>
                      </a:r>
                    </a:p>
                    <a:p>
                      <a:endParaRPr lang="en-GB" sz="1100" dirty="0">
                        <a:solidFill>
                          <a:srgbClr val="FF0000"/>
                        </a:solidFill>
                      </a:endParaRPr>
                    </a:p>
                  </a:txBody>
                  <a:tcPr marL="72013" marR="72013" marT="35991" marB="3599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4"/>
                  </a:ext>
                </a:extLst>
              </a:tr>
              <a:tr h="1389840">
                <a:tc>
                  <a:txBody>
                    <a:bodyPr/>
                    <a:lstStyle/>
                    <a:p>
                      <a:pPr marL="0" marR="0" lvl="0" indent="0" algn="ctr" defTabSz="914400" rtl="0" fontAlgn="auto" hangingPunct="1">
                        <a:lnSpc>
                          <a:spcPct val="100000"/>
                        </a:lnSpc>
                        <a:spcBef>
                          <a:spcPts val="0"/>
                        </a:spcBef>
                        <a:spcAft>
                          <a:spcPts val="0"/>
                        </a:spcAft>
                        <a:buNone/>
                        <a:tabLst/>
                      </a:pPr>
                      <a:r>
                        <a:rPr lang="en-GB" sz="1100" b="1" dirty="0">
                          <a:solidFill>
                            <a:schemeClr val="tx1"/>
                          </a:solidFill>
                          <a:latin typeface="+mn-lt"/>
                          <a:cs typeface="Arial" panose="020B0604020202020204" pitchFamily="34" charset="0"/>
                        </a:rPr>
                        <a:t>Skills</a:t>
                      </a:r>
                    </a:p>
                  </a:txBody>
                  <a:tcPr marL="72013" marR="72013" marT="35991" marB="35991" vert="eaVert"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pPr marL="0" marR="0" indent="0" algn="l" rtl="0">
                        <a:lnSpc>
                          <a:spcPct val="119000"/>
                        </a:lnSpc>
                        <a:spcBef>
                          <a:spcPts val="0"/>
                        </a:spcBef>
                        <a:spcAft>
                          <a:spcPts val="0"/>
                        </a:spcAft>
                        <a:buFont typeface="Arial" panose="020B0604020202020204" pitchFamily="34" charset="0"/>
                        <a:buNone/>
                      </a:pPr>
                      <a:r>
                        <a:rPr lang="en-GB" sz="1100" b="0" baseline="0" dirty="0">
                          <a:solidFill>
                            <a:schemeClr val="tx1"/>
                          </a:solidFill>
                          <a:latin typeface="+mn-lt"/>
                          <a:cs typeface="Arial" panose="020B0604020202020204" pitchFamily="34" charset="0"/>
                        </a:rPr>
                        <a:t>Learn how to make ingredients list, different cooking techniques</a:t>
                      </a:r>
                    </a:p>
                    <a:p>
                      <a:pPr marL="0" marR="0" indent="0" algn="l" rtl="0">
                        <a:lnSpc>
                          <a:spcPct val="119000"/>
                        </a:lnSpc>
                        <a:spcBef>
                          <a:spcPts val="0"/>
                        </a:spcBef>
                        <a:spcAft>
                          <a:spcPts val="0"/>
                        </a:spcAft>
                        <a:buFont typeface="Arial" panose="020B0604020202020204" pitchFamily="34" charset="0"/>
                        <a:buNone/>
                      </a:pPr>
                      <a:r>
                        <a:rPr lang="en-GB" sz="1100" b="0" baseline="0" dirty="0">
                          <a:solidFill>
                            <a:schemeClr val="tx1"/>
                          </a:solidFill>
                          <a:latin typeface="+mn-lt"/>
                          <a:cs typeface="Arial" panose="020B0604020202020204" pitchFamily="34" charset="0"/>
                        </a:rPr>
                        <a:t>Learn how to prepare and cook meat safely</a:t>
                      </a:r>
                    </a:p>
                    <a:p>
                      <a:pPr marL="0" marR="0" indent="0" algn="l" rtl="0">
                        <a:lnSpc>
                          <a:spcPct val="119000"/>
                        </a:lnSpc>
                        <a:spcBef>
                          <a:spcPts val="0"/>
                        </a:spcBef>
                        <a:spcAft>
                          <a:spcPts val="0"/>
                        </a:spcAft>
                        <a:buFont typeface="Arial" panose="020B0604020202020204" pitchFamily="34" charset="0"/>
                        <a:buNone/>
                      </a:pPr>
                      <a:r>
                        <a:rPr lang="en-GB" sz="1100" b="0" baseline="0" dirty="0">
                          <a:solidFill>
                            <a:schemeClr val="tx1"/>
                          </a:solidFill>
                          <a:latin typeface="+mn-lt"/>
                          <a:cs typeface="Arial" panose="020B0604020202020204" pitchFamily="34" charset="0"/>
                        </a:rPr>
                        <a:t>Learn how to use pastry and make it visually appealing</a:t>
                      </a:r>
                    </a:p>
                    <a:p>
                      <a:pPr marL="0" marR="0" indent="0" algn="l" rtl="0">
                        <a:lnSpc>
                          <a:spcPct val="119000"/>
                        </a:lnSpc>
                        <a:spcBef>
                          <a:spcPts val="0"/>
                        </a:spcBef>
                        <a:spcAft>
                          <a:spcPts val="0"/>
                        </a:spcAft>
                        <a:buFont typeface="Arial" panose="020B0604020202020204" pitchFamily="34" charset="0"/>
                        <a:buNone/>
                      </a:pPr>
                      <a:r>
                        <a:rPr lang="en-GB" sz="1100" b="0" baseline="0" dirty="0">
                          <a:solidFill>
                            <a:schemeClr val="tx1"/>
                          </a:solidFill>
                          <a:latin typeface="+mn-lt"/>
                          <a:cs typeface="Arial" panose="020B0604020202020204" pitchFamily="34" charset="0"/>
                        </a:rPr>
                        <a:t>Learn how to create appealing products</a:t>
                      </a:r>
                    </a:p>
                    <a:p>
                      <a:endParaRPr lang="en-GB" sz="1100" dirty="0"/>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0" marR="0" lvl="0" indent="0" algn="l" defTabSz="914400" rtl="0" fontAlgn="auto" hangingPunct="1">
                        <a:lnSpc>
                          <a:spcPct val="100000"/>
                        </a:lnSpc>
                        <a:spcBef>
                          <a:spcPts val="0"/>
                        </a:spcBef>
                        <a:spcAft>
                          <a:spcPts val="0"/>
                        </a:spcAft>
                        <a:buSzPct val="100000"/>
                        <a:buFont typeface="Arial" pitchFamily="34"/>
                        <a:buNone/>
                        <a:tabLst/>
                      </a:pPr>
                      <a:r>
                        <a:rPr lang="en-GB" sz="1100" b="0" i="0" u="none" strike="noStrike" kern="1200" cap="none" spc="0" baseline="0" dirty="0">
                          <a:solidFill>
                            <a:schemeClr val="tx1"/>
                          </a:solidFill>
                          <a:uFillTx/>
                          <a:latin typeface="+mn-lt"/>
                        </a:rPr>
                        <a:t>Learn how to backstitch</a:t>
                      </a:r>
                    </a:p>
                    <a:p>
                      <a:pPr marL="0" marR="0" lvl="0" indent="0" algn="l" defTabSz="914400" rtl="0" fontAlgn="auto" hangingPunct="1">
                        <a:lnSpc>
                          <a:spcPct val="100000"/>
                        </a:lnSpc>
                        <a:spcBef>
                          <a:spcPts val="0"/>
                        </a:spcBef>
                        <a:spcAft>
                          <a:spcPts val="0"/>
                        </a:spcAft>
                        <a:buSzPct val="100000"/>
                        <a:buFont typeface="Arial" pitchFamily="34"/>
                        <a:buNone/>
                        <a:tabLst/>
                      </a:pPr>
                      <a:r>
                        <a:rPr lang="en-GB" sz="1100" b="0" i="0" u="none" strike="noStrike" kern="1200" cap="none" spc="0" baseline="0" dirty="0">
                          <a:solidFill>
                            <a:schemeClr val="tx1"/>
                          </a:solidFill>
                          <a:uFillTx/>
                          <a:latin typeface="+mn-lt"/>
                        </a:rPr>
                        <a:t>Learn how to create a handle</a:t>
                      </a:r>
                    </a:p>
                    <a:p>
                      <a:pPr marL="0" marR="0" lvl="0" indent="0" algn="l" defTabSz="914400" rtl="0" fontAlgn="auto" hangingPunct="1">
                        <a:lnSpc>
                          <a:spcPct val="100000"/>
                        </a:lnSpc>
                        <a:spcBef>
                          <a:spcPts val="0"/>
                        </a:spcBef>
                        <a:spcAft>
                          <a:spcPts val="0"/>
                        </a:spcAft>
                        <a:buSzPct val="100000"/>
                        <a:buFont typeface="Arial" pitchFamily="34"/>
                        <a:buNone/>
                        <a:tabLst/>
                      </a:pPr>
                      <a:r>
                        <a:rPr lang="en-GB" sz="1100" b="0" i="0" u="none" strike="noStrike" kern="1200" cap="none" spc="0" baseline="0" dirty="0">
                          <a:solidFill>
                            <a:schemeClr val="tx1"/>
                          </a:solidFill>
                          <a:uFillTx/>
                          <a:latin typeface="+mn-lt"/>
                        </a:rPr>
                        <a:t>Learn how to make a purposeful/working product. </a:t>
                      </a:r>
                    </a:p>
                    <a:p>
                      <a:pPr marL="0" marR="0" lvl="0" indent="0" algn="l" defTabSz="914400" rtl="0" fontAlgn="auto" hangingPunct="1">
                        <a:lnSpc>
                          <a:spcPct val="100000"/>
                        </a:lnSpc>
                        <a:spcBef>
                          <a:spcPts val="0"/>
                        </a:spcBef>
                        <a:spcAft>
                          <a:spcPts val="0"/>
                        </a:spcAft>
                        <a:buSzPct val="100000"/>
                        <a:buFont typeface="Arial" pitchFamily="34"/>
                        <a:buNone/>
                        <a:tabLst/>
                      </a:pPr>
                      <a:r>
                        <a:rPr lang="en-GB" sz="1100" b="0" i="0" u="none" strike="noStrike" kern="1200" cap="none" spc="0" baseline="0" dirty="0">
                          <a:solidFill>
                            <a:schemeClr val="tx1"/>
                          </a:solidFill>
                          <a:uFillTx/>
                          <a:latin typeface="+mn-lt"/>
                        </a:rPr>
                        <a:t>Select materials and components needed</a:t>
                      </a:r>
                    </a:p>
                    <a:p>
                      <a:pPr marL="0" marR="0" lvl="0" indent="0" algn="l" defTabSz="914400" rtl="0" fontAlgn="auto" hangingPunct="1">
                        <a:lnSpc>
                          <a:spcPct val="100000"/>
                        </a:lnSpc>
                        <a:spcBef>
                          <a:spcPts val="0"/>
                        </a:spcBef>
                        <a:spcAft>
                          <a:spcPts val="0"/>
                        </a:spcAft>
                        <a:buSzPct val="100000"/>
                        <a:buFont typeface="Arial" pitchFamily="34"/>
                        <a:buNone/>
                        <a:tabLst/>
                      </a:pPr>
                      <a:r>
                        <a:rPr lang="en-GB" sz="1100" b="0" i="0" u="none" strike="noStrike" kern="1200" cap="none" spc="0" baseline="0" dirty="0">
                          <a:solidFill>
                            <a:schemeClr val="tx1"/>
                          </a:solidFill>
                          <a:uFillTx/>
                          <a:latin typeface="+mn-lt"/>
                        </a:rPr>
                        <a:t>Evaluate product against design criteria </a:t>
                      </a:r>
                    </a:p>
                    <a:p>
                      <a:endParaRPr lang="en-GB" sz="1100" dirty="0"/>
                    </a:p>
                  </a:txBody>
                  <a:tcPr marL="72013" marR="72013" marT="35991" marB="35991">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r>
                        <a:rPr lang="en-GB" sz="1100" dirty="0"/>
                        <a:t>Learn how to use wood work tools safely</a:t>
                      </a:r>
                    </a:p>
                    <a:p>
                      <a:r>
                        <a:rPr lang="en-GB" sz="1100" dirty="0"/>
                        <a:t>Learn how to make a pulley system</a:t>
                      </a:r>
                    </a:p>
                    <a:p>
                      <a:r>
                        <a:rPr lang="en-GB" sz="1100" dirty="0"/>
                        <a:t>Learn how to make a wooden wheel and axle. </a:t>
                      </a:r>
                    </a:p>
                    <a:p>
                      <a:r>
                        <a:rPr lang="en-GB" sz="1100" dirty="0"/>
                        <a:t>Select materials, tools and components </a:t>
                      </a:r>
                    </a:p>
                    <a:p>
                      <a:r>
                        <a:rPr lang="en-GB" sz="1100" dirty="0"/>
                        <a:t>Evaluate product in comparison to other existing products. </a:t>
                      </a:r>
                    </a:p>
                    <a:p>
                      <a:r>
                        <a:rPr lang="en-GB" sz="1100" dirty="0"/>
                        <a:t>Understand and use mechanical systems in their products</a:t>
                      </a:r>
                    </a:p>
                  </a:txBody>
                  <a:tcPr marL="72013" marR="72013" marT="35991" marB="3599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911799246"/>
                  </a:ext>
                </a:extLst>
              </a:tr>
              <a:tr h="787473">
                <a:tc>
                  <a:txBody>
                    <a:bodyPr/>
                    <a:lstStyle/>
                    <a:p>
                      <a:pPr marL="0" marR="0" lvl="0" indent="0" algn="ctr" defTabSz="914400" rtl="0" fontAlgn="auto" hangingPunct="1">
                        <a:lnSpc>
                          <a:spcPct val="100000"/>
                        </a:lnSpc>
                        <a:spcBef>
                          <a:spcPts val="0"/>
                        </a:spcBef>
                        <a:spcAft>
                          <a:spcPts val="0"/>
                        </a:spcAft>
                        <a:buNone/>
                        <a:tabLst/>
                      </a:pPr>
                      <a:r>
                        <a:rPr lang="en-GB" sz="1100" b="1" dirty="0">
                          <a:solidFill>
                            <a:schemeClr val="tx1"/>
                          </a:solidFill>
                          <a:latin typeface="+mn-lt"/>
                          <a:cs typeface="Arial" panose="020B0604020202020204" pitchFamily="34" charset="0"/>
                        </a:rPr>
                        <a:t>END POINT</a:t>
                      </a:r>
                    </a:p>
                  </a:txBody>
                  <a:tcPr marL="72013" marR="72013" marT="35991" marB="35991" vert="eaVert"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r>
                        <a:rPr lang="en-GB" sz="1100" dirty="0"/>
                        <a:t>Create a seasonal, locally- </a:t>
                      </a:r>
                    </a:p>
                    <a:p>
                      <a:r>
                        <a:rPr lang="en-GB" sz="1100" dirty="0"/>
                        <a:t>traditional dish- a pasty.</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lumMod val="90000"/>
                      </a:schemeClr>
                    </a:solidFill>
                  </a:tcPr>
                </a:tc>
                <a:tc>
                  <a:txBody>
                    <a:bodyPr/>
                    <a:lstStyle/>
                    <a:p>
                      <a:r>
                        <a:rPr lang="en-GB" sz="1100" dirty="0"/>
                        <a:t>Create an iron age satchel using my sewing skills.</a:t>
                      </a:r>
                    </a:p>
                  </a:txBody>
                  <a:tcPr marL="72013" marR="72013" marT="35991" marB="35991">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lumMod val="90000"/>
                      </a:schemeClr>
                    </a:solidFill>
                  </a:tcPr>
                </a:tc>
                <a:tc>
                  <a:txBody>
                    <a:bodyPr/>
                    <a:lstStyle/>
                    <a:p>
                      <a:r>
                        <a:rPr lang="en-GB" sz="1100" dirty="0"/>
                        <a:t>Create a model</a:t>
                      </a:r>
                    </a:p>
                    <a:p>
                      <a:r>
                        <a:rPr lang="en-GB" sz="1100" dirty="0"/>
                        <a:t>trailer for moving crops.</a:t>
                      </a:r>
                    </a:p>
                  </a:txBody>
                  <a:tcPr marL="72013" marR="72013" marT="35991" marB="3599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lumMod val="90000"/>
                      </a:schemeClr>
                    </a:solidFill>
                  </a:tcPr>
                </a:tc>
                <a:extLst>
                  <a:ext uri="{0D108BD9-81ED-4DB2-BD59-A6C34878D82A}">
                    <a16:rowId xmlns:a16="http://schemas.microsoft.com/office/drawing/2014/main" val="675371911"/>
                  </a:ext>
                </a:extLst>
              </a:tr>
              <a:tr h="619296">
                <a:tc>
                  <a:txBody>
                    <a:bodyPr/>
                    <a:lstStyle/>
                    <a:p>
                      <a:pPr marL="0" marR="0" lvl="0" indent="0" algn="ctr" defTabSz="914400" rtl="0" fontAlgn="auto" hangingPunct="1">
                        <a:lnSpc>
                          <a:spcPct val="100000"/>
                        </a:lnSpc>
                        <a:spcBef>
                          <a:spcPts val="0"/>
                        </a:spcBef>
                        <a:spcAft>
                          <a:spcPts val="0"/>
                        </a:spcAft>
                        <a:buNone/>
                        <a:tabLst/>
                      </a:pPr>
                      <a:r>
                        <a:rPr lang="en-GB" sz="1100" b="0" dirty="0">
                          <a:solidFill>
                            <a:schemeClr val="tx1"/>
                          </a:solidFill>
                          <a:latin typeface="+mn-lt"/>
                          <a:cs typeface="Arial" panose="020B0604020202020204" pitchFamily="34" charset="0"/>
                        </a:rPr>
                        <a:t>Next</a:t>
                      </a:r>
                    </a:p>
                  </a:txBody>
                  <a:tcPr marL="72013" marR="72013" marT="35991" marB="35991"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r>
                        <a:rPr lang="en-GB" sz="1100" dirty="0"/>
                        <a:t>Make a burger.</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r>
                        <a:rPr lang="en-GB" sz="1100" dirty="0"/>
                        <a:t>Make own clothes (Y6).</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r>
                        <a:rPr lang="en-GB" sz="1100" dirty="0"/>
                        <a:t>Make a wooden bridge.</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854093209"/>
                  </a:ext>
                </a:extLst>
              </a:tr>
            </a:tbl>
          </a:graphicData>
        </a:graphic>
      </p:graphicFrame>
      <p:sp>
        <p:nvSpPr>
          <p:cNvPr id="3" name="Rectangle 2">
            <a:extLst>
              <a:ext uri="{FF2B5EF4-FFF2-40B4-BE49-F238E27FC236}">
                <a16:creationId xmlns:a16="http://schemas.microsoft.com/office/drawing/2014/main" id="{6DB23739-1AAF-4530-A189-AE190E1D1C6A}"/>
              </a:ext>
            </a:extLst>
          </p:cNvPr>
          <p:cNvSpPr/>
          <p:nvPr/>
        </p:nvSpPr>
        <p:spPr>
          <a:xfrm>
            <a:off x="10545510" y="258474"/>
            <a:ext cx="1646490" cy="2246769"/>
          </a:xfrm>
          <a:prstGeom prst="rect">
            <a:avLst/>
          </a:prstGeom>
        </p:spPr>
        <p:txBody>
          <a:bodyPr wrap="square">
            <a:spAutoFit/>
          </a:bodyPr>
          <a:lstStyle/>
          <a:p>
            <a:pPr lvl="0"/>
            <a:r>
              <a:rPr lang="en-GB" sz="1400" dirty="0">
                <a:solidFill>
                  <a:srgbClr val="FFFF00"/>
                </a:solidFill>
              </a:rPr>
              <a:t>Yellow</a:t>
            </a:r>
            <a:r>
              <a:rPr lang="en-GB" sz="1400" dirty="0">
                <a:solidFill>
                  <a:prstClr val="black"/>
                </a:solidFill>
              </a:rPr>
              <a:t>- mechanisms</a:t>
            </a:r>
          </a:p>
          <a:p>
            <a:pPr lvl="0"/>
            <a:endParaRPr lang="en-GB" sz="1400" dirty="0">
              <a:solidFill>
                <a:prstClr val="black"/>
              </a:solidFill>
            </a:endParaRPr>
          </a:p>
          <a:p>
            <a:pPr lvl="0"/>
            <a:r>
              <a:rPr lang="en-GB" sz="1400" dirty="0">
                <a:solidFill>
                  <a:schemeClr val="accent3"/>
                </a:solidFill>
              </a:rPr>
              <a:t>Grey</a:t>
            </a:r>
            <a:r>
              <a:rPr lang="en-GB" sz="1400" dirty="0">
                <a:solidFill>
                  <a:prstClr val="black"/>
                </a:solidFill>
              </a:rPr>
              <a:t>- junk modelling</a:t>
            </a:r>
          </a:p>
          <a:p>
            <a:pPr lvl="0"/>
            <a:endParaRPr lang="en-GB" sz="1400" dirty="0">
              <a:solidFill>
                <a:prstClr val="black"/>
              </a:solidFill>
            </a:endParaRPr>
          </a:p>
          <a:p>
            <a:pPr lvl="0"/>
            <a:r>
              <a:rPr lang="en-GB" sz="1400" dirty="0">
                <a:solidFill>
                  <a:schemeClr val="accent6">
                    <a:lumMod val="75000"/>
                  </a:schemeClr>
                </a:solidFill>
              </a:rPr>
              <a:t>Green</a:t>
            </a:r>
            <a:r>
              <a:rPr lang="en-GB" sz="1400" dirty="0">
                <a:solidFill>
                  <a:prstClr val="black"/>
                </a:solidFill>
              </a:rPr>
              <a:t>- food tech</a:t>
            </a:r>
          </a:p>
          <a:p>
            <a:pPr lvl="0"/>
            <a:endParaRPr lang="en-GB" sz="1400" dirty="0">
              <a:solidFill>
                <a:prstClr val="black"/>
              </a:solidFill>
            </a:endParaRPr>
          </a:p>
          <a:p>
            <a:pPr lvl="0"/>
            <a:r>
              <a:rPr lang="en-GB" sz="1400" dirty="0">
                <a:solidFill>
                  <a:schemeClr val="accent2">
                    <a:lumMod val="75000"/>
                  </a:schemeClr>
                </a:solidFill>
              </a:rPr>
              <a:t>Orange</a:t>
            </a:r>
            <a:r>
              <a:rPr lang="en-GB" sz="1400" dirty="0">
                <a:solidFill>
                  <a:prstClr val="black"/>
                </a:solidFill>
              </a:rPr>
              <a:t>- woodwork</a:t>
            </a:r>
          </a:p>
          <a:p>
            <a:pPr lvl="0"/>
            <a:endParaRPr lang="en-GB" sz="1400" dirty="0">
              <a:solidFill>
                <a:prstClr val="black"/>
              </a:solidFill>
            </a:endParaRPr>
          </a:p>
          <a:p>
            <a:pPr lvl="0"/>
            <a:r>
              <a:rPr lang="en-GB" sz="1400" dirty="0">
                <a:solidFill>
                  <a:srgbClr val="00B0F0"/>
                </a:solidFill>
              </a:rPr>
              <a:t>Blue</a:t>
            </a:r>
            <a:r>
              <a:rPr lang="en-GB" sz="1400" dirty="0">
                <a:solidFill>
                  <a:prstClr val="black"/>
                </a:solidFill>
              </a:rPr>
              <a:t>- textiles</a:t>
            </a:r>
            <a:endParaRPr lang="en-GB" dirty="0"/>
          </a:p>
        </p:txBody>
      </p:sp>
      <p:pic>
        <p:nvPicPr>
          <p:cNvPr id="4" name="Picture 3">
            <a:extLst>
              <a:ext uri="{FF2B5EF4-FFF2-40B4-BE49-F238E27FC236}">
                <a16:creationId xmlns:a16="http://schemas.microsoft.com/office/drawing/2014/main" id="{C677BAD1-DA54-465F-A00A-D209E306AC98}"/>
              </a:ext>
            </a:extLst>
          </p:cNvPr>
          <p:cNvPicPr>
            <a:picLocks noChangeAspect="1"/>
          </p:cNvPicPr>
          <p:nvPr/>
        </p:nvPicPr>
        <p:blipFill rotWithShape="1">
          <a:blip r:embed="rId2"/>
          <a:srcRect l="27157" t="9677" r="15650" b="10102"/>
          <a:stretch/>
        </p:blipFill>
        <p:spPr>
          <a:xfrm>
            <a:off x="6530644" y="4801286"/>
            <a:ext cx="648598" cy="587542"/>
          </a:xfrm>
          <a:prstGeom prst="rect">
            <a:avLst/>
          </a:prstGeom>
        </p:spPr>
      </p:pic>
      <p:pic>
        <p:nvPicPr>
          <p:cNvPr id="5" name="Picture 4">
            <a:extLst>
              <a:ext uri="{FF2B5EF4-FFF2-40B4-BE49-F238E27FC236}">
                <a16:creationId xmlns:a16="http://schemas.microsoft.com/office/drawing/2014/main" id="{AC14AD52-9843-456A-BD0D-E5762117D260}"/>
              </a:ext>
            </a:extLst>
          </p:cNvPr>
          <p:cNvPicPr>
            <a:picLocks noChangeAspect="1"/>
          </p:cNvPicPr>
          <p:nvPr/>
        </p:nvPicPr>
        <p:blipFill rotWithShape="1">
          <a:blip r:embed="rId3"/>
          <a:srcRect t="5171" b="31176"/>
          <a:stretch/>
        </p:blipFill>
        <p:spPr>
          <a:xfrm>
            <a:off x="6530644" y="6031716"/>
            <a:ext cx="812825" cy="497569"/>
          </a:xfrm>
          <a:prstGeom prst="rect">
            <a:avLst/>
          </a:prstGeom>
        </p:spPr>
      </p:pic>
      <p:pic>
        <p:nvPicPr>
          <p:cNvPr id="6" name="Picture 5">
            <a:extLst>
              <a:ext uri="{FF2B5EF4-FFF2-40B4-BE49-F238E27FC236}">
                <a16:creationId xmlns:a16="http://schemas.microsoft.com/office/drawing/2014/main" id="{24278627-7641-4D6D-BE8F-93C250698EB1}"/>
              </a:ext>
            </a:extLst>
          </p:cNvPr>
          <p:cNvPicPr>
            <a:picLocks noChangeAspect="1"/>
          </p:cNvPicPr>
          <p:nvPr/>
        </p:nvPicPr>
        <p:blipFill rotWithShape="1">
          <a:blip r:embed="rId4"/>
          <a:srcRect t="17025" b="20510"/>
          <a:stretch/>
        </p:blipFill>
        <p:spPr>
          <a:xfrm>
            <a:off x="3129087" y="5059316"/>
            <a:ext cx="1034306" cy="621345"/>
          </a:xfrm>
          <a:prstGeom prst="rect">
            <a:avLst/>
          </a:prstGeom>
        </p:spPr>
      </p:pic>
      <p:pic>
        <p:nvPicPr>
          <p:cNvPr id="7" name="Picture 6">
            <a:extLst>
              <a:ext uri="{FF2B5EF4-FFF2-40B4-BE49-F238E27FC236}">
                <a16:creationId xmlns:a16="http://schemas.microsoft.com/office/drawing/2014/main" id="{59F278D3-DB1B-4DAD-A63E-B4A00C75FBE1}"/>
              </a:ext>
            </a:extLst>
          </p:cNvPr>
          <p:cNvPicPr>
            <a:picLocks noChangeAspect="1"/>
          </p:cNvPicPr>
          <p:nvPr/>
        </p:nvPicPr>
        <p:blipFill>
          <a:blip r:embed="rId5"/>
          <a:stretch>
            <a:fillRect/>
          </a:stretch>
        </p:blipFill>
        <p:spPr>
          <a:xfrm>
            <a:off x="6977205" y="3036570"/>
            <a:ext cx="404073" cy="518266"/>
          </a:xfrm>
          <a:prstGeom prst="rect">
            <a:avLst/>
          </a:prstGeom>
        </p:spPr>
      </p:pic>
      <p:pic>
        <p:nvPicPr>
          <p:cNvPr id="4098" name="Picture 2" descr="6 Wheel Garden Wagon : 5 Steps (with Pictures) - Instructables">
            <a:extLst>
              <a:ext uri="{FF2B5EF4-FFF2-40B4-BE49-F238E27FC236}">
                <a16:creationId xmlns:a16="http://schemas.microsoft.com/office/drawing/2014/main" id="{0E2AA4E6-8E2D-4A61-9F27-E12F264949B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920750" y="5021716"/>
            <a:ext cx="1557690" cy="8432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0908907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1980F313-AFBF-4615-B621-802A5EA7B734}"/>
              </a:ext>
            </a:extLst>
          </p:cNvPr>
          <p:cNvSpPr>
            <a:spLocks noGrp="1"/>
          </p:cNvSpPr>
          <p:nvPr>
            <p:ph type="sldNum" sz="quarter" idx="12"/>
          </p:nvPr>
        </p:nvSpPr>
        <p:spPr/>
        <p:txBody>
          <a:bodyPr/>
          <a:lstStyle/>
          <a:p>
            <a:pPr lvl="0"/>
            <a:fld id="{D1C5E2AD-0845-482F-9AC7-2D3C180562A9}" type="slidenum">
              <a:rPr lang="en-GB" smtClean="0"/>
              <a:t>6</a:t>
            </a:fld>
            <a:endParaRPr lang="en-GB" dirty="0"/>
          </a:p>
        </p:txBody>
      </p:sp>
      <p:sp>
        <p:nvSpPr>
          <p:cNvPr id="8" name="TextBox 7">
            <a:extLst>
              <a:ext uri="{FF2B5EF4-FFF2-40B4-BE49-F238E27FC236}">
                <a16:creationId xmlns:a16="http://schemas.microsoft.com/office/drawing/2014/main" id="{BEF6C968-92F2-4304-8270-423FA58CF383}"/>
              </a:ext>
            </a:extLst>
          </p:cNvPr>
          <p:cNvSpPr txBox="1"/>
          <p:nvPr/>
        </p:nvSpPr>
        <p:spPr>
          <a:xfrm>
            <a:off x="4986172" y="256719"/>
            <a:ext cx="1881221" cy="326884"/>
          </a:xfrm>
          <a:prstGeom prst="rect">
            <a:avLst/>
          </a:prstGeom>
          <a:noFill/>
        </p:spPr>
        <p:txBody>
          <a:bodyPr wrap="none" rtlCol="0">
            <a:spAutoFit/>
          </a:bodyPr>
          <a:lstStyle/>
          <a:p>
            <a:r>
              <a:rPr lang="en-GB" sz="1524" u="sng" dirty="0"/>
              <a:t>Year 3 DT vocabulary </a:t>
            </a:r>
          </a:p>
        </p:txBody>
      </p:sp>
      <p:sp>
        <p:nvSpPr>
          <p:cNvPr id="2" name="TextBox 1">
            <a:extLst>
              <a:ext uri="{FF2B5EF4-FFF2-40B4-BE49-F238E27FC236}">
                <a16:creationId xmlns:a16="http://schemas.microsoft.com/office/drawing/2014/main" id="{3430D90F-ADAC-4E0B-931D-098E48069846}"/>
              </a:ext>
            </a:extLst>
          </p:cNvPr>
          <p:cNvSpPr txBox="1"/>
          <p:nvPr/>
        </p:nvSpPr>
        <p:spPr>
          <a:xfrm>
            <a:off x="605118" y="820271"/>
            <a:ext cx="2622176" cy="369332"/>
          </a:xfrm>
          <a:prstGeom prst="rect">
            <a:avLst/>
          </a:prstGeom>
          <a:noFill/>
        </p:spPr>
        <p:txBody>
          <a:bodyPr wrap="square" rtlCol="0">
            <a:spAutoFit/>
          </a:bodyPr>
          <a:lstStyle/>
          <a:p>
            <a:r>
              <a:rPr lang="en-GB" dirty="0"/>
              <a:t>Make leather bag</a:t>
            </a:r>
          </a:p>
        </p:txBody>
      </p:sp>
      <p:pic>
        <p:nvPicPr>
          <p:cNvPr id="5" name="Picture 4">
            <a:extLst>
              <a:ext uri="{FF2B5EF4-FFF2-40B4-BE49-F238E27FC236}">
                <a16:creationId xmlns:a16="http://schemas.microsoft.com/office/drawing/2014/main" id="{C78B7087-CF20-415E-939F-22200F93C689}"/>
              </a:ext>
            </a:extLst>
          </p:cNvPr>
          <p:cNvPicPr>
            <a:picLocks noChangeAspect="1"/>
          </p:cNvPicPr>
          <p:nvPr/>
        </p:nvPicPr>
        <p:blipFill>
          <a:blip r:embed="rId2"/>
          <a:stretch>
            <a:fillRect/>
          </a:stretch>
        </p:blipFill>
        <p:spPr>
          <a:xfrm>
            <a:off x="605118" y="1170553"/>
            <a:ext cx="4745369" cy="1876787"/>
          </a:xfrm>
          <a:prstGeom prst="rect">
            <a:avLst/>
          </a:prstGeom>
        </p:spPr>
      </p:pic>
      <p:pic>
        <p:nvPicPr>
          <p:cNvPr id="6" name="Picture 5">
            <a:extLst>
              <a:ext uri="{FF2B5EF4-FFF2-40B4-BE49-F238E27FC236}">
                <a16:creationId xmlns:a16="http://schemas.microsoft.com/office/drawing/2014/main" id="{6C87B156-97D6-4AEA-8C0E-0D1D686423AE}"/>
              </a:ext>
            </a:extLst>
          </p:cNvPr>
          <p:cNvPicPr>
            <a:picLocks noChangeAspect="1"/>
          </p:cNvPicPr>
          <p:nvPr/>
        </p:nvPicPr>
        <p:blipFill>
          <a:blip r:embed="rId3"/>
          <a:stretch>
            <a:fillRect/>
          </a:stretch>
        </p:blipFill>
        <p:spPr>
          <a:xfrm>
            <a:off x="6199094" y="1189603"/>
            <a:ext cx="5580529" cy="4014380"/>
          </a:xfrm>
          <a:prstGeom prst="rect">
            <a:avLst/>
          </a:prstGeom>
        </p:spPr>
      </p:pic>
      <p:sp>
        <p:nvSpPr>
          <p:cNvPr id="7" name="TextBox 6">
            <a:extLst>
              <a:ext uri="{FF2B5EF4-FFF2-40B4-BE49-F238E27FC236}">
                <a16:creationId xmlns:a16="http://schemas.microsoft.com/office/drawing/2014/main" id="{9E559293-C76D-42A7-868A-72BE275B0F1D}"/>
              </a:ext>
            </a:extLst>
          </p:cNvPr>
          <p:cNvSpPr txBox="1"/>
          <p:nvPr/>
        </p:nvSpPr>
        <p:spPr>
          <a:xfrm>
            <a:off x="6320118" y="995082"/>
            <a:ext cx="1613647" cy="369332"/>
          </a:xfrm>
          <a:prstGeom prst="rect">
            <a:avLst/>
          </a:prstGeom>
          <a:noFill/>
        </p:spPr>
        <p:txBody>
          <a:bodyPr wrap="square" rtlCol="0">
            <a:spAutoFit/>
          </a:bodyPr>
          <a:lstStyle/>
          <a:p>
            <a:r>
              <a:rPr lang="en-GB" dirty="0"/>
              <a:t>Make pasties</a:t>
            </a:r>
          </a:p>
        </p:txBody>
      </p:sp>
      <p:sp>
        <p:nvSpPr>
          <p:cNvPr id="9" name="TextBox 8">
            <a:extLst>
              <a:ext uri="{FF2B5EF4-FFF2-40B4-BE49-F238E27FC236}">
                <a16:creationId xmlns:a16="http://schemas.microsoft.com/office/drawing/2014/main" id="{560C2A9B-469A-4FB9-A943-F217694DEE8A}"/>
              </a:ext>
            </a:extLst>
          </p:cNvPr>
          <p:cNvSpPr txBox="1"/>
          <p:nvPr/>
        </p:nvSpPr>
        <p:spPr>
          <a:xfrm>
            <a:off x="605117" y="3429000"/>
            <a:ext cx="2528047" cy="369332"/>
          </a:xfrm>
          <a:prstGeom prst="rect">
            <a:avLst/>
          </a:prstGeom>
          <a:noFill/>
        </p:spPr>
        <p:txBody>
          <a:bodyPr wrap="square" rtlCol="0">
            <a:spAutoFit/>
          </a:bodyPr>
          <a:lstStyle/>
          <a:p>
            <a:r>
              <a:rPr lang="en-GB" dirty="0"/>
              <a:t>Make a model trailer</a:t>
            </a:r>
          </a:p>
        </p:txBody>
      </p:sp>
      <p:pic>
        <p:nvPicPr>
          <p:cNvPr id="10" name="Picture 9">
            <a:extLst>
              <a:ext uri="{FF2B5EF4-FFF2-40B4-BE49-F238E27FC236}">
                <a16:creationId xmlns:a16="http://schemas.microsoft.com/office/drawing/2014/main" id="{E8C757A4-9C9F-4435-9792-B64215991DE4}"/>
              </a:ext>
            </a:extLst>
          </p:cNvPr>
          <p:cNvPicPr>
            <a:picLocks noChangeAspect="1"/>
          </p:cNvPicPr>
          <p:nvPr/>
        </p:nvPicPr>
        <p:blipFill>
          <a:blip r:embed="rId4"/>
          <a:stretch>
            <a:fillRect/>
          </a:stretch>
        </p:blipFill>
        <p:spPr>
          <a:xfrm>
            <a:off x="605116" y="3825225"/>
            <a:ext cx="4968547" cy="1843171"/>
          </a:xfrm>
          <a:prstGeom prst="rect">
            <a:avLst/>
          </a:prstGeom>
        </p:spPr>
      </p:pic>
    </p:spTree>
    <p:extLst>
      <p:ext uri="{BB962C8B-B14F-4D97-AF65-F5344CB8AC3E}">
        <p14:creationId xmlns:p14="http://schemas.microsoft.com/office/powerpoint/2010/main" val="36170123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3831718471"/>
              </p:ext>
            </p:extLst>
          </p:nvPr>
        </p:nvGraphicFramePr>
        <p:xfrm>
          <a:off x="318230" y="338845"/>
          <a:ext cx="10405433" cy="7048956"/>
        </p:xfrm>
        <a:graphic>
          <a:graphicData uri="http://schemas.openxmlformats.org/drawingml/2006/table">
            <a:tbl>
              <a:tblPr firstRow="1" bandRow="1">
                <a:effectLst/>
                <a:tableStyleId>{5C22544A-7EE6-4342-B048-85BDC9FD1C3A}</a:tableStyleId>
              </a:tblPr>
              <a:tblGrid>
                <a:gridCol w="547489">
                  <a:extLst>
                    <a:ext uri="{9D8B030D-6E8A-4147-A177-3AD203B41FA5}">
                      <a16:colId xmlns:a16="http://schemas.microsoft.com/office/drawing/2014/main" val="20000"/>
                    </a:ext>
                  </a:extLst>
                </a:gridCol>
                <a:gridCol w="3130755">
                  <a:extLst>
                    <a:ext uri="{9D8B030D-6E8A-4147-A177-3AD203B41FA5}">
                      <a16:colId xmlns:a16="http://schemas.microsoft.com/office/drawing/2014/main" val="20001"/>
                    </a:ext>
                  </a:extLst>
                </a:gridCol>
                <a:gridCol w="3546253">
                  <a:extLst>
                    <a:ext uri="{9D8B030D-6E8A-4147-A177-3AD203B41FA5}">
                      <a16:colId xmlns:a16="http://schemas.microsoft.com/office/drawing/2014/main" val="1411665628"/>
                    </a:ext>
                  </a:extLst>
                </a:gridCol>
                <a:gridCol w="3180936">
                  <a:extLst>
                    <a:ext uri="{9D8B030D-6E8A-4147-A177-3AD203B41FA5}">
                      <a16:colId xmlns:a16="http://schemas.microsoft.com/office/drawing/2014/main" val="142428423"/>
                    </a:ext>
                  </a:extLst>
                </a:gridCol>
              </a:tblGrid>
              <a:tr h="220586">
                <a:tc gridSpan="4">
                  <a:txBody>
                    <a:bodyPr/>
                    <a:lstStyle/>
                    <a:p>
                      <a:pPr lvl="0" algn="ctr"/>
                      <a:r>
                        <a:rPr lang="en-GB" sz="1100" b="0" dirty="0">
                          <a:latin typeface="+mn-lt"/>
                          <a:cs typeface="Arial" panose="020B0604020202020204" pitchFamily="34" charset="0"/>
                        </a:rPr>
                        <a:t>DT Year 4</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FA1"/>
                    </a:solidFill>
                  </a:tcPr>
                </a:tc>
                <a:tc hMerge="1">
                  <a:txBody>
                    <a:bodyPr/>
                    <a:lstStyle/>
                    <a:p>
                      <a:endParaRPr lang="en-GB"/>
                    </a:p>
                  </a:txBody>
                  <a:tcPr/>
                </a:tc>
                <a:tc hMerge="1">
                  <a:txBody>
                    <a:bodyPr/>
                    <a:lstStyle/>
                    <a:p>
                      <a:endParaRPr lang="en-GB"/>
                    </a:p>
                  </a:txBody>
                  <a:tcPr>
                    <a:lnL w="6350" cap="flat" cmpd="sng" algn="ctr">
                      <a:solidFill>
                        <a:schemeClr val="tx1"/>
                      </a:solidFill>
                      <a:prstDash val="solid"/>
                      <a:round/>
                      <a:headEnd type="none" w="med" len="med"/>
                      <a:tailEnd type="none" w="med" len="med"/>
                    </a:lnL>
                  </a:tcPr>
                </a:tc>
                <a:tc hMerge="1">
                  <a:txBody>
                    <a:bodyPr/>
                    <a:lstStyle/>
                    <a:p>
                      <a:pPr lvl="0" algn="ctr"/>
                      <a:endParaRPr lang="en-GB" sz="1100" b="0" dirty="0">
                        <a:latin typeface="+mn-lt"/>
                        <a:cs typeface="Arial" panose="020B0604020202020204" pitchFamily="34" charset="0"/>
                      </a:endParaRP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solidFill>
                      <a:srgbClr val="7C5FA1"/>
                    </a:solidFill>
                  </a:tcPr>
                </a:tc>
                <a:extLst>
                  <a:ext uri="{0D108BD9-81ED-4DB2-BD59-A6C34878D82A}">
                    <a16:rowId xmlns:a16="http://schemas.microsoft.com/office/drawing/2014/main" val="10000"/>
                  </a:ext>
                </a:extLst>
              </a:tr>
              <a:tr h="381830">
                <a:tc gridSpan="2">
                  <a:txBody>
                    <a:bodyPr/>
                    <a:lstStyle/>
                    <a:p>
                      <a:pPr lvl="0" algn="ctr"/>
                      <a:r>
                        <a:rPr lang="en-GB" sz="1100" b="0" dirty="0">
                          <a:solidFill>
                            <a:schemeClr val="tx1"/>
                          </a:solidFill>
                          <a:latin typeface="+mn-lt"/>
                          <a:cs typeface="Arial" panose="020B0604020202020204" pitchFamily="34" charset="0"/>
                        </a:rPr>
                        <a:t>Natural disasters</a:t>
                      </a:r>
                    </a:p>
                    <a:p>
                      <a:pPr lvl="0" algn="ctr"/>
                      <a:r>
                        <a:rPr lang="en-GB" sz="1100" b="0" dirty="0">
                          <a:solidFill>
                            <a:schemeClr val="tx1"/>
                          </a:solidFill>
                          <a:latin typeface="+mn-lt"/>
                          <a:cs typeface="Arial" panose="020B0604020202020204" pitchFamily="34" charset="0"/>
                        </a:rPr>
                        <a:t>Make a bridge which can withstand the elements.</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FC000"/>
                    </a:solidFill>
                  </a:tcPr>
                </a:tc>
                <a:tc hMerge="1">
                  <a:txBody>
                    <a:bodyPr/>
                    <a:lstStyle/>
                    <a:p>
                      <a:endParaRPr lang="en-GB"/>
                    </a:p>
                  </a:txBody>
                  <a:tcPr/>
                </a:tc>
                <a:tc>
                  <a:txBody>
                    <a:bodyPr/>
                    <a:lstStyle/>
                    <a:p>
                      <a:pPr lvl="0" algn="ctr"/>
                      <a:r>
                        <a:rPr lang="en-GB" sz="1100" b="0" dirty="0">
                          <a:solidFill>
                            <a:schemeClr val="tx1"/>
                          </a:solidFill>
                          <a:latin typeface="+mn-lt"/>
                          <a:cs typeface="Arial" panose="020B0604020202020204" pitchFamily="34" charset="0"/>
                        </a:rPr>
                        <a:t>Romans Spring 2</a:t>
                      </a:r>
                    </a:p>
                    <a:p>
                      <a:pPr lvl="0" algn="ctr"/>
                      <a:r>
                        <a:rPr lang="en-GB" sz="1100" b="0" dirty="0">
                          <a:solidFill>
                            <a:schemeClr val="tx1"/>
                          </a:solidFill>
                          <a:latin typeface="+mn-lt"/>
                          <a:cs typeface="Arial" panose="020B0604020202020204" pitchFamily="34" charset="0"/>
                        </a:rPr>
                        <a:t>Make fast food (burger).</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rgbClr val="92D050"/>
                    </a:solidFill>
                  </a:tcPr>
                </a:tc>
                <a:tc>
                  <a:txBody>
                    <a:bodyPr/>
                    <a:lstStyle/>
                    <a:p>
                      <a:pPr algn="ctr"/>
                      <a:r>
                        <a:rPr lang="en-GB" sz="1100" dirty="0"/>
                        <a:t>Ancient Greece</a:t>
                      </a:r>
                    </a:p>
                    <a:p>
                      <a:pPr algn="ctr"/>
                      <a:r>
                        <a:rPr lang="en-GB" sz="1100" dirty="0"/>
                        <a:t>Make an alarm. </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rgbClr val="FF0000"/>
                    </a:solidFill>
                  </a:tcPr>
                </a:tc>
                <a:extLst>
                  <a:ext uri="{0D108BD9-81ED-4DB2-BD59-A6C34878D82A}">
                    <a16:rowId xmlns:a16="http://schemas.microsoft.com/office/drawing/2014/main" val="10001"/>
                  </a:ext>
                </a:extLst>
              </a:tr>
              <a:tr h="529230">
                <a:tc>
                  <a:txBody>
                    <a:bodyPr/>
                    <a:lstStyle/>
                    <a:p>
                      <a:pPr marL="0" marR="0" lvl="0" indent="0" algn="ctr" defTabSz="914400" rtl="0" fontAlgn="auto" hangingPunct="1">
                        <a:lnSpc>
                          <a:spcPct val="100000"/>
                        </a:lnSpc>
                        <a:spcBef>
                          <a:spcPts val="0"/>
                        </a:spcBef>
                        <a:spcAft>
                          <a:spcPts val="0"/>
                        </a:spcAft>
                        <a:buNone/>
                        <a:tabLst/>
                      </a:pPr>
                      <a:r>
                        <a:rPr lang="en-GB" sz="1100" b="0" dirty="0">
                          <a:solidFill>
                            <a:schemeClr val="tx1"/>
                          </a:solidFill>
                          <a:latin typeface="+mn-lt"/>
                          <a:cs typeface="Arial" panose="020B0604020202020204" pitchFamily="34" charset="0"/>
                        </a:rPr>
                        <a:t>Prior</a:t>
                      </a:r>
                    </a:p>
                  </a:txBody>
                  <a:tcPr marL="72013" marR="72013" marT="35991" marB="35991" anchor="ctr">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pPr algn="ctr"/>
                      <a:r>
                        <a:rPr lang="en-GB" sz="1100" dirty="0"/>
                        <a:t>Make a bridge to hold a toy car</a:t>
                      </a:r>
                    </a:p>
                  </a:txBody>
                  <a:tcPr marL="72013" marR="72013" marT="35991" marB="3599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100" dirty="0"/>
                        <a:t>Made bread</a:t>
                      </a:r>
                    </a:p>
                    <a:p>
                      <a:r>
                        <a:rPr lang="en-GB" sz="1100" dirty="0"/>
                        <a:t>Made soup</a:t>
                      </a:r>
                    </a:p>
                    <a:p>
                      <a:r>
                        <a:rPr lang="en-GB" sz="1100" dirty="0"/>
                        <a:t>Made pasties </a:t>
                      </a:r>
                    </a:p>
                  </a:txBody>
                  <a:tcPr marL="72013" marR="72013" marT="35991" marB="3599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100" dirty="0"/>
                    </a:p>
                  </a:txBody>
                  <a:tcPr marL="72013" marR="72013" marT="35991" marB="3599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545631624"/>
                  </a:ext>
                </a:extLst>
              </a:tr>
              <a:tr h="2556190">
                <a:tc>
                  <a:txBody>
                    <a:bodyPr/>
                    <a:lstStyle/>
                    <a:p>
                      <a:pPr marL="0" marR="0" lvl="0" indent="0" algn="ctr" defTabSz="914400" rtl="0" fontAlgn="auto" hangingPunct="1">
                        <a:lnSpc>
                          <a:spcPct val="100000"/>
                        </a:lnSpc>
                        <a:spcBef>
                          <a:spcPts val="0"/>
                        </a:spcBef>
                        <a:spcAft>
                          <a:spcPts val="0"/>
                        </a:spcAft>
                        <a:buNone/>
                        <a:tabLst/>
                      </a:pPr>
                      <a:r>
                        <a:rPr lang="en-GB" sz="1100" b="1" dirty="0">
                          <a:solidFill>
                            <a:schemeClr val="tx1"/>
                          </a:solidFill>
                          <a:latin typeface="+mn-lt"/>
                          <a:cs typeface="Arial" panose="020B0604020202020204" pitchFamily="34" charset="0"/>
                        </a:rPr>
                        <a:t>Knowledge (</a:t>
                      </a:r>
                      <a:r>
                        <a:rPr lang="en-GB" sz="1100" b="1" dirty="0">
                          <a:solidFill>
                            <a:srgbClr val="FF0000"/>
                          </a:solidFill>
                          <a:latin typeface="+mn-lt"/>
                          <a:cs typeface="Arial" panose="020B0604020202020204" pitchFamily="34" charset="0"/>
                        </a:rPr>
                        <a:t>substantive </a:t>
                      </a:r>
                      <a:r>
                        <a:rPr lang="en-GB" sz="1100" b="1" dirty="0">
                          <a:solidFill>
                            <a:schemeClr val="tx1"/>
                          </a:solidFill>
                          <a:latin typeface="+mn-lt"/>
                          <a:cs typeface="Arial" panose="020B0604020202020204" pitchFamily="34" charset="0"/>
                        </a:rPr>
                        <a:t>and </a:t>
                      </a:r>
                      <a:r>
                        <a:rPr lang="en-GB" sz="1100" b="1" dirty="0">
                          <a:solidFill>
                            <a:srgbClr val="00B0F0"/>
                          </a:solidFill>
                          <a:latin typeface="+mn-lt"/>
                          <a:cs typeface="Arial" panose="020B0604020202020204" pitchFamily="34" charset="0"/>
                        </a:rPr>
                        <a:t>disciplinary</a:t>
                      </a:r>
                      <a:r>
                        <a:rPr lang="en-GB" sz="1100" b="1" dirty="0">
                          <a:solidFill>
                            <a:schemeClr val="tx1"/>
                          </a:solidFill>
                          <a:latin typeface="+mn-lt"/>
                          <a:cs typeface="Arial" panose="020B0604020202020204" pitchFamily="34" charset="0"/>
                        </a:rPr>
                        <a:t>)</a:t>
                      </a:r>
                    </a:p>
                  </a:txBody>
                  <a:tcPr marL="72013" marR="72013" marT="35991" marB="35991" vert="eaVert"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r>
                        <a:rPr lang="en-GB" sz="1100" dirty="0"/>
                        <a:t>Lesson 1: </a:t>
                      </a:r>
                      <a:r>
                        <a:rPr lang="en-GB" sz="1100" dirty="0">
                          <a:solidFill>
                            <a:srgbClr val="FF0000"/>
                          </a:solidFill>
                        </a:rPr>
                        <a:t>Know how bridges have changed.</a:t>
                      </a:r>
                    </a:p>
                    <a:p>
                      <a:r>
                        <a:rPr lang="en-GB" sz="1100" dirty="0">
                          <a:solidFill>
                            <a:schemeClr val="tx1"/>
                          </a:solidFill>
                        </a:rPr>
                        <a:t>Compare the first ever bridge (1300s) to modern bridges. Link to art work on Brunel. Compare materials used to make bridges and changes in this.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solidFill>
                            <a:schemeClr val="tx1"/>
                          </a:solidFill>
                        </a:rPr>
                        <a:t>Lesson 2:</a:t>
                      </a:r>
                      <a:r>
                        <a:rPr lang="en-GB" sz="1100" dirty="0">
                          <a:solidFill>
                            <a:srgbClr val="00B0F0"/>
                          </a:solidFill>
                        </a:rPr>
                        <a:t>Design a bridge using an exploded diagram.</a:t>
                      </a:r>
                      <a:endParaRPr lang="en-GB" sz="1100" dirty="0">
                        <a:solidFill>
                          <a:srgbClr val="FF0000"/>
                        </a:solidFill>
                      </a:endParaRPr>
                    </a:p>
                    <a:p>
                      <a:r>
                        <a:rPr lang="en-GB" sz="1100" dirty="0"/>
                        <a:t>Lesson 3: </a:t>
                      </a:r>
                      <a:r>
                        <a:rPr lang="en-GB" sz="1100" dirty="0">
                          <a:solidFill>
                            <a:srgbClr val="00B0F0"/>
                          </a:solidFill>
                        </a:rPr>
                        <a:t>Replicate my bridge d</a:t>
                      </a:r>
                      <a:r>
                        <a:rPr kumimoji="0" lang="en-GB" sz="1100" b="0" i="0" u="none" strike="noStrike" kern="1200" cap="none" spc="0" normalizeH="0" baseline="0" noProof="0" dirty="0" err="1">
                          <a:ln>
                            <a:noFill/>
                          </a:ln>
                          <a:solidFill>
                            <a:srgbClr val="00B0F0"/>
                          </a:solidFill>
                          <a:effectLst/>
                          <a:uLnTx/>
                          <a:uFillTx/>
                          <a:latin typeface="+mn-lt"/>
                          <a:ea typeface="+mn-ea"/>
                          <a:cs typeface="+mn-cs"/>
                        </a:rPr>
                        <a:t>esign</a:t>
                      </a:r>
                      <a:r>
                        <a:rPr kumimoji="0" lang="en-GB" sz="1100" b="0" i="0" u="none" strike="noStrike" kern="1200" cap="none" spc="0" normalizeH="0" baseline="0" noProof="0" dirty="0">
                          <a:ln>
                            <a:noFill/>
                          </a:ln>
                          <a:solidFill>
                            <a:srgbClr val="00B0F0"/>
                          </a:solidFill>
                          <a:effectLst/>
                          <a:uLnTx/>
                          <a:uFillTx/>
                          <a:latin typeface="+mn-lt"/>
                          <a:ea typeface="+mn-ea"/>
                          <a:cs typeface="+mn-cs"/>
                        </a:rPr>
                        <a:t> using CAD.</a:t>
                      </a:r>
                    </a:p>
                    <a:p>
                      <a:r>
                        <a:rPr kumimoji="0" lang="en-GB" sz="1100" b="0" i="0" u="none" strike="noStrike" kern="1200" cap="none" spc="0" normalizeH="0" baseline="0" noProof="0" dirty="0">
                          <a:ln>
                            <a:noFill/>
                          </a:ln>
                          <a:solidFill>
                            <a:schemeClr val="tx1"/>
                          </a:solidFill>
                          <a:effectLst/>
                          <a:uLnTx/>
                          <a:uFillTx/>
                          <a:latin typeface="+mn-lt"/>
                          <a:ea typeface="+mn-ea"/>
                          <a:cs typeface="+mn-cs"/>
                        </a:rPr>
                        <a:t>Children to copy their designs over on </a:t>
                      </a:r>
                      <a:r>
                        <a:rPr kumimoji="0" lang="en-GB" sz="1100" b="0" i="0" u="none" strike="noStrike" kern="1200" cap="none" spc="0" normalizeH="0" baseline="0" noProof="0" dirty="0" err="1">
                          <a:ln>
                            <a:noFill/>
                          </a:ln>
                          <a:solidFill>
                            <a:schemeClr val="tx1"/>
                          </a:solidFill>
                          <a:effectLst/>
                          <a:uLnTx/>
                          <a:uFillTx/>
                          <a:latin typeface="+mn-lt"/>
                          <a:ea typeface="+mn-ea"/>
                          <a:cs typeface="+mn-cs"/>
                        </a:rPr>
                        <a:t>Ipads</a:t>
                      </a:r>
                      <a:r>
                        <a:rPr kumimoji="0" lang="en-GB" sz="1100" b="0" i="0" u="none" strike="noStrike" kern="1200" cap="none" spc="0" normalizeH="0" baseline="0" noProof="0" dirty="0">
                          <a:ln>
                            <a:noFill/>
                          </a:ln>
                          <a:solidFill>
                            <a:schemeClr val="tx1"/>
                          </a:solidFill>
                          <a:effectLst/>
                          <a:uLnTx/>
                          <a:uFillTx/>
                          <a:latin typeface="+mn-lt"/>
                          <a:ea typeface="+mn-ea"/>
                          <a:cs typeface="+mn-cs"/>
                        </a:rPr>
                        <a:t>/Chrome Books to </a:t>
                      </a:r>
                      <a:r>
                        <a:rPr kumimoji="0" lang="en-GB" sz="1100" b="0" i="0" u="none" strike="noStrike" kern="1200" cap="none" spc="0" normalizeH="0" baseline="0" noProof="0" dirty="0" err="1">
                          <a:ln>
                            <a:noFill/>
                          </a:ln>
                          <a:solidFill>
                            <a:schemeClr val="tx1"/>
                          </a:solidFill>
                          <a:effectLst/>
                          <a:uLnTx/>
                          <a:uFillTx/>
                          <a:latin typeface="+mn-lt"/>
                          <a:ea typeface="+mn-ea"/>
                          <a:cs typeface="+mn-cs"/>
                        </a:rPr>
                        <a:t>TinkerCAD</a:t>
                      </a:r>
                      <a:r>
                        <a:rPr kumimoji="0" lang="en-GB" sz="1100" b="0" i="0" u="none" strike="noStrike" kern="1200" cap="none" spc="0" normalizeH="0" baseline="0" noProof="0" dirty="0">
                          <a:ln>
                            <a:noFill/>
                          </a:ln>
                          <a:solidFill>
                            <a:schemeClr val="tx1"/>
                          </a:solidFill>
                          <a:effectLst/>
                          <a:uLnTx/>
                          <a:uFillTx/>
                          <a:latin typeface="+mn-lt"/>
                          <a:ea typeface="+mn-ea"/>
                          <a:cs typeface="+mn-cs"/>
                        </a:rPr>
                        <a:t>.</a:t>
                      </a:r>
                    </a:p>
                    <a:p>
                      <a:r>
                        <a:rPr kumimoji="0" lang="en-GB" sz="1100" b="0" i="0" u="none" strike="noStrike" kern="1200" cap="none" spc="0" normalizeH="0" baseline="0" noProof="0" dirty="0">
                          <a:ln>
                            <a:noFill/>
                          </a:ln>
                          <a:solidFill>
                            <a:schemeClr val="tx1"/>
                          </a:solidFill>
                          <a:effectLst/>
                          <a:uLnTx/>
                          <a:uFillTx/>
                          <a:latin typeface="+mn-lt"/>
                          <a:ea typeface="+mn-ea"/>
                          <a:cs typeface="+mn-cs"/>
                        </a:rPr>
                        <a:t>Lesson 4 and 5: </a:t>
                      </a:r>
                      <a:r>
                        <a:rPr kumimoji="0" lang="en-GB" sz="1100" b="0" i="0" u="none" strike="noStrike" kern="1200" cap="none" spc="0" normalizeH="0" baseline="0" noProof="0" dirty="0">
                          <a:ln>
                            <a:noFill/>
                          </a:ln>
                          <a:solidFill>
                            <a:srgbClr val="FF0000"/>
                          </a:solidFill>
                          <a:effectLst/>
                          <a:uLnTx/>
                          <a:uFillTx/>
                          <a:latin typeface="+mn-lt"/>
                          <a:ea typeface="+mn-ea"/>
                          <a:cs typeface="+mn-cs"/>
                        </a:rPr>
                        <a:t>Make a bridge from wood.</a:t>
                      </a:r>
                      <a:endParaRPr lang="en-GB" sz="1100" dirty="0">
                        <a:solidFill>
                          <a:srgbClr val="FF0000"/>
                        </a:solidFill>
                      </a:endParaRPr>
                    </a:p>
                    <a:p>
                      <a:r>
                        <a:rPr lang="en-GB" sz="1100" dirty="0"/>
                        <a:t>Lesson 6: </a:t>
                      </a:r>
                      <a:r>
                        <a:rPr lang="en-GB" sz="1100" dirty="0">
                          <a:solidFill>
                            <a:srgbClr val="00B0F0"/>
                          </a:solidFill>
                        </a:rPr>
                        <a:t>Test and evaluate it against withstanding elements.</a:t>
                      </a:r>
                    </a:p>
                    <a:p>
                      <a:r>
                        <a:rPr lang="en-GB" sz="1100" dirty="0">
                          <a:solidFill>
                            <a:schemeClr val="tx1"/>
                          </a:solidFill>
                        </a:rPr>
                        <a:t>Children to decide how well their bridge met the purpose and reflect on improvements they could make.</a:t>
                      </a:r>
                    </a:p>
                  </a:txBody>
                  <a:tcPr marL="72013" marR="72013" marT="35991" marB="35991">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mn-lt"/>
                          <a:ea typeface="+mn-ea"/>
                          <a:cs typeface="+mn-cs"/>
                        </a:rPr>
                        <a:t>Lesson 1: </a:t>
                      </a:r>
                      <a:r>
                        <a:rPr kumimoji="0" lang="en-GB" sz="1100" b="0" i="0" u="none" strike="noStrike" kern="1200" cap="none" spc="0" normalizeH="0" baseline="0" noProof="0" dirty="0">
                          <a:ln>
                            <a:noFill/>
                          </a:ln>
                          <a:solidFill>
                            <a:srgbClr val="FF0000"/>
                          </a:solidFill>
                          <a:effectLst/>
                          <a:uLnTx/>
                          <a:uFillTx/>
                          <a:latin typeface="+mn-lt"/>
                          <a:ea typeface="+mn-ea"/>
                          <a:cs typeface="+mn-cs"/>
                        </a:rPr>
                        <a:t>Know the food which the Romans bought to Britain.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chemeClr val="tx1"/>
                          </a:solidFill>
                          <a:effectLst/>
                          <a:uLnTx/>
                          <a:uFillTx/>
                          <a:latin typeface="+mn-lt"/>
                          <a:ea typeface="+mn-ea"/>
                          <a:cs typeface="+mn-cs"/>
                        </a:rPr>
                        <a:t>(Ensure children do not develop a misconception that the Romans created burgers. Explore the foods they bought to the UK and those they ate outside-fast food).</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mn-lt"/>
                          <a:ea typeface="+mn-ea"/>
                          <a:cs typeface="+mn-cs"/>
                        </a:rPr>
                        <a:t>Lesson 2: </a:t>
                      </a:r>
                      <a:r>
                        <a:rPr kumimoji="0" lang="en-GB" sz="1100" b="0" i="0" u="none" strike="noStrike" kern="1200" cap="none" spc="0" normalizeH="0" baseline="0" noProof="0" dirty="0">
                          <a:ln>
                            <a:noFill/>
                          </a:ln>
                          <a:solidFill>
                            <a:srgbClr val="FF0000"/>
                          </a:solidFill>
                          <a:effectLst/>
                          <a:uLnTx/>
                          <a:uFillTx/>
                          <a:latin typeface="+mn-lt"/>
                          <a:ea typeface="+mn-ea"/>
                          <a:cs typeface="+mn-cs"/>
                        </a:rPr>
                        <a:t>Recap nutrition and healthy diet.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chemeClr val="tx1"/>
                          </a:solidFill>
                          <a:effectLst/>
                          <a:uLnTx/>
                          <a:uFillTx/>
                          <a:latin typeface="+mn-lt"/>
                          <a:ea typeface="+mn-ea"/>
                          <a:cs typeface="+mn-cs"/>
                        </a:rPr>
                        <a:t>Link this to fast-food.</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mn-lt"/>
                          <a:ea typeface="+mn-ea"/>
                          <a:cs typeface="+mn-cs"/>
                        </a:rPr>
                        <a:t>Lesson 3: </a:t>
                      </a:r>
                      <a:r>
                        <a:rPr kumimoji="0" lang="en-GB" sz="1100" b="0" i="0" u="none" strike="noStrike" kern="1200" cap="none" spc="0" normalizeH="0" baseline="0" noProof="0" dirty="0">
                          <a:ln>
                            <a:noFill/>
                          </a:ln>
                          <a:solidFill>
                            <a:srgbClr val="00B0F0"/>
                          </a:solidFill>
                          <a:effectLst/>
                          <a:uLnTx/>
                          <a:uFillTx/>
                          <a:latin typeface="+mn-lt"/>
                          <a:ea typeface="+mn-ea"/>
                          <a:cs typeface="+mn-cs"/>
                        </a:rPr>
                        <a:t>Design a burger.</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mn-lt"/>
                          <a:ea typeface="+mn-ea"/>
                          <a:cs typeface="+mn-cs"/>
                        </a:rPr>
                        <a:t>Lesson 4: </a:t>
                      </a:r>
                      <a:r>
                        <a:rPr kumimoji="0" lang="en-GB" sz="1100" b="0" i="0" u="none" strike="noStrike" kern="1200" cap="none" spc="0" normalizeH="0" baseline="0" noProof="0" dirty="0">
                          <a:ln>
                            <a:noFill/>
                          </a:ln>
                          <a:solidFill>
                            <a:srgbClr val="FF0000"/>
                          </a:solidFill>
                          <a:effectLst/>
                          <a:uLnTx/>
                          <a:uFillTx/>
                          <a:latin typeface="+mn-lt"/>
                          <a:ea typeface="+mn-ea"/>
                          <a:cs typeface="+mn-cs"/>
                        </a:rPr>
                        <a:t>Make burgers and receive feedback.</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chemeClr val="tx1"/>
                          </a:solidFill>
                          <a:effectLst/>
                          <a:uLnTx/>
                          <a:uFillTx/>
                          <a:latin typeface="+mn-lt"/>
                          <a:ea typeface="+mn-ea"/>
                          <a:cs typeface="+mn-cs"/>
                        </a:rPr>
                        <a:t>Ensure children know that a burger must reach 71 degrees to be safe and model this when cooking using a probe.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mn-lt"/>
                          <a:ea typeface="+mn-ea"/>
                          <a:cs typeface="+mn-cs"/>
                        </a:rPr>
                        <a:t>Lesson 5: </a:t>
                      </a:r>
                      <a:r>
                        <a:rPr kumimoji="0" lang="en-GB" sz="1100" b="0" i="0" u="none" strike="noStrike" kern="1200" cap="none" spc="0" normalizeH="0" baseline="0" noProof="0" dirty="0">
                          <a:ln>
                            <a:noFill/>
                          </a:ln>
                          <a:solidFill>
                            <a:srgbClr val="00B0F0"/>
                          </a:solidFill>
                          <a:effectLst/>
                          <a:uLnTx/>
                          <a:uFillTx/>
                          <a:latin typeface="+mn-lt"/>
                          <a:ea typeface="+mn-ea"/>
                          <a:cs typeface="+mn-cs"/>
                        </a:rPr>
                        <a:t>Alter designs based on feedback.</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mn-lt"/>
                          <a:ea typeface="+mn-ea"/>
                          <a:cs typeface="+mn-cs"/>
                        </a:rPr>
                        <a:t>Lesson 6: </a:t>
                      </a:r>
                      <a:r>
                        <a:rPr kumimoji="0" lang="en-GB" sz="1100" b="0" i="0" u="none" strike="noStrike" kern="1200" cap="none" spc="0" normalizeH="0" baseline="0" noProof="0" dirty="0">
                          <a:ln>
                            <a:noFill/>
                          </a:ln>
                          <a:solidFill>
                            <a:srgbClr val="00B0F0"/>
                          </a:solidFill>
                          <a:effectLst/>
                          <a:uLnTx/>
                          <a:uFillTx/>
                          <a:latin typeface="+mn-lt"/>
                          <a:ea typeface="+mn-ea"/>
                          <a:cs typeface="+mn-cs"/>
                        </a:rPr>
                        <a:t>Make burgers following feedback.</a:t>
                      </a:r>
                      <a:endParaRPr lang="en-GB" sz="1100" dirty="0">
                        <a:solidFill>
                          <a:srgbClr val="00B0F0"/>
                        </a:solidFill>
                      </a:endParaRPr>
                    </a:p>
                  </a:txBody>
                  <a:tcPr marL="72013" marR="72013" marT="35991" marB="3599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100" dirty="0"/>
                        <a:t>Lesson 1:</a:t>
                      </a:r>
                      <a:r>
                        <a:rPr lang="en-GB" sz="1100" dirty="0">
                          <a:solidFill>
                            <a:srgbClr val="FF0000"/>
                          </a:solidFill>
                        </a:rPr>
                        <a:t>Explain what an Ancient Greek alarm was like.</a:t>
                      </a:r>
                    </a:p>
                    <a:p>
                      <a:r>
                        <a:rPr lang="en-GB" sz="1100" dirty="0"/>
                        <a:t>Lesson 2: </a:t>
                      </a:r>
                      <a:r>
                        <a:rPr lang="en-GB" sz="1100" dirty="0">
                          <a:solidFill>
                            <a:srgbClr val="FF0000"/>
                          </a:solidFill>
                        </a:rPr>
                        <a:t>Research the purpose of different alarms. </a:t>
                      </a:r>
                    </a:p>
                    <a:p>
                      <a:r>
                        <a:rPr lang="en-GB" sz="1100" dirty="0">
                          <a:solidFill>
                            <a:schemeClr val="tx1"/>
                          </a:solidFill>
                        </a:rPr>
                        <a:t>Within this focus on the use of security alarms as well as awakening alarms.</a:t>
                      </a:r>
                    </a:p>
                    <a:p>
                      <a:r>
                        <a:rPr lang="en-GB" sz="1100" dirty="0"/>
                        <a:t>Lesson 3: </a:t>
                      </a:r>
                      <a:r>
                        <a:rPr lang="en-GB" sz="1100" dirty="0">
                          <a:solidFill>
                            <a:srgbClr val="00B0F0"/>
                          </a:solidFill>
                        </a:rPr>
                        <a:t>Investigate how to create a circuit with a variety of switches.</a:t>
                      </a:r>
                    </a:p>
                    <a:p>
                      <a:r>
                        <a:rPr lang="en-GB" sz="1100" dirty="0">
                          <a:solidFill>
                            <a:schemeClr val="tx1"/>
                          </a:solidFill>
                        </a:rPr>
                        <a:t>Teach the word ‘feedback’ within this lesson (ideas on the TTS PDF page 3).</a:t>
                      </a:r>
                    </a:p>
                    <a:p>
                      <a:r>
                        <a:rPr lang="en-GB" sz="1100" dirty="0">
                          <a:solidFill>
                            <a:schemeClr val="tx1"/>
                          </a:solidFill>
                        </a:rPr>
                        <a:t>Within this, learn about different switches.</a:t>
                      </a:r>
                    </a:p>
                    <a:p>
                      <a:r>
                        <a:rPr lang="en-GB" sz="1100" dirty="0"/>
                        <a:t>Lesson 4: </a:t>
                      </a:r>
                      <a:r>
                        <a:rPr lang="en-GB" sz="1100" dirty="0">
                          <a:solidFill>
                            <a:srgbClr val="00B0F0"/>
                          </a:solidFill>
                        </a:rPr>
                        <a:t>Design an alarm system for a purpose</a:t>
                      </a:r>
                      <a:r>
                        <a:rPr lang="en-GB" sz="1100" dirty="0"/>
                        <a:t>.</a:t>
                      </a:r>
                    </a:p>
                    <a:p>
                      <a:r>
                        <a:rPr lang="en-GB" sz="1100" dirty="0"/>
                        <a:t>Due to not having a ‘clock’ element, the purpose should be rather on protecting something (push-to-make switch). Children to create detailed drawings. </a:t>
                      </a:r>
                    </a:p>
                    <a:p>
                      <a:r>
                        <a:rPr lang="en-GB" sz="1100" dirty="0"/>
                        <a:t>Lesson 5: </a:t>
                      </a:r>
                      <a:r>
                        <a:rPr lang="en-GB" sz="1100" dirty="0">
                          <a:solidFill>
                            <a:srgbClr val="FF0000"/>
                          </a:solidFill>
                        </a:rPr>
                        <a:t>Make an alarm system based on design.</a:t>
                      </a:r>
                    </a:p>
                    <a:p>
                      <a:r>
                        <a:rPr lang="en-GB" sz="1100" dirty="0"/>
                        <a:t>Lesson 6: </a:t>
                      </a:r>
                      <a:r>
                        <a:rPr lang="en-GB" sz="1100" dirty="0">
                          <a:solidFill>
                            <a:srgbClr val="00B0F0"/>
                          </a:solidFill>
                        </a:rPr>
                        <a:t>Evaluate a peer’s product. </a:t>
                      </a:r>
                    </a:p>
                    <a:p>
                      <a:r>
                        <a:rPr lang="en-GB" sz="1100">
                          <a:solidFill>
                            <a:schemeClr val="tx1"/>
                          </a:solidFill>
                        </a:rPr>
                        <a:t>By trying to move protected items and see if the alarm sounds.</a:t>
                      </a:r>
                      <a:endParaRPr lang="en-GB" sz="1100" dirty="0">
                        <a:solidFill>
                          <a:schemeClr val="tx1"/>
                        </a:solidFill>
                      </a:endParaRPr>
                    </a:p>
                  </a:txBody>
                  <a:tcPr marL="72013" marR="72013" marT="35991" marB="3599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4"/>
                  </a:ext>
                </a:extLst>
              </a:tr>
              <a:tr h="1146518">
                <a:tc>
                  <a:txBody>
                    <a:bodyPr/>
                    <a:lstStyle/>
                    <a:p>
                      <a:pPr marL="0" marR="0" lvl="0" indent="0" algn="ctr" defTabSz="914400" rtl="0" fontAlgn="auto" hangingPunct="1">
                        <a:lnSpc>
                          <a:spcPct val="100000"/>
                        </a:lnSpc>
                        <a:spcBef>
                          <a:spcPts val="0"/>
                        </a:spcBef>
                        <a:spcAft>
                          <a:spcPts val="0"/>
                        </a:spcAft>
                        <a:buNone/>
                        <a:tabLst/>
                      </a:pPr>
                      <a:r>
                        <a:rPr lang="en-GB" sz="1100" b="1" dirty="0">
                          <a:solidFill>
                            <a:schemeClr val="tx1"/>
                          </a:solidFill>
                          <a:latin typeface="+mn-lt"/>
                          <a:cs typeface="Arial" panose="020B0604020202020204" pitchFamily="34" charset="0"/>
                        </a:rPr>
                        <a:t>SKILLS</a:t>
                      </a:r>
                    </a:p>
                  </a:txBody>
                  <a:tcPr marL="72013" marR="72013" marT="35991" marB="35991" vert="eaVert"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mn-lt"/>
                          <a:ea typeface="+mn-ea"/>
                          <a:cs typeface="+mn-cs"/>
                        </a:rPr>
                        <a:t>Use technology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mn-lt"/>
                          <a:ea typeface="+mn-ea"/>
                          <a:cs typeface="+mn-cs"/>
                        </a:rPr>
                        <a:t>Use software for computer aided design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mn-lt"/>
                          <a:ea typeface="+mn-ea"/>
                          <a:cs typeface="+mn-cs"/>
                        </a:rPr>
                        <a:t>Design purposeful and functional products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mn-lt"/>
                          <a:ea typeface="+mn-ea"/>
                          <a:cs typeface="+mn-cs"/>
                        </a:rPr>
                        <a:t>Learn how architects design structures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mn-lt"/>
                          <a:ea typeface="+mn-ea"/>
                          <a:cs typeface="+mn-cs"/>
                        </a:rPr>
                        <a:t>Learn how to use woodwork tools: saws, vices, glue guns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mn-lt"/>
                          <a:ea typeface="+mn-ea"/>
                          <a:cs typeface="+mn-cs"/>
                        </a:rPr>
                        <a:t>Select materials, tools and components</a:t>
                      </a:r>
                    </a:p>
                    <a:p>
                      <a:endParaRPr lang="en-GB" sz="1100" dirty="0"/>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r>
                        <a:rPr lang="en-GB" sz="1100" dirty="0"/>
                        <a:t>Design appealing products that are fit for purpose</a:t>
                      </a:r>
                    </a:p>
                    <a:p>
                      <a:r>
                        <a:rPr lang="en-GB" sz="1100" dirty="0"/>
                        <a:t>Select ingredients according to their functional properties of the product. </a:t>
                      </a:r>
                    </a:p>
                    <a:p>
                      <a:r>
                        <a:rPr lang="en-GB" sz="1100" dirty="0"/>
                        <a:t>Food hygiene </a:t>
                      </a:r>
                    </a:p>
                    <a:p>
                      <a:r>
                        <a:rPr lang="en-GB" sz="1100" dirty="0"/>
                        <a:t>Food preparation </a:t>
                      </a:r>
                    </a:p>
                    <a:p>
                      <a:r>
                        <a:rPr lang="en-GB" sz="1100" dirty="0"/>
                        <a:t>Combine ingredients </a:t>
                      </a:r>
                    </a:p>
                    <a:p>
                      <a:r>
                        <a:rPr lang="en-GB" sz="1100" dirty="0"/>
                        <a:t>Evaluate product against design</a:t>
                      </a:r>
                    </a:p>
                  </a:txBody>
                  <a:tcPr marL="72013" marR="72013" marT="35991" marB="35991">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r>
                        <a:rPr lang="en-GB" sz="1100" dirty="0"/>
                        <a:t>Use research to develop ideas</a:t>
                      </a:r>
                    </a:p>
                    <a:p>
                      <a:r>
                        <a:rPr lang="en-GB" sz="1100"/>
                        <a:t>Investigate </a:t>
                      </a:r>
                      <a:r>
                        <a:rPr lang="en-GB" sz="1100" dirty="0"/>
                        <a:t>and analyse a range of existing designs</a:t>
                      </a:r>
                    </a:p>
                    <a:p>
                      <a:r>
                        <a:rPr lang="en-GB" sz="1100" dirty="0"/>
                        <a:t>Understand and use electrical systems in their products. </a:t>
                      </a:r>
                    </a:p>
                    <a:p>
                      <a:endParaRPr lang="en-GB" sz="1100" dirty="0"/>
                    </a:p>
                  </a:txBody>
                  <a:tcPr marL="72013" marR="72013" marT="35991" marB="3599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805011595"/>
                  </a:ext>
                </a:extLst>
              </a:tr>
              <a:tr h="592796">
                <a:tc>
                  <a:txBody>
                    <a:bodyPr/>
                    <a:lstStyle/>
                    <a:p>
                      <a:pPr marL="0" marR="0" lvl="0" indent="0" algn="ctr" defTabSz="914400" rtl="0" fontAlgn="auto" hangingPunct="1">
                        <a:lnSpc>
                          <a:spcPct val="100000"/>
                        </a:lnSpc>
                        <a:spcBef>
                          <a:spcPts val="0"/>
                        </a:spcBef>
                        <a:spcAft>
                          <a:spcPts val="0"/>
                        </a:spcAft>
                        <a:buNone/>
                        <a:tabLst/>
                      </a:pPr>
                      <a:r>
                        <a:rPr lang="en-GB" sz="1100" b="0" dirty="0">
                          <a:solidFill>
                            <a:schemeClr val="tx1"/>
                          </a:solidFill>
                          <a:latin typeface="+mn-lt"/>
                          <a:cs typeface="Arial" panose="020B0604020202020204" pitchFamily="34" charset="0"/>
                        </a:rPr>
                        <a:t>End point</a:t>
                      </a:r>
                    </a:p>
                  </a:txBody>
                  <a:tcPr marL="72013" marR="72013" marT="35991" marB="35991"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dirty="0">
                          <a:solidFill>
                            <a:schemeClr val="tx1"/>
                          </a:solidFill>
                          <a:latin typeface="+mn-lt"/>
                          <a:cs typeface="Arial" panose="020B0604020202020204" pitchFamily="34" charset="0"/>
                        </a:rPr>
                        <a:t>Make a bridge which can withstand the elements.</a:t>
                      </a:r>
                    </a:p>
                    <a:p>
                      <a:endParaRPr lang="en-GB" sz="1100" dirty="0"/>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solidFill>
                  </a:tcPr>
                </a:tc>
                <a:tc>
                  <a:txBody>
                    <a:bodyPr/>
                    <a:lstStyle/>
                    <a:p>
                      <a:r>
                        <a:rPr lang="en-GB" sz="1100" dirty="0"/>
                        <a:t>Create a savoury snack (a burger).</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solidFill>
                  </a:tcPr>
                </a:tc>
                <a:tc>
                  <a:txBody>
                    <a:bodyPr/>
                    <a:lstStyle/>
                    <a:p>
                      <a:r>
                        <a:rPr lang="en-GB" sz="1100" dirty="0"/>
                        <a:t>Create a working alarm with an electrical circuit.</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solidFill>
                  </a:tcPr>
                </a:tc>
                <a:extLst>
                  <a:ext uri="{0D108BD9-81ED-4DB2-BD59-A6C34878D82A}">
                    <a16:rowId xmlns:a16="http://schemas.microsoft.com/office/drawing/2014/main" val="3854093209"/>
                  </a:ext>
                </a:extLst>
              </a:tr>
              <a:tr h="731770">
                <a:tc>
                  <a:txBody>
                    <a:bodyPr/>
                    <a:lstStyle/>
                    <a:p>
                      <a:pPr marL="0" marR="0" lvl="0" indent="0" algn="ctr" defTabSz="914400" rtl="0" fontAlgn="auto" hangingPunct="1">
                        <a:lnSpc>
                          <a:spcPct val="100000"/>
                        </a:lnSpc>
                        <a:spcBef>
                          <a:spcPts val="0"/>
                        </a:spcBef>
                        <a:spcAft>
                          <a:spcPts val="0"/>
                        </a:spcAft>
                        <a:buNone/>
                        <a:tabLst/>
                      </a:pPr>
                      <a:r>
                        <a:rPr lang="en-GB" sz="1100" b="0" dirty="0">
                          <a:solidFill>
                            <a:schemeClr val="tx1"/>
                          </a:solidFill>
                          <a:latin typeface="+mn-lt"/>
                          <a:cs typeface="Arial" panose="020B0604020202020204" pitchFamily="34" charset="0"/>
                        </a:rPr>
                        <a:t>Next</a:t>
                      </a:r>
                    </a:p>
                  </a:txBody>
                  <a:tcPr marL="72013" marR="72013" marT="35991" marB="35991" vert="eaVert"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pPr marL="0" marR="0" indent="0" algn="l" rtl="0">
                        <a:lnSpc>
                          <a:spcPct val="119000"/>
                        </a:lnSpc>
                        <a:spcBef>
                          <a:spcPts val="0"/>
                        </a:spcBef>
                        <a:spcAft>
                          <a:spcPts val="0"/>
                        </a:spcAft>
                        <a:buFont typeface="Arial" panose="020B0604020202020204" pitchFamily="34" charset="0"/>
                        <a:buNone/>
                      </a:pPr>
                      <a:r>
                        <a:rPr lang="en-GB" sz="1100" b="0" baseline="0" dirty="0">
                          <a:solidFill>
                            <a:schemeClr val="tx1"/>
                          </a:solidFill>
                          <a:latin typeface="+mn-lt"/>
                          <a:cs typeface="Arial" panose="020B0604020202020204" pitchFamily="34" charset="0"/>
                        </a:rPr>
                        <a:t>Incorporate woodwork to make a toy with gears.</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0" marR="0" lvl="0" indent="0" algn="l" defTabSz="914400" rtl="0" fontAlgn="auto" hangingPunct="1">
                        <a:lnSpc>
                          <a:spcPct val="100000"/>
                        </a:lnSpc>
                        <a:spcBef>
                          <a:spcPts val="0"/>
                        </a:spcBef>
                        <a:spcAft>
                          <a:spcPts val="0"/>
                        </a:spcAft>
                        <a:buSzPct val="100000"/>
                        <a:buFont typeface="Arial" pitchFamily="34"/>
                        <a:buNone/>
                        <a:tabLst/>
                      </a:pPr>
                      <a:r>
                        <a:rPr lang="en-GB" sz="1100" b="0" i="0" u="none" strike="noStrike" kern="1200" cap="none" spc="0" baseline="0" dirty="0">
                          <a:solidFill>
                            <a:schemeClr val="tx1"/>
                          </a:solidFill>
                          <a:uFillTx/>
                          <a:latin typeface="+mn-lt"/>
                        </a:rPr>
                        <a:t>Create a variety of savoury dishes.</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r>
                        <a:rPr lang="en-GB" sz="1100" dirty="0"/>
                        <a:t>Create robotic Mars Rover.</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618335294"/>
                  </a:ext>
                </a:extLst>
              </a:tr>
            </a:tbl>
          </a:graphicData>
        </a:graphic>
      </p:graphicFrame>
      <p:sp>
        <p:nvSpPr>
          <p:cNvPr id="3" name="Rectangle 2">
            <a:extLst>
              <a:ext uri="{FF2B5EF4-FFF2-40B4-BE49-F238E27FC236}">
                <a16:creationId xmlns:a16="http://schemas.microsoft.com/office/drawing/2014/main" id="{1C4A0D49-A33F-41E3-B685-C1090C0BFC0C}"/>
              </a:ext>
            </a:extLst>
          </p:cNvPr>
          <p:cNvSpPr/>
          <p:nvPr/>
        </p:nvSpPr>
        <p:spPr>
          <a:xfrm>
            <a:off x="10905487" y="347363"/>
            <a:ext cx="1286513" cy="3385542"/>
          </a:xfrm>
          <a:prstGeom prst="rect">
            <a:avLst/>
          </a:prstGeom>
        </p:spPr>
        <p:txBody>
          <a:bodyPr wrap="square">
            <a:spAutoFit/>
          </a:bodyPr>
          <a:lstStyle/>
          <a:p>
            <a:pPr lvl="0"/>
            <a:r>
              <a:rPr lang="en-GB" sz="1400" dirty="0">
                <a:solidFill>
                  <a:srgbClr val="FFFF00"/>
                </a:solidFill>
              </a:rPr>
              <a:t>Yellow</a:t>
            </a:r>
            <a:r>
              <a:rPr lang="en-GB" sz="1400" dirty="0">
                <a:solidFill>
                  <a:prstClr val="black"/>
                </a:solidFill>
              </a:rPr>
              <a:t>- mechanisms</a:t>
            </a:r>
          </a:p>
          <a:p>
            <a:pPr lvl="0"/>
            <a:endParaRPr lang="en-GB" sz="1400" dirty="0">
              <a:solidFill>
                <a:prstClr val="black"/>
              </a:solidFill>
            </a:endParaRPr>
          </a:p>
          <a:p>
            <a:pPr lvl="0"/>
            <a:r>
              <a:rPr lang="en-GB" sz="1400" dirty="0">
                <a:solidFill>
                  <a:schemeClr val="accent3"/>
                </a:solidFill>
              </a:rPr>
              <a:t>Grey</a:t>
            </a:r>
            <a:r>
              <a:rPr lang="en-GB" sz="1400" dirty="0">
                <a:solidFill>
                  <a:prstClr val="black"/>
                </a:solidFill>
              </a:rPr>
              <a:t>- junk modelling</a:t>
            </a:r>
          </a:p>
          <a:p>
            <a:pPr lvl="0"/>
            <a:endParaRPr lang="en-GB" sz="1400" dirty="0">
              <a:solidFill>
                <a:prstClr val="black"/>
              </a:solidFill>
            </a:endParaRPr>
          </a:p>
          <a:p>
            <a:pPr lvl="0"/>
            <a:r>
              <a:rPr lang="en-GB" sz="1400" dirty="0">
                <a:solidFill>
                  <a:srgbClr val="92D050"/>
                </a:solidFill>
              </a:rPr>
              <a:t>Green-</a:t>
            </a:r>
            <a:r>
              <a:rPr lang="en-GB" sz="1400" dirty="0">
                <a:solidFill>
                  <a:prstClr val="black"/>
                </a:solidFill>
              </a:rPr>
              <a:t> food tech</a:t>
            </a:r>
          </a:p>
          <a:p>
            <a:pPr lvl="0"/>
            <a:endParaRPr lang="en-GB" sz="1400" dirty="0">
              <a:solidFill>
                <a:prstClr val="black"/>
              </a:solidFill>
            </a:endParaRPr>
          </a:p>
          <a:p>
            <a:pPr lvl="0"/>
            <a:r>
              <a:rPr lang="en-GB" sz="1400" dirty="0">
                <a:solidFill>
                  <a:schemeClr val="accent2">
                    <a:lumMod val="75000"/>
                  </a:schemeClr>
                </a:solidFill>
              </a:rPr>
              <a:t>Orange</a:t>
            </a:r>
            <a:r>
              <a:rPr lang="en-GB" sz="1400" dirty="0">
                <a:solidFill>
                  <a:prstClr val="black"/>
                </a:solidFill>
              </a:rPr>
              <a:t>- woodwork</a:t>
            </a:r>
          </a:p>
          <a:p>
            <a:pPr lvl="0"/>
            <a:endParaRPr lang="en-GB" sz="1400" dirty="0">
              <a:solidFill>
                <a:prstClr val="black"/>
              </a:solidFill>
            </a:endParaRPr>
          </a:p>
          <a:p>
            <a:pPr lvl="0"/>
            <a:r>
              <a:rPr lang="en-GB" sz="1400" dirty="0">
                <a:solidFill>
                  <a:srgbClr val="00B0F0"/>
                </a:solidFill>
              </a:rPr>
              <a:t>Blue</a:t>
            </a:r>
            <a:r>
              <a:rPr lang="en-GB" sz="1400" dirty="0">
                <a:solidFill>
                  <a:prstClr val="black"/>
                </a:solidFill>
              </a:rPr>
              <a:t>- textiles</a:t>
            </a:r>
          </a:p>
          <a:p>
            <a:pPr lvl="0"/>
            <a:endParaRPr lang="en-GB" sz="1400" dirty="0">
              <a:solidFill>
                <a:prstClr val="black"/>
              </a:solidFill>
            </a:endParaRPr>
          </a:p>
          <a:p>
            <a:pPr lvl="0"/>
            <a:r>
              <a:rPr lang="en-GB" sz="1400" dirty="0">
                <a:solidFill>
                  <a:srgbClr val="FF0000"/>
                </a:solidFill>
              </a:rPr>
              <a:t>Red</a:t>
            </a:r>
            <a:r>
              <a:rPr lang="en-GB" sz="1400" dirty="0">
                <a:solidFill>
                  <a:prstClr val="black"/>
                </a:solidFill>
              </a:rPr>
              <a:t>- Electrical</a:t>
            </a:r>
            <a:endParaRPr lang="en-GB" dirty="0"/>
          </a:p>
        </p:txBody>
      </p:sp>
      <p:pic>
        <p:nvPicPr>
          <p:cNvPr id="3074" name="Picture 2" descr="Year 5 D&amp;T – Wooden Truss Bridges – Lord Blyton Primary School">
            <a:extLst>
              <a:ext uri="{FF2B5EF4-FFF2-40B4-BE49-F238E27FC236}">
                <a16:creationId xmlns:a16="http://schemas.microsoft.com/office/drawing/2014/main" id="{EA79AE41-BF96-4BCC-B4A0-16FC5FC0915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50009" y="3911398"/>
            <a:ext cx="960169" cy="413978"/>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F&amp;W's Ultimate Burger Recipes">
            <a:extLst>
              <a:ext uri="{FF2B5EF4-FFF2-40B4-BE49-F238E27FC236}">
                <a16:creationId xmlns:a16="http://schemas.microsoft.com/office/drawing/2014/main" id="{26A1C691-69FF-481D-9FB2-498F0D12576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86550" y="3428455"/>
            <a:ext cx="819186" cy="546630"/>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O Wow Moment: Alarming Switches">
            <a:extLst>
              <a:ext uri="{FF2B5EF4-FFF2-40B4-BE49-F238E27FC236}">
                <a16:creationId xmlns:a16="http://schemas.microsoft.com/office/drawing/2014/main" id="{ACDF60F6-F266-42D4-9CCB-21F500A8630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541840" y="3732905"/>
            <a:ext cx="1376723" cy="7709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9260801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1980F313-AFBF-4615-B621-802A5EA7B734}"/>
              </a:ext>
            </a:extLst>
          </p:cNvPr>
          <p:cNvSpPr>
            <a:spLocks noGrp="1"/>
          </p:cNvSpPr>
          <p:nvPr>
            <p:ph type="sldNum" sz="quarter" idx="12"/>
          </p:nvPr>
        </p:nvSpPr>
        <p:spPr/>
        <p:txBody>
          <a:bodyPr/>
          <a:lstStyle/>
          <a:p>
            <a:pPr lvl="0"/>
            <a:fld id="{D1C5E2AD-0845-482F-9AC7-2D3C180562A9}" type="slidenum">
              <a:rPr lang="en-GB" smtClean="0"/>
              <a:t>8</a:t>
            </a:fld>
            <a:endParaRPr lang="en-GB" dirty="0"/>
          </a:p>
        </p:txBody>
      </p:sp>
      <p:sp>
        <p:nvSpPr>
          <p:cNvPr id="8" name="TextBox 7">
            <a:extLst>
              <a:ext uri="{FF2B5EF4-FFF2-40B4-BE49-F238E27FC236}">
                <a16:creationId xmlns:a16="http://schemas.microsoft.com/office/drawing/2014/main" id="{BEF6C968-92F2-4304-8270-423FA58CF383}"/>
              </a:ext>
            </a:extLst>
          </p:cNvPr>
          <p:cNvSpPr txBox="1"/>
          <p:nvPr/>
        </p:nvSpPr>
        <p:spPr>
          <a:xfrm>
            <a:off x="4986172" y="256719"/>
            <a:ext cx="1881221" cy="326884"/>
          </a:xfrm>
          <a:prstGeom prst="rect">
            <a:avLst/>
          </a:prstGeom>
          <a:noFill/>
        </p:spPr>
        <p:txBody>
          <a:bodyPr wrap="none" rtlCol="0">
            <a:spAutoFit/>
          </a:bodyPr>
          <a:lstStyle/>
          <a:p>
            <a:r>
              <a:rPr lang="en-GB" sz="1524" u="sng" dirty="0"/>
              <a:t>Year 4 DT vocabulary </a:t>
            </a:r>
          </a:p>
        </p:txBody>
      </p:sp>
      <p:pic>
        <p:nvPicPr>
          <p:cNvPr id="2" name="Picture 1">
            <a:extLst>
              <a:ext uri="{FF2B5EF4-FFF2-40B4-BE49-F238E27FC236}">
                <a16:creationId xmlns:a16="http://schemas.microsoft.com/office/drawing/2014/main" id="{D968BD34-3AB0-4E8B-A0F7-B6C7731251CA}"/>
              </a:ext>
            </a:extLst>
          </p:cNvPr>
          <p:cNvPicPr>
            <a:picLocks noChangeAspect="1"/>
          </p:cNvPicPr>
          <p:nvPr/>
        </p:nvPicPr>
        <p:blipFill>
          <a:blip r:embed="rId2"/>
          <a:stretch>
            <a:fillRect/>
          </a:stretch>
        </p:blipFill>
        <p:spPr>
          <a:xfrm>
            <a:off x="486932" y="1128917"/>
            <a:ext cx="4945679" cy="3457173"/>
          </a:xfrm>
          <a:prstGeom prst="rect">
            <a:avLst/>
          </a:prstGeom>
        </p:spPr>
      </p:pic>
      <p:sp>
        <p:nvSpPr>
          <p:cNvPr id="4" name="TextBox 3">
            <a:extLst>
              <a:ext uri="{FF2B5EF4-FFF2-40B4-BE49-F238E27FC236}">
                <a16:creationId xmlns:a16="http://schemas.microsoft.com/office/drawing/2014/main" id="{4748ABB7-241F-4E16-A005-2CC378C0C4A7}"/>
              </a:ext>
            </a:extLst>
          </p:cNvPr>
          <p:cNvSpPr txBox="1"/>
          <p:nvPr/>
        </p:nvSpPr>
        <p:spPr>
          <a:xfrm>
            <a:off x="531159" y="678904"/>
            <a:ext cx="1881220" cy="369332"/>
          </a:xfrm>
          <a:prstGeom prst="rect">
            <a:avLst/>
          </a:prstGeom>
          <a:noFill/>
        </p:spPr>
        <p:txBody>
          <a:bodyPr wrap="square" rtlCol="0">
            <a:spAutoFit/>
          </a:bodyPr>
          <a:lstStyle/>
          <a:p>
            <a:r>
              <a:rPr lang="en-GB" dirty="0"/>
              <a:t>Fast food burger </a:t>
            </a:r>
          </a:p>
        </p:txBody>
      </p:sp>
      <p:sp>
        <p:nvSpPr>
          <p:cNvPr id="5" name="TextBox 4">
            <a:extLst>
              <a:ext uri="{FF2B5EF4-FFF2-40B4-BE49-F238E27FC236}">
                <a16:creationId xmlns:a16="http://schemas.microsoft.com/office/drawing/2014/main" id="{E0C3C179-9FE9-4CDD-9991-07B90E54AE64}"/>
              </a:ext>
            </a:extLst>
          </p:cNvPr>
          <p:cNvSpPr txBox="1"/>
          <p:nvPr/>
        </p:nvSpPr>
        <p:spPr>
          <a:xfrm>
            <a:off x="5926782" y="678904"/>
            <a:ext cx="4050936" cy="369332"/>
          </a:xfrm>
          <a:prstGeom prst="rect">
            <a:avLst/>
          </a:prstGeom>
          <a:noFill/>
        </p:spPr>
        <p:txBody>
          <a:bodyPr wrap="square" rtlCol="0">
            <a:spAutoFit/>
          </a:bodyPr>
          <a:lstStyle/>
          <a:p>
            <a:r>
              <a:rPr lang="en-GB" dirty="0"/>
              <a:t>Make a bridge to withstand elements</a:t>
            </a:r>
          </a:p>
        </p:txBody>
      </p:sp>
      <p:pic>
        <p:nvPicPr>
          <p:cNvPr id="6" name="Picture 5">
            <a:extLst>
              <a:ext uri="{FF2B5EF4-FFF2-40B4-BE49-F238E27FC236}">
                <a16:creationId xmlns:a16="http://schemas.microsoft.com/office/drawing/2014/main" id="{874EC3F6-3645-4B66-A136-CFC8EF057B98}"/>
              </a:ext>
            </a:extLst>
          </p:cNvPr>
          <p:cNvPicPr>
            <a:picLocks noChangeAspect="1"/>
          </p:cNvPicPr>
          <p:nvPr/>
        </p:nvPicPr>
        <p:blipFill>
          <a:blip r:embed="rId3"/>
          <a:stretch>
            <a:fillRect/>
          </a:stretch>
        </p:blipFill>
        <p:spPr>
          <a:xfrm>
            <a:off x="5926782" y="1048235"/>
            <a:ext cx="5778285" cy="2138717"/>
          </a:xfrm>
          <a:prstGeom prst="rect">
            <a:avLst/>
          </a:prstGeom>
        </p:spPr>
      </p:pic>
      <p:pic>
        <p:nvPicPr>
          <p:cNvPr id="7" name="Picture 6">
            <a:extLst>
              <a:ext uri="{FF2B5EF4-FFF2-40B4-BE49-F238E27FC236}">
                <a16:creationId xmlns:a16="http://schemas.microsoft.com/office/drawing/2014/main" id="{99B00168-FF5A-4759-AEF4-4D3214F86933}"/>
              </a:ext>
            </a:extLst>
          </p:cNvPr>
          <p:cNvPicPr>
            <a:picLocks noChangeAspect="1"/>
          </p:cNvPicPr>
          <p:nvPr/>
        </p:nvPicPr>
        <p:blipFill>
          <a:blip r:embed="rId4"/>
          <a:stretch>
            <a:fillRect/>
          </a:stretch>
        </p:blipFill>
        <p:spPr>
          <a:xfrm>
            <a:off x="5926781" y="3981168"/>
            <a:ext cx="5891199" cy="2375182"/>
          </a:xfrm>
          <a:prstGeom prst="rect">
            <a:avLst/>
          </a:prstGeom>
        </p:spPr>
      </p:pic>
      <p:sp>
        <p:nvSpPr>
          <p:cNvPr id="9" name="TextBox 8">
            <a:extLst>
              <a:ext uri="{FF2B5EF4-FFF2-40B4-BE49-F238E27FC236}">
                <a16:creationId xmlns:a16="http://schemas.microsoft.com/office/drawing/2014/main" id="{8563D619-1CC7-45A7-B30A-27B04510B730}"/>
              </a:ext>
            </a:extLst>
          </p:cNvPr>
          <p:cNvSpPr txBox="1"/>
          <p:nvPr/>
        </p:nvSpPr>
        <p:spPr>
          <a:xfrm>
            <a:off x="6096000" y="3644153"/>
            <a:ext cx="1407459" cy="369332"/>
          </a:xfrm>
          <a:prstGeom prst="rect">
            <a:avLst/>
          </a:prstGeom>
          <a:noFill/>
        </p:spPr>
        <p:txBody>
          <a:bodyPr wrap="square" rtlCol="0">
            <a:spAutoFit/>
          </a:bodyPr>
          <a:lstStyle/>
          <a:p>
            <a:r>
              <a:rPr lang="en-GB" dirty="0"/>
              <a:t>Greek alarm</a:t>
            </a:r>
          </a:p>
        </p:txBody>
      </p:sp>
    </p:spTree>
    <p:extLst>
      <p:ext uri="{BB962C8B-B14F-4D97-AF65-F5344CB8AC3E}">
        <p14:creationId xmlns:p14="http://schemas.microsoft.com/office/powerpoint/2010/main" val="25310603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1537269334"/>
              </p:ext>
            </p:extLst>
          </p:nvPr>
        </p:nvGraphicFramePr>
        <p:xfrm>
          <a:off x="228600" y="-25731"/>
          <a:ext cx="10502900" cy="6620728"/>
        </p:xfrm>
        <a:graphic>
          <a:graphicData uri="http://schemas.openxmlformats.org/drawingml/2006/table">
            <a:tbl>
              <a:tblPr firstRow="1" bandRow="1">
                <a:effectLst/>
                <a:tableStyleId>{5C22544A-7EE6-4342-B048-85BDC9FD1C3A}</a:tableStyleId>
              </a:tblPr>
              <a:tblGrid>
                <a:gridCol w="570757">
                  <a:extLst>
                    <a:ext uri="{9D8B030D-6E8A-4147-A177-3AD203B41FA5}">
                      <a16:colId xmlns:a16="http://schemas.microsoft.com/office/drawing/2014/main" val="20000"/>
                    </a:ext>
                  </a:extLst>
                </a:gridCol>
                <a:gridCol w="3327370">
                  <a:extLst>
                    <a:ext uri="{9D8B030D-6E8A-4147-A177-3AD203B41FA5}">
                      <a16:colId xmlns:a16="http://schemas.microsoft.com/office/drawing/2014/main" val="20001"/>
                    </a:ext>
                  </a:extLst>
                </a:gridCol>
                <a:gridCol w="3066536">
                  <a:extLst>
                    <a:ext uri="{9D8B030D-6E8A-4147-A177-3AD203B41FA5}">
                      <a16:colId xmlns:a16="http://schemas.microsoft.com/office/drawing/2014/main" val="1411665628"/>
                    </a:ext>
                  </a:extLst>
                </a:gridCol>
                <a:gridCol w="3538237">
                  <a:extLst>
                    <a:ext uri="{9D8B030D-6E8A-4147-A177-3AD203B41FA5}">
                      <a16:colId xmlns:a16="http://schemas.microsoft.com/office/drawing/2014/main" val="2532581323"/>
                    </a:ext>
                  </a:extLst>
                </a:gridCol>
              </a:tblGrid>
              <a:tr h="188117">
                <a:tc gridSpan="4">
                  <a:txBody>
                    <a:bodyPr/>
                    <a:lstStyle/>
                    <a:p>
                      <a:pPr lvl="0" algn="ctr"/>
                      <a:r>
                        <a:rPr lang="en-GB" sz="1100" b="0" dirty="0">
                          <a:latin typeface="+mn-lt"/>
                          <a:cs typeface="Arial" panose="020B0604020202020204" pitchFamily="34" charset="0"/>
                        </a:rPr>
                        <a:t>DT Year 5</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FA1"/>
                    </a:solidFill>
                  </a:tcPr>
                </a:tc>
                <a:tc hMerge="1">
                  <a:txBody>
                    <a:bodyPr/>
                    <a:lstStyle/>
                    <a:p>
                      <a:endParaRPr lang="en-GB"/>
                    </a:p>
                  </a:txBody>
                  <a:tcPr/>
                </a:tc>
                <a:tc hMerge="1">
                  <a:txBody>
                    <a:bodyPr/>
                    <a:lstStyle/>
                    <a:p>
                      <a:endParaRPr lang="en-GB"/>
                    </a:p>
                  </a:txBody>
                  <a:tcPr>
                    <a:lnL w="6350" cap="flat" cmpd="sng" algn="ctr">
                      <a:solidFill>
                        <a:schemeClr val="tx1"/>
                      </a:solidFill>
                      <a:prstDash val="solid"/>
                      <a:round/>
                      <a:headEnd type="none" w="med" len="med"/>
                      <a:tailEnd type="none" w="med" len="med"/>
                    </a:lnL>
                  </a:tcPr>
                </a:tc>
                <a:tc hMerge="1">
                  <a:txBody>
                    <a:bodyPr/>
                    <a:lstStyle/>
                    <a:p>
                      <a:endParaRPr lang="en-GB"/>
                    </a:p>
                  </a:txBody>
                  <a:tcPr>
                    <a:lnL w="635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0000"/>
                  </a:ext>
                </a:extLst>
              </a:tr>
              <a:tr h="414782">
                <a:tc gridSpan="2">
                  <a:txBody>
                    <a:bodyPr/>
                    <a:lstStyle/>
                    <a:p>
                      <a:pPr lvl="0" algn="ctr"/>
                      <a:r>
                        <a:rPr lang="en-GB" sz="1100" b="0" dirty="0">
                          <a:solidFill>
                            <a:schemeClr val="tx1"/>
                          </a:solidFill>
                          <a:latin typeface="+mn-lt"/>
                          <a:cs typeface="Arial" panose="020B0604020202020204" pitchFamily="34" charset="0"/>
                        </a:rPr>
                        <a:t>Our Galaxy</a:t>
                      </a:r>
                    </a:p>
                    <a:p>
                      <a:pPr lvl="0" algn="ctr"/>
                      <a:r>
                        <a:rPr lang="en-GB" sz="1100" b="0" dirty="0">
                          <a:solidFill>
                            <a:schemeClr val="tx1"/>
                          </a:solidFill>
                          <a:latin typeface="+mn-lt"/>
                          <a:cs typeface="Arial" panose="020B0604020202020204" pitchFamily="34" charset="0"/>
                        </a:rPr>
                        <a:t>Mars Rover creation. </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F0000"/>
                    </a:solidFill>
                  </a:tcPr>
                </a:tc>
                <a:tc hMerge="1">
                  <a:txBody>
                    <a:bodyPr/>
                    <a:lstStyle/>
                    <a:p>
                      <a:endParaRPr lang="en-GB"/>
                    </a:p>
                  </a:txBody>
                  <a:tcPr/>
                </a:tc>
                <a:tc>
                  <a:txBody>
                    <a:bodyPr/>
                    <a:lstStyle/>
                    <a:p>
                      <a:pPr lvl="0" algn="ctr"/>
                      <a:r>
                        <a:rPr lang="en-GB" sz="1100" b="0">
                          <a:solidFill>
                            <a:schemeClr val="tx1"/>
                          </a:solidFill>
                          <a:latin typeface="+mn-lt"/>
                          <a:cs typeface="Arial" panose="020B0604020202020204" pitchFamily="34" charset="0"/>
                        </a:rPr>
                        <a:t>Invaders</a:t>
                      </a:r>
                      <a:endParaRPr lang="en-GB" sz="1100" b="0" dirty="0">
                        <a:solidFill>
                          <a:schemeClr val="tx1"/>
                        </a:solidFill>
                        <a:latin typeface="+mn-lt"/>
                        <a:cs typeface="Arial" panose="020B0604020202020204" pitchFamily="34" charset="0"/>
                      </a:endParaRPr>
                    </a:p>
                    <a:p>
                      <a:pPr lvl="0" algn="ctr"/>
                      <a:r>
                        <a:rPr lang="en-GB" sz="1100" b="0" dirty="0">
                          <a:solidFill>
                            <a:schemeClr val="tx1"/>
                          </a:solidFill>
                          <a:latin typeface="+mn-lt"/>
                          <a:cs typeface="Arial" panose="020B0604020202020204" pitchFamily="34" charset="0"/>
                        </a:rPr>
                        <a:t>Make a Viking long boat and wave toy.</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B w="6350" cap="flat" cmpd="sng" algn="ctr">
                      <a:solidFill>
                        <a:schemeClr val="tx1"/>
                      </a:solidFill>
                      <a:prstDash val="solid"/>
                      <a:round/>
                      <a:headEnd type="none" w="med" len="med"/>
                      <a:tailEnd type="none" w="med" len="med"/>
                    </a:lnB>
                    <a:solidFill>
                      <a:srgbClr val="FFFF00"/>
                    </a:solidFill>
                  </a:tcPr>
                </a:tc>
                <a:tc>
                  <a:txBody>
                    <a:bodyPr/>
                    <a:lstStyle/>
                    <a:p>
                      <a:pPr algn="ctr"/>
                      <a:r>
                        <a:rPr lang="en-GB" sz="1100" dirty="0"/>
                        <a:t>Mayans Summer 2</a:t>
                      </a:r>
                    </a:p>
                    <a:p>
                      <a:pPr algn="ctr"/>
                      <a:r>
                        <a:rPr lang="en-GB" sz="1100" dirty="0"/>
                        <a:t>Create a food festival.</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B w="6350" cap="flat" cmpd="sng" algn="ctr">
                      <a:solidFill>
                        <a:schemeClr val="tx1"/>
                      </a:solidFill>
                      <a:prstDash val="solid"/>
                      <a:round/>
                      <a:headEnd type="none" w="med" len="med"/>
                      <a:tailEnd type="none" w="med" len="med"/>
                    </a:lnB>
                    <a:solidFill>
                      <a:srgbClr val="92D050"/>
                    </a:solidFill>
                  </a:tcPr>
                </a:tc>
                <a:extLst>
                  <a:ext uri="{0D108BD9-81ED-4DB2-BD59-A6C34878D82A}">
                    <a16:rowId xmlns:a16="http://schemas.microsoft.com/office/drawing/2014/main" val="10001"/>
                  </a:ext>
                </a:extLst>
              </a:tr>
              <a:tr h="300195">
                <a:tc>
                  <a:txBody>
                    <a:bodyPr/>
                    <a:lstStyle/>
                    <a:p>
                      <a:pPr marL="0" marR="0" lvl="0" indent="0" algn="ctr" defTabSz="914400" rtl="0" fontAlgn="auto" hangingPunct="1">
                        <a:lnSpc>
                          <a:spcPct val="100000"/>
                        </a:lnSpc>
                        <a:spcBef>
                          <a:spcPts val="0"/>
                        </a:spcBef>
                        <a:spcAft>
                          <a:spcPts val="0"/>
                        </a:spcAft>
                        <a:buNone/>
                        <a:tabLst/>
                      </a:pPr>
                      <a:r>
                        <a:rPr lang="en-GB" sz="1100" b="0" dirty="0">
                          <a:solidFill>
                            <a:schemeClr val="tx1"/>
                          </a:solidFill>
                          <a:latin typeface="+mn-lt"/>
                          <a:cs typeface="Arial" panose="020B0604020202020204" pitchFamily="34" charset="0"/>
                        </a:rPr>
                        <a:t>Prior</a:t>
                      </a:r>
                    </a:p>
                  </a:txBody>
                  <a:tcPr marL="72013" marR="72013" marT="35991" marB="35991"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pPr algn="ctr"/>
                      <a:r>
                        <a:rPr lang="en-GB" sz="1100" dirty="0"/>
                        <a:t>Know how to create an electrical circuit (Y4 science retrieval).</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r>
                        <a:rPr lang="en-GB" sz="1100" dirty="0"/>
                        <a:t>Know how to use sliders, axels, wheels, pulleys to make products with a mechanical element.</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r>
                        <a:rPr lang="en-GB" sz="1100" dirty="0"/>
                        <a:t>Understand seasonality and know how to make different savoury dishes.</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545631624"/>
                  </a:ext>
                </a:extLst>
              </a:tr>
              <a:tr h="2827113">
                <a:tc>
                  <a:txBody>
                    <a:bodyPr/>
                    <a:lstStyle/>
                    <a:p>
                      <a:pPr marL="0" marR="0" lvl="0" indent="0" algn="ctr" defTabSz="914400" rtl="0" fontAlgn="auto" hangingPunct="1">
                        <a:lnSpc>
                          <a:spcPct val="100000"/>
                        </a:lnSpc>
                        <a:spcBef>
                          <a:spcPts val="0"/>
                        </a:spcBef>
                        <a:spcAft>
                          <a:spcPts val="0"/>
                        </a:spcAft>
                        <a:buNone/>
                        <a:tabLst/>
                      </a:pPr>
                      <a:r>
                        <a:rPr lang="en-GB" sz="1100" b="1" dirty="0">
                          <a:solidFill>
                            <a:schemeClr val="tx1"/>
                          </a:solidFill>
                          <a:latin typeface="+mn-lt"/>
                          <a:cs typeface="Arial" panose="020B0604020202020204" pitchFamily="34" charset="0"/>
                        </a:rPr>
                        <a:t>Knowledge (</a:t>
                      </a:r>
                      <a:r>
                        <a:rPr lang="en-GB" sz="1100" b="1" dirty="0">
                          <a:solidFill>
                            <a:srgbClr val="FF0000"/>
                          </a:solidFill>
                          <a:latin typeface="+mn-lt"/>
                          <a:cs typeface="Arial" panose="020B0604020202020204" pitchFamily="34" charset="0"/>
                        </a:rPr>
                        <a:t>substantive </a:t>
                      </a:r>
                      <a:r>
                        <a:rPr lang="en-GB" sz="1100" b="1" dirty="0">
                          <a:solidFill>
                            <a:schemeClr val="tx1"/>
                          </a:solidFill>
                          <a:latin typeface="+mn-lt"/>
                          <a:cs typeface="Arial" panose="020B0604020202020204" pitchFamily="34" charset="0"/>
                        </a:rPr>
                        <a:t>and </a:t>
                      </a:r>
                      <a:r>
                        <a:rPr lang="en-GB" sz="1100" b="1" dirty="0">
                          <a:solidFill>
                            <a:srgbClr val="00B0F0"/>
                          </a:solidFill>
                          <a:latin typeface="+mn-lt"/>
                          <a:cs typeface="Arial" panose="020B0604020202020204" pitchFamily="34" charset="0"/>
                        </a:rPr>
                        <a:t>disciplinary</a:t>
                      </a:r>
                      <a:r>
                        <a:rPr lang="en-GB" sz="1100" b="1" dirty="0">
                          <a:solidFill>
                            <a:schemeClr val="tx1"/>
                          </a:solidFill>
                          <a:latin typeface="+mn-lt"/>
                          <a:cs typeface="Arial" panose="020B0604020202020204" pitchFamily="34" charset="0"/>
                        </a:rPr>
                        <a:t>)</a:t>
                      </a:r>
                    </a:p>
                  </a:txBody>
                  <a:tcPr marL="72013" marR="72013" marT="35991" marB="35991" vert="eaVert"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r>
                        <a:rPr lang="en-GB" sz="1100" dirty="0"/>
                        <a:t>Lesson 1: </a:t>
                      </a:r>
                      <a:r>
                        <a:rPr lang="en-GB" sz="1100" dirty="0">
                          <a:solidFill>
                            <a:srgbClr val="00B0F0"/>
                          </a:solidFill>
                        </a:rPr>
                        <a:t>Understand what a Mars Rover is.</a:t>
                      </a:r>
                    </a:p>
                    <a:p>
                      <a:r>
                        <a:rPr lang="en-GB" sz="1100" dirty="0">
                          <a:solidFill>
                            <a:schemeClr val="tx1"/>
                          </a:solidFill>
                        </a:rPr>
                        <a:t>Know the uses of the Mars Rover, how it is controlled and what it has enabled scientists to learn about Mars.</a:t>
                      </a:r>
                    </a:p>
                    <a:p>
                      <a:r>
                        <a:rPr lang="en-GB" sz="1100" dirty="0"/>
                        <a:t>Lesson 2: </a:t>
                      </a:r>
                      <a:r>
                        <a:rPr lang="en-GB" sz="1100" dirty="0">
                          <a:solidFill>
                            <a:srgbClr val="FF0000"/>
                          </a:solidFill>
                        </a:rPr>
                        <a:t>Make a detailed annotated design sketch of a Mars Rover.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t>Lesson 3:</a:t>
                      </a:r>
                      <a:r>
                        <a:rPr lang="en-GB" sz="1100" dirty="0">
                          <a:solidFill>
                            <a:srgbClr val="FF0000"/>
                          </a:solidFill>
                        </a:rPr>
                        <a:t> Practise making electrical circuits.</a:t>
                      </a:r>
                    </a:p>
                    <a:p>
                      <a:r>
                        <a:rPr lang="en-GB" sz="1100" dirty="0"/>
                        <a:t>Lesson 4:</a:t>
                      </a:r>
                      <a:r>
                        <a:rPr lang="en-GB" sz="1100" dirty="0">
                          <a:solidFill>
                            <a:srgbClr val="FF0000"/>
                          </a:solidFill>
                        </a:rPr>
                        <a:t> Create body of Mars Rover following design.</a:t>
                      </a:r>
                    </a:p>
                    <a:p>
                      <a:r>
                        <a:rPr lang="en-GB" sz="1100" dirty="0"/>
                        <a:t>Lesson 5: </a:t>
                      </a:r>
                      <a:r>
                        <a:rPr lang="en-GB" sz="1100" dirty="0">
                          <a:solidFill>
                            <a:srgbClr val="FF0000"/>
                          </a:solidFill>
                        </a:rPr>
                        <a:t>Create circuit and programme Mars Rover </a:t>
                      </a:r>
                      <a:r>
                        <a:rPr lang="en-GB" sz="1100" dirty="0">
                          <a:solidFill>
                            <a:schemeClr val="tx1"/>
                          </a:solidFill>
                        </a:rPr>
                        <a:t>(with Crumble software on Chrome Books).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t>Lesson 6: </a:t>
                      </a:r>
                      <a:r>
                        <a:rPr lang="en-GB" sz="1100" dirty="0">
                          <a:solidFill>
                            <a:srgbClr val="00B0F0"/>
                          </a:solidFill>
                        </a:rPr>
                        <a:t>Evaluate Mars Rover.</a:t>
                      </a:r>
                    </a:p>
                    <a:p>
                      <a:endParaRPr lang="en-GB" sz="1100" dirty="0">
                        <a:highlight>
                          <a:srgbClr val="FFFF00"/>
                        </a:highlight>
                      </a:endParaRPr>
                    </a:p>
                    <a:p>
                      <a:r>
                        <a:rPr kumimoji="0" lang="en-GB" sz="1100" b="0" i="0" u="none" strike="noStrike" kern="1200" cap="none" spc="0" normalizeH="0" baseline="0" noProof="0" dirty="0">
                          <a:ln>
                            <a:noFill/>
                          </a:ln>
                          <a:solidFill>
                            <a:srgbClr val="FF0000"/>
                          </a:solidFill>
                          <a:effectLst/>
                          <a:uLnTx/>
                          <a:uFillTx/>
                          <a:latin typeface="+mn-lt"/>
                          <a:ea typeface="+mn-ea"/>
                          <a:cs typeface="+mn-cs"/>
                        </a:rPr>
                        <a:t>Resource- Crumble Robotics Set and Chrome Books.</a:t>
                      </a:r>
                    </a:p>
                    <a:p>
                      <a:endParaRPr kumimoji="0" lang="en-GB" sz="1100" b="0" i="0" u="none" strike="noStrike" kern="1200" cap="none" spc="0" normalizeH="0" baseline="0" noProof="0" dirty="0">
                        <a:ln>
                          <a:noFill/>
                        </a:ln>
                        <a:solidFill>
                          <a:srgbClr val="FF0000"/>
                        </a:solidFill>
                        <a:effectLst/>
                        <a:uLnTx/>
                        <a:uFillTx/>
                        <a:latin typeface="+mn-lt"/>
                        <a:ea typeface="+mn-ea"/>
                        <a:cs typeface="+mn-cs"/>
                      </a:endParaRPr>
                    </a:p>
                    <a:p>
                      <a:r>
                        <a:rPr kumimoji="0" lang="en-GB" sz="1100" b="0" i="0" u="none" strike="noStrike" kern="1200" cap="none" spc="0" normalizeH="0" baseline="0" noProof="0" dirty="0">
                          <a:ln>
                            <a:noFill/>
                          </a:ln>
                          <a:solidFill>
                            <a:schemeClr val="tx1"/>
                          </a:solidFill>
                          <a:effectLst/>
                          <a:uLnTx/>
                          <a:uFillTx/>
                          <a:latin typeface="+mn-lt"/>
                          <a:ea typeface="+mn-ea"/>
                          <a:cs typeface="+mn-cs"/>
                        </a:rPr>
                        <a:t>Teacher note- would be useful to have a prototype of each stage on display which children could refer to when making.</a:t>
                      </a:r>
                      <a:endParaRPr lang="en-GB" sz="1100" dirty="0">
                        <a:solidFill>
                          <a:schemeClr val="tx1"/>
                        </a:solidFill>
                      </a:endParaRP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r>
                        <a:rPr lang="en-GB" sz="1100" dirty="0"/>
                        <a:t>Lesson 1:</a:t>
                      </a:r>
                      <a:r>
                        <a:rPr lang="en-GB" sz="1100" dirty="0">
                          <a:solidFill>
                            <a:srgbClr val="FF0000"/>
                          </a:solidFill>
                        </a:rPr>
                        <a:t>Know what a cam is.</a:t>
                      </a:r>
                    </a:p>
                    <a:p>
                      <a:r>
                        <a:rPr lang="en-GB" sz="1100" dirty="0">
                          <a:solidFill>
                            <a:schemeClr val="tx1"/>
                          </a:solidFill>
                        </a:rPr>
                        <a:t>Within the lesson, learn about how cam works and why they are used.</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solidFill>
                            <a:schemeClr val="tx1"/>
                          </a:solidFill>
                        </a:rPr>
                        <a:t>Lesson 2: </a:t>
                      </a:r>
                      <a:r>
                        <a:rPr lang="en-GB" sz="1100" dirty="0">
                          <a:solidFill>
                            <a:srgbClr val="00B0F0"/>
                          </a:solidFill>
                        </a:rPr>
                        <a:t>Research different cam toys and use this to decide on design criteria.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solidFill>
                            <a:schemeClr val="tx1"/>
                          </a:solidFill>
                        </a:rPr>
                        <a:t>Show the model Viking long boat toy during this lesson (ask Stacey for this).</a:t>
                      </a:r>
                      <a:endParaRPr lang="en-GB" sz="1100" dirty="0">
                        <a:solidFill>
                          <a:srgbClr val="00B0F0"/>
                        </a:solidFill>
                      </a:endParaRPr>
                    </a:p>
                    <a:p>
                      <a:r>
                        <a:rPr lang="en-GB" sz="1100" dirty="0"/>
                        <a:t>Lesson 3: </a:t>
                      </a:r>
                      <a:r>
                        <a:rPr lang="en-GB" sz="1100" dirty="0">
                          <a:solidFill>
                            <a:srgbClr val="00B0F0"/>
                          </a:solidFill>
                        </a:rPr>
                        <a:t>Apply understanding of a cam to design a cam toy. </a:t>
                      </a:r>
                    </a:p>
                    <a:p>
                      <a:r>
                        <a:rPr lang="en-GB" sz="1100" dirty="0">
                          <a:solidFill>
                            <a:schemeClr val="tx1"/>
                          </a:solidFill>
                        </a:rPr>
                        <a:t>Use an exploded diagram to design.</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solidFill>
                            <a:schemeClr val="tx1"/>
                          </a:solidFill>
                        </a:rPr>
                        <a:t>Lesson 4: </a:t>
                      </a:r>
                      <a:r>
                        <a:rPr lang="en-GB" sz="1100" dirty="0">
                          <a:solidFill>
                            <a:srgbClr val="FF0000"/>
                          </a:solidFill>
                        </a:rPr>
                        <a:t>Make Viking </a:t>
                      </a:r>
                      <a:r>
                        <a:rPr lang="en-GB" sz="1100" dirty="0" err="1">
                          <a:solidFill>
                            <a:srgbClr val="FF0000"/>
                          </a:solidFill>
                        </a:rPr>
                        <a:t>longship</a:t>
                      </a:r>
                      <a:r>
                        <a:rPr lang="en-GB" sz="1100" dirty="0">
                          <a:solidFill>
                            <a:srgbClr val="FF0000"/>
                          </a:solidFill>
                        </a:rPr>
                        <a:t> and wave toy.</a:t>
                      </a:r>
                      <a:endParaRPr lang="en-GB" sz="1100" dirty="0">
                        <a:solidFill>
                          <a:srgbClr val="00B0F0"/>
                        </a:solidFill>
                      </a:endParaRPr>
                    </a:p>
                    <a:p>
                      <a:r>
                        <a:rPr lang="en-GB" sz="1100" dirty="0"/>
                        <a:t>Lesson 5: </a:t>
                      </a:r>
                      <a:r>
                        <a:rPr lang="en-GB" sz="1100" dirty="0">
                          <a:solidFill>
                            <a:srgbClr val="FF0000"/>
                          </a:solidFill>
                        </a:rPr>
                        <a:t>Continue to make Viking long boat and wave toy.</a:t>
                      </a:r>
                    </a:p>
                    <a:p>
                      <a:r>
                        <a:rPr lang="en-GB" sz="1100" dirty="0"/>
                        <a:t>Lesson 6: </a:t>
                      </a:r>
                      <a:r>
                        <a:rPr lang="en-GB" sz="1100" dirty="0">
                          <a:solidFill>
                            <a:srgbClr val="00B0F0"/>
                          </a:solidFill>
                        </a:rPr>
                        <a:t>Evaluate own cam toy against design criteria </a:t>
                      </a:r>
                      <a:r>
                        <a:rPr lang="en-GB" sz="1100" dirty="0">
                          <a:solidFill>
                            <a:schemeClr val="tx1"/>
                          </a:solidFill>
                        </a:rPr>
                        <a:t>(created in lesson 2).</a:t>
                      </a:r>
                    </a:p>
                  </a:txBody>
                  <a:tcPr marL="72013" marR="72013" marT="35991" marB="35991">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r>
                        <a:rPr lang="en-GB" sz="1100" dirty="0"/>
                        <a:t>Lesson 1: </a:t>
                      </a:r>
                      <a:r>
                        <a:rPr lang="en-GB" sz="1100" dirty="0">
                          <a:solidFill>
                            <a:srgbClr val="FF0000"/>
                          </a:solidFill>
                        </a:rPr>
                        <a:t>Know typical Mayan food.</a:t>
                      </a:r>
                    </a:p>
                    <a:p>
                      <a:r>
                        <a:rPr lang="en-GB" sz="1100" dirty="0">
                          <a:solidFill>
                            <a:schemeClr val="tx1"/>
                          </a:solidFill>
                        </a:rPr>
                        <a:t>Teach the terms ‘Milpa’ and ‘rearing’ within this lesson. </a:t>
                      </a:r>
                    </a:p>
                    <a:p>
                      <a:r>
                        <a:rPr lang="en-GB" sz="1100" dirty="0">
                          <a:solidFill>
                            <a:schemeClr val="tx1"/>
                          </a:solidFill>
                        </a:rPr>
                        <a:t>Children could taste test the ‘Three Sisters’ of Mayan food: maize (tortillas), squash and beans. </a:t>
                      </a:r>
                    </a:p>
                    <a:p>
                      <a:r>
                        <a:rPr lang="en-GB" sz="1100" dirty="0"/>
                        <a:t>Lesson 2: </a:t>
                      </a:r>
                      <a:r>
                        <a:rPr lang="en-GB" sz="1100" dirty="0">
                          <a:solidFill>
                            <a:srgbClr val="FF0000"/>
                          </a:solidFill>
                        </a:rPr>
                        <a:t>Explain Mayan influence on food today. </a:t>
                      </a:r>
                    </a:p>
                    <a:p>
                      <a:r>
                        <a:rPr lang="en-GB" sz="1100" dirty="0"/>
                        <a:t>Lesson 3: </a:t>
                      </a:r>
                      <a:r>
                        <a:rPr lang="en-GB" sz="1100" dirty="0">
                          <a:solidFill>
                            <a:srgbClr val="00B0F0"/>
                          </a:solidFill>
                        </a:rPr>
                        <a:t>Create a Mayan inspired menu for the food festival.</a:t>
                      </a:r>
                    </a:p>
                    <a:p>
                      <a:r>
                        <a:rPr lang="en-GB" sz="1100" dirty="0">
                          <a:solidFill>
                            <a:schemeClr val="tx1"/>
                          </a:solidFill>
                        </a:rPr>
                        <a:t>Focus on savoury dishes and find recipes with Mayan influences.</a:t>
                      </a:r>
                    </a:p>
                    <a:p>
                      <a:r>
                        <a:rPr lang="en-GB" sz="1100" dirty="0"/>
                        <a:t>Lesson 4:</a:t>
                      </a:r>
                      <a:r>
                        <a:rPr lang="en-GB" sz="1100" dirty="0">
                          <a:solidFill>
                            <a:srgbClr val="00B0F0"/>
                          </a:solidFill>
                        </a:rPr>
                        <a:t>Make prototypes to evaluate.</a:t>
                      </a:r>
                    </a:p>
                    <a:p>
                      <a:r>
                        <a:rPr lang="en-GB" sz="1100" dirty="0">
                          <a:solidFill>
                            <a:schemeClr val="tx1"/>
                          </a:solidFill>
                        </a:rPr>
                        <a:t>Ensure children follow good personal hygiene practises. Ensure children wash any fruit or veg.</a:t>
                      </a:r>
                    </a:p>
                    <a:p>
                      <a:r>
                        <a:rPr lang="en-GB" sz="1100" dirty="0"/>
                        <a:t>Lesson 5: </a:t>
                      </a:r>
                      <a:r>
                        <a:rPr lang="en-GB" sz="1100" dirty="0">
                          <a:solidFill>
                            <a:srgbClr val="00B0F0"/>
                          </a:solidFill>
                        </a:rPr>
                        <a:t>Adapt recipes based on feedback. </a:t>
                      </a:r>
                    </a:p>
                    <a:p>
                      <a:r>
                        <a:rPr lang="en-GB" sz="1100"/>
                        <a:t>Lesson 6:</a:t>
                      </a:r>
                      <a:r>
                        <a:rPr lang="en-GB" sz="1100">
                          <a:solidFill>
                            <a:srgbClr val="FF0000"/>
                          </a:solidFill>
                        </a:rPr>
                        <a:t> Put on a Mayan inspired food festival for parents.</a:t>
                      </a:r>
                    </a:p>
                    <a:p>
                      <a:endParaRPr lang="en-GB" sz="1100" dirty="0">
                        <a:solidFill>
                          <a:srgbClr val="FF0000"/>
                        </a:solidFill>
                      </a:endParaRPr>
                    </a:p>
                  </a:txBody>
                  <a:tcPr marL="72013" marR="72013" marT="35991" marB="3599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4"/>
                  </a:ext>
                </a:extLst>
              </a:tr>
              <a:tr h="1053290">
                <a:tc>
                  <a:txBody>
                    <a:bodyPr/>
                    <a:lstStyle/>
                    <a:p>
                      <a:pPr marL="0" marR="0" lvl="0" indent="0" algn="ctr" defTabSz="914400" rtl="0" fontAlgn="auto" hangingPunct="1">
                        <a:lnSpc>
                          <a:spcPct val="100000"/>
                        </a:lnSpc>
                        <a:spcBef>
                          <a:spcPts val="0"/>
                        </a:spcBef>
                        <a:spcAft>
                          <a:spcPts val="0"/>
                        </a:spcAft>
                        <a:buNone/>
                        <a:tabLst/>
                      </a:pPr>
                      <a:r>
                        <a:rPr lang="en-GB" sz="1100" b="1" dirty="0">
                          <a:solidFill>
                            <a:schemeClr val="tx1"/>
                          </a:solidFill>
                          <a:latin typeface="+mn-lt"/>
                          <a:cs typeface="Arial" panose="020B0604020202020204" pitchFamily="34" charset="0"/>
                        </a:rPr>
                        <a:t>Skills </a:t>
                      </a:r>
                    </a:p>
                  </a:txBody>
                  <a:tcPr marL="72013" marR="72013" marT="35991" marB="35991" vert="eaVert"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r>
                        <a:rPr lang="en-GB" sz="1100" dirty="0"/>
                        <a:t>Use </a:t>
                      </a:r>
                      <a:r>
                        <a:rPr lang="en-GB" sz="1100" dirty="0" err="1"/>
                        <a:t>Ict</a:t>
                      </a:r>
                      <a:r>
                        <a:rPr lang="en-GB" sz="1100" dirty="0"/>
                        <a:t> skills to research key events</a:t>
                      </a:r>
                    </a:p>
                    <a:p>
                      <a:r>
                        <a:rPr lang="en-GB" sz="1100" dirty="0"/>
                        <a:t>Design</a:t>
                      </a:r>
                    </a:p>
                    <a:p>
                      <a:r>
                        <a:rPr lang="en-GB" sz="1100" dirty="0"/>
                        <a:t>Programming </a:t>
                      </a:r>
                    </a:p>
                    <a:p>
                      <a:r>
                        <a:rPr lang="en-GB" sz="1100" dirty="0"/>
                        <a:t>Joining</a:t>
                      </a:r>
                    </a:p>
                    <a:p>
                      <a:r>
                        <a:rPr lang="en-GB" sz="1100" dirty="0"/>
                        <a:t>Making axles</a:t>
                      </a:r>
                    </a:p>
                    <a:p>
                      <a:r>
                        <a:rPr lang="en-GB" sz="1100" dirty="0"/>
                        <a:t>Folding</a:t>
                      </a:r>
                    </a:p>
                    <a:p>
                      <a:r>
                        <a:rPr lang="en-GB" sz="1100" dirty="0"/>
                        <a:t>Reinforcing </a:t>
                      </a:r>
                    </a:p>
                    <a:p>
                      <a:r>
                        <a:rPr lang="en-GB" sz="1100" dirty="0"/>
                        <a:t>Making levers and pulleys</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r>
                        <a:rPr lang="en-GB" sz="1100" dirty="0"/>
                        <a:t>Use research to design  </a:t>
                      </a:r>
                    </a:p>
                    <a:p>
                      <a:r>
                        <a:rPr lang="en-GB" sz="1100" dirty="0"/>
                        <a:t>Annotate plans</a:t>
                      </a:r>
                    </a:p>
                    <a:p>
                      <a:r>
                        <a:rPr lang="en-GB" sz="1100" dirty="0"/>
                        <a:t>Select materials and tools</a:t>
                      </a:r>
                    </a:p>
                    <a:p>
                      <a:endParaRPr lang="en-GB" sz="1100" dirty="0">
                        <a:solidFill>
                          <a:schemeClr val="tx1"/>
                        </a:solidFill>
                      </a:endParaRPr>
                    </a:p>
                  </a:txBody>
                  <a:tcPr marL="72013" marR="72013" marT="35991" marB="35991">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mn-lt"/>
                          <a:ea typeface="+mn-ea"/>
                          <a:cs typeface="+mn-cs"/>
                        </a:rPr>
                        <a:t>Use ICT skills to research</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mn-lt"/>
                          <a:ea typeface="+mn-ea"/>
                          <a:cs typeface="+mn-cs"/>
                        </a:rPr>
                        <a:t>Design appealing products that are fit for purpose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mn-lt"/>
                          <a:ea typeface="+mn-ea"/>
                          <a:cs typeface="+mn-cs"/>
                        </a:rPr>
                        <a:t>Select ingredients according to their functional properties of the product.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mn-lt"/>
                          <a:ea typeface="+mn-ea"/>
                          <a:cs typeface="+mn-cs"/>
                        </a:rPr>
                        <a:t>Food hygiene Food preparation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mn-lt"/>
                          <a:ea typeface="+mn-ea"/>
                          <a:cs typeface="+mn-cs"/>
                        </a:rPr>
                        <a:t>Chopping, peeling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a:ln>
                            <a:noFill/>
                          </a:ln>
                          <a:solidFill>
                            <a:prstClr val="black"/>
                          </a:solidFill>
                          <a:effectLst/>
                          <a:uLnTx/>
                          <a:uFillTx/>
                          <a:latin typeface="+mn-lt"/>
                          <a:ea typeface="+mn-ea"/>
                          <a:cs typeface="+mn-cs"/>
                        </a:rPr>
                        <a:t>Presentation of food</a:t>
                      </a:r>
                    </a:p>
                    <a:p>
                      <a:endParaRPr lang="en-GB" sz="1100" dirty="0">
                        <a:solidFill>
                          <a:srgbClr val="FF0000"/>
                        </a:solidFill>
                      </a:endParaRPr>
                    </a:p>
                  </a:txBody>
                  <a:tcPr marL="72013" marR="72013" marT="35991" marB="3599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210424716"/>
                  </a:ext>
                </a:extLst>
              </a:tr>
              <a:tr h="674893">
                <a:tc>
                  <a:txBody>
                    <a:bodyPr/>
                    <a:lstStyle/>
                    <a:p>
                      <a:pPr marL="0" marR="0" lvl="0" indent="0" algn="ctr" defTabSz="914400" rtl="0" fontAlgn="auto" hangingPunct="1">
                        <a:lnSpc>
                          <a:spcPct val="100000"/>
                        </a:lnSpc>
                        <a:spcBef>
                          <a:spcPts val="0"/>
                        </a:spcBef>
                        <a:spcAft>
                          <a:spcPts val="0"/>
                        </a:spcAft>
                        <a:buNone/>
                        <a:tabLst/>
                      </a:pPr>
                      <a:r>
                        <a:rPr lang="en-GB" sz="1100" b="1" dirty="0">
                          <a:solidFill>
                            <a:schemeClr val="tx1"/>
                          </a:solidFill>
                          <a:latin typeface="+mn-lt"/>
                          <a:cs typeface="Arial" panose="020B0604020202020204" pitchFamily="34" charset="0"/>
                        </a:rPr>
                        <a:t>End point</a:t>
                      </a:r>
                    </a:p>
                  </a:txBody>
                  <a:tcPr marL="72013" marR="72013" marT="35991" marB="35991" vert="eaVert"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r>
                        <a:rPr lang="en-GB" sz="1100" dirty="0"/>
                        <a:t>Create a product with an electrical component.</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solidFill>
                  </a:tcPr>
                </a:tc>
                <a:tc>
                  <a:txBody>
                    <a:bodyPr/>
                    <a:lstStyle/>
                    <a:p>
                      <a:r>
                        <a:rPr lang="en-GB" sz="1100" dirty="0">
                          <a:solidFill>
                            <a:schemeClr val="tx1"/>
                          </a:solidFill>
                        </a:rPr>
                        <a:t>Create a moving toy</a:t>
                      </a:r>
                    </a:p>
                    <a:p>
                      <a:r>
                        <a:rPr lang="en-GB" sz="1100" dirty="0">
                          <a:solidFill>
                            <a:schemeClr val="tx1"/>
                          </a:solidFill>
                        </a:rPr>
                        <a:t>with a cam.</a:t>
                      </a:r>
                    </a:p>
                  </a:txBody>
                  <a:tcPr marL="72013" marR="72013" marT="35991" marB="35991">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solidFill>
                  </a:tcPr>
                </a:tc>
                <a:tc>
                  <a:txBody>
                    <a:bodyPr/>
                    <a:lstStyle/>
                    <a:p>
                      <a:r>
                        <a:rPr lang="en-GB" sz="1100" dirty="0">
                          <a:solidFill>
                            <a:schemeClr val="tx1"/>
                          </a:solidFill>
                        </a:rPr>
                        <a:t>Create a variety of</a:t>
                      </a:r>
                    </a:p>
                    <a:p>
                      <a:r>
                        <a:rPr lang="en-GB" sz="1100" dirty="0">
                          <a:solidFill>
                            <a:schemeClr val="tx1"/>
                          </a:solidFill>
                        </a:rPr>
                        <a:t>savoury dishes.</a:t>
                      </a:r>
                    </a:p>
                    <a:p>
                      <a:endParaRPr lang="en-GB" sz="1100" dirty="0">
                        <a:solidFill>
                          <a:srgbClr val="FF0000"/>
                        </a:solidFill>
                      </a:endParaRPr>
                    </a:p>
                  </a:txBody>
                  <a:tcPr marL="72013" marR="72013" marT="35991" marB="3599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3325695411"/>
                  </a:ext>
                </a:extLst>
              </a:tr>
              <a:tr h="643954">
                <a:tc>
                  <a:txBody>
                    <a:bodyPr/>
                    <a:lstStyle/>
                    <a:p>
                      <a:pPr marL="0" marR="0" lvl="0" indent="0" algn="ctr" defTabSz="914400" rtl="0" fontAlgn="auto" hangingPunct="1">
                        <a:lnSpc>
                          <a:spcPct val="100000"/>
                        </a:lnSpc>
                        <a:spcBef>
                          <a:spcPts val="0"/>
                        </a:spcBef>
                        <a:spcAft>
                          <a:spcPts val="0"/>
                        </a:spcAft>
                        <a:buNone/>
                        <a:tabLst/>
                      </a:pPr>
                      <a:r>
                        <a:rPr lang="en-GB" sz="1100" b="0" dirty="0">
                          <a:solidFill>
                            <a:schemeClr val="tx1"/>
                          </a:solidFill>
                          <a:latin typeface="+mn-lt"/>
                          <a:cs typeface="Arial" panose="020B0604020202020204" pitchFamily="34" charset="0"/>
                        </a:rPr>
                        <a:t>Next</a:t>
                      </a:r>
                    </a:p>
                  </a:txBody>
                  <a:tcPr marL="72013" marR="72013" marT="35991" marB="35991"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r>
                        <a:rPr lang="en-GB" sz="1100" dirty="0"/>
                        <a:t>Create a stop motion set.</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t>Create a stop motion set with gears.</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r>
                        <a:rPr lang="en-GB" sz="1100" dirty="0"/>
                        <a:t>KS3 food tech.</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854093209"/>
                  </a:ext>
                </a:extLst>
              </a:tr>
            </a:tbl>
          </a:graphicData>
        </a:graphic>
      </p:graphicFrame>
      <p:sp>
        <p:nvSpPr>
          <p:cNvPr id="3" name="Rectangle 2">
            <a:extLst>
              <a:ext uri="{FF2B5EF4-FFF2-40B4-BE49-F238E27FC236}">
                <a16:creationId xmlns:a16="http://schemas.microsoft.com/office/drawing/2014/main" id="{E6B2CCCA-55FC-43B4-A303-38BD971FDEDC}"/>
              </a:ext>
            </a:extLst>
          </p:cNvPr>
          <p:cNvSpPr/>
          <p:nvPr/>
        </p:nvSpPr>
        <p:spPr>
          <a:xfrm>
            <a:off x="10905487" y="347363"/>
            <a:ext cx="1286513" cy="4616648"/>
          </a:xfrm>
          <a:prstGeom prst="rect">
            <a:avLst/>
          </a:prstGeom>
        </p:spPr>
        <p:txBody>
          <a:bodyPr wrap="square">
            <a:spAutoFit/>
          </a:bodyPr>
          <a:lstStyle/>
          <a:p>
            <a:pPr lvl="0"/>
            <a:r>
              <a:rPr lang="en-GB" sz="1400" dirty="0">
                <a:solidFill>
                  <a:srgbClr val="FFFF00"/>
                </a:solidFill>
              </a:rPr>
              <a:t>Yellow</a:t>
            </a:r>
            <a:r>
              <a:rPr lang="en-GB" sz="1400" dirty="0">
                <a:solidFill>
                  <a:prstClr val="black"/>
                </a:solidFill>
              </a:rPr>
              <a:t>- mechanisms</a:t>
            </a:r>
          </a:p>
          <a:p>
            <a:pPr lvl="0"/>
            <a:endParaRPr lang="en-GB" sz="1400" dirty="0">
              <a:solidFill>
                <a:prstClr val="black"/>
              </a:solidFill>
            </a:endParaRPr>
          </a:p>
          <a:p>
            <a:pPr lvl="0"/>
            <a:r>
              <a:rPr lang="en-GB" sz="1400" dirty="0">
                <a:solidFill>
                  <a:schemeClr val="accent3"/>
                </a:solidFill>
              </a:rPr>
              <a:t>Grey</a:t>
            </a:r>
            <a:r>
              <a:rPr lang="en-GB" sz="1400" dirty="0">
                <a:solidFill>
                  <a:prstClr val="black"/>
                </a:solidFill>
              </a:rPr>
              <a:t>- junk modelling</a:t>
            </a:r>
          </a:p>
          <a:p>
            <a:pPr lvl="0"/>
            <a:endParaRPr lang="en-GB" sz="1400" dirty="0">
              <a:solidFill>
                <a:prstClr val="black"/>
              </a:solidFill>
            </a:endParaRPr>
          </a:p>
          <a:p>
            <a:pPr lvl="0"/>
            <a:r>
              <a:rPr lang="en-GB" sz="1400" dirty="0">
                <a:solidFill>
                  <a:schemeClr val="accent6">
                    <a:lumMod val="75000"/>
                  </a:schemeClr>
                </a:solidFill>
              </a:rPr>
              <a:t>Green</a:t>
            </a:r>
            <a:r>
              <a:rPr lang="en-GB" sz="1400" dirty="0">
                <a:solidFill>
                  <a:prstClr val="black"/>
                </a:solidFill>
              </a:rPr>
              <a:t>- food tech</a:t>
            </a:r>
          </a:p>
          <a:p>
            <a:pPr lvl="0"/>
            <a:endParaRPr lang="en-GB" sz="1400" dirty="0">
              <a:solidFill>
                <a:prstClr val="black"/>
              </a:solidFill>
            </a:endParaRPr>
          </a:p>
          <a:p>
            <a:pPr lvl="0"/>
            <a:r>
              <a:rPr lang="en-GB" sz="1400" dirty="0">
                <a:solidFill>
                  <a:srgbClr val="FFC000"/>
                </a:solidFill>
              </a:rPr>
              <a:t>Orange</a:t>
            </a:r>
            <a:r>
              <a:rPr lang="en-GB" sz="1400" dirty="0">
                <a:solidFill>
                  <a:prstClr val="black"/>
                </a:solidFill>
              </a:rPr>
              <a:t>- woodwork</a:t>
            </a:r>
          </a:p>
          <a:p>
            <a:pPr lvl="0"/>
            <a:endParaRPr lang="en-GB" sz="1400" dirty="0">
              <a:solidFill>
                <a:prstClr val="black"/>
              </a:solidFill>
            </a:endParaRPr>
          </a:p>
          <a:p>
            <a:pPr lvl="0"/>
            <a:r>
              <a:rPr lang="en-GB" sz="1400" dirty="0">
                <a:solidFill>
                  <a:srgbClr val="00B0F0"/>
                </a:solidFill>
              </a:rPr>
              <a:t>Blue</a:t>
            </a:r>
            <a:r>
              <a:rPr lang="en-GB" sz="1400" dirty="0">
                <a:solidFill>
                  <a:prstClr val="black"/>
                </a:solidFill>
              </a:rPr>
              <a:t>- textiles</a:t>
            </a:r>
          </a:p>
          <a:p>
            <a:pPr lvl="0"/>
            <a:endParaRPr lang="en-GB" sz="1400" dirty="0">
              <a:solidFill>
                <a:prstClr val="black"/>
              </a:solidFill>
            </a:endParaRPr>
          </a:p>
          <a:p>
            <a:pPr lvl="0"/>
            <a:r>
              <a:rPr lang="en-GB" sz="1400" dirty="0">
                <a:solidFill>
                  <a:srgbClr val="FF0000"/>
                </a:solidFill>
              </a:rPr>
              <a:t>Red</a:t>
            </a:r>
            <a:r>
              <a:rPr lang="en-GB" sz="1400" dirty="0">
                <a:solidFill>
                  <a:prstClr val="black"/>
                </a:solidFill>
              </a:rPr>
              <a:t>- electrical systems</a:t>
            </a:r>
          </a:p>
          <a:p>
            <a:pPr lvl="0"/>
            <a:endParaRPr lang="en-GB" sz="1400" dirty="0">
              <a:solidFill>
                <a:prstClr val="black"/>
              </a:solidFill>
            </a:endParaRPr>
          </a:p>
          <a:p>
            <a:pPr lvl="0"/>
            <a:r>
              <a:rPr lang="en-GB" sz="1400" dirty="0">
                <a:solidFill>
                  <a:srgbClr val="7030A0"/>
                </a:solidFill>
              </a:rPr>
              <a:t>Purple</a:t>
            </a:r>
            <a:r>
              <a:rPr lang="en-GB" sz="1400" dirty="0">
                <a:solidFill>
                  <a:prstClr val="black"/>
                </a:solidFill>
              </a:rPr>
              <a:t>-Computer controlled product</a:t>
            </a:r>
            <a:endParaRPr lang="en-GB" dirty="0"/>
          </a:p>
        </p:txBody>
      </p:sp>
      <p:pic>
        <p:nvPicPr>
          <p:cNvPr id="4" name="Picture 3">
            <a:extLst>
              <a:ext uri="{FF2B5EF4-FFF2-40B4-BE49-F238E27FC236}">
                <a16:creationId xmlns:a16="http://schemas.microsoft.com/office/drawing/2014/main" id="{5C6DADAC-1167-4990-B4DC-EE0527C7496A}"/>
              </a:ext>
            </a:extLst>
          </p:cNvPr>
          <p:cNvPicPr>
            <a:picLocks noChangeAspect="1"/>
          </p:cNvPicPr>
          <p:nvPr/>
        </p:nvPicPr>
        <p:blipFill>
          <a:blip r:embed="rId2"/>
          <a:stretch>
            <a:fillRect/>
          </a:stretch>
        </p:blipFill>
        <p:spPr>
          <a:xfrm>
            <a:off x="6281530" y="5272693"/>
            <a:ext cx="890586" cy="748608"/>
          </a:xfrm>
          <a:prstGeom prst="rect">
            <a:avLst/>
          </a:prstGeom>
        </p:spPr>
      </p:pic>
      <p:pic>
        <p:nvPicPr>
          <p:cNvPr id="2052" name="Picture 4" descr="South American Street Food Festival #BVFood – CorriganSays">
            <a:extLst>
              <a:ext uri="{FF2B5EF4-FFF2-40B4-BE49-F238E27FC236}">
                <a16:creationId xmlns:a16="http://schemas.microsoft.com/office/drawing/2014/main" id="{8A000582-5FFE-460A-A7FB-7D7893A9F99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45107" y="5388885"/>
            <a:ext cx="1640475" cy="92276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BF8F6B90-1806-4427-81F5-E75ACB81BAFC}"/>
              </a:ext>
            </a:extLst>
          </p:cNvPr>
          <p:cNvPicPr>
            <a:picLocks noChangeAspect="1"/>
          </p:cNvPicPr>
          <p:nvPr/>
        </p:nvPicPr>
        <p:blipFill>
          <a:blip r:embed="rId4"/>
          <a:stretch>
            <a:fillRect/>
          </a:stretch>
        </p:blipFill>
        <p:spPr>
          <a:xfrm>
            <a:off x="3189348" y="5491763"/>
            <a:ext cx="754500" cy="448621"/>
          </a:xfrm>
          <a:prstGeom prst="rect">
            <a:avLst/>
          </a:prstGeom>
        </p:spPr>
      </p:pic>
      <p:pic>
        <p:nvPicPr>
          <p:cNvPr id="7" name="Picture 6">
            <a:extLst>
              <a:ext uri="{FF2B5EF4-FFF2-40B4-BE49-F238E27FC236}">
                <a16:creationId xmlns:a16="http://schemas.microsoft.com/office/drawing/2014/main" id="{05876F4D-116A-4829-B239-E475B6FA0FD0}"/>
              </a:ext>
            </a:extLst>
          </p:cNvPr>
          <p:cNvPicPr>
            <a:picLocks noChangeAspect="1"/>
          </p:cNvPicPr>
          <p:nvPr/>
        </p:nvPicPr>
        <p:blipFill>
          <a:blip r:embed="rId5"/>
          <a:stretch>
            <a:fillRect/>
          </a:stretch>
        </p:blipFill>
        <p:spPr>
          <a:xfrm>
            <a:off x="6846073" y="2484113"/>
            <a:ext cx="276394" cy="354503"/>
          </a:xfrm>
          <a:prstGeom prst="rect">
            <a:avLst/>
          </a:prstGeom>
        </p:spPr>
      </p:pic>
    </p:spTree>
    <p:extLst>
      <p:ext uri="{BB962C8B-B14F-4D97-AF65-F5344CB8AC3E}">
        <p14:creationId xmlns:p14="http://schemas.microsoft.com/office/powerpoint/2010/main" val="390222070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1980F313-AFBF-4615-B621-802A5EA7B734}"/>
              </a:ext>
            </a:extLst>
          </p:cNvPr>
          <p:cNvSpPr>
            <a:spLocks noGrp="1"/>
          </p:cNvSpPr>
          <p:nvPr>
            <p:ph type="sldNum" sz="quarter" idx="12"/>
          </p:nvPr>
        </p:nvSpPr>
        <p:spPr/>
        <p:txBody>
          <a:bodyPr/>
          <a:lstStyle/>
          <a:p>
            <a:pPr lvl="0"/>
            <a:fld id="{D1C5E2AD-0845-482F-9AC7-2D3C180562A9}" type="slidenum">
              <a:rPr lang="en-GB" smtClean="0"/>
              <a:t>10</a:t>
            </a:fld>
            <a:endParaRPr lang="en-GB" dirty="0"/>
          </a:p>
        </p:txBody>
      </p:sp>
      <p:sp>
        <p:nvSpPr>
          <p:cNvPr id="8" name="TextBox 7">
            <a:extLst>
              <a:ext uri="{FF2B5EF4-FFF2-40B4-BE49-F238E27FC236}">
                <a16:creationId xmlns:a16="http://schemas.microsoft.com/office/drawing/2014/main" id="{BEF6C968-92F2-4304-8270-423FA58CF383}"/>
              </a:ext>
            </a:extLst>
          </p:cNvPr>
          <p:cNvSpPr txBox="1"/>
          <p:nvPr/>
        </p:nvSpPr>
        <p:spPr>
          <a:xfrm>
            <a:off x="4986172" y="256719"/>
            <a:ext cx="1881221" cy="326884"/>
          </a:xfrm>
          <a:prstGeom prst="rect">
            <a:avLst/>
          </a:prstGeom>
          <a:noFill/>
        </p:spPr>
        <p:txBody>
          <a:bodyPr wrap="none" rtlCol="0">
            <a:spAutoFit/>
          </a:bodyPr>
          <a:lstStyle/>
          <a:p>
            <a:r>
              <a:rPr lang="en-GB" sz="1524" u="sng" dirty="0"/>
              <a:t>Year 5 DT vocabulary </a:t>
            </a:r>
          </a:p>
        </p:txBody>
      </p:sp>
      <p:pic>
        <p:nvPicPr>
          <p:cNvPr id="2" name="Picture 1">
            <a:extLst>
              <a:ext uri="{FF2B5EF4-FFF2-40B4-BE49-F238E27FC236}">
                <a16:creationId xmlns:a16="http://schemas.microsoft.com/office/drawing/2014/main" id="{1CC8222E-2CE2-4B75-9B64-A31AD532A690}"/>
              </a:ext>
            </a:extLst>
          </p:cNvPr>
          <p:cNvPicPr>
            <a:picLocks noChangeAspect="1"/>
          </p:cNvPicPr>
          <p:nvPr/>
        </p:nvPicPr>
        <p:blipFill>
          <a:blip r:embed="rId2"/>
          <a:stretch>
            <a:fillRect/>
          </a:stretch>
        </p:blipFill>
        <p:spPr>
          <a:xfrm>
            <a:off x="406568" y="745325"/>
            <a:ext cx="5214303" cy="3707573"/>
          </a:xfrm>
          <a:prstGeom prst="rect">
            <a:avLst/>
          </a:prstGeom>
        </p:spPr>
      </p:pic>
      <p:sp>
        <p:nvSpPr>
          <p:cNvPr id="4" name="TextBox 3">
            <a:extLst>
              <a:ext uri="{FF2B5EF4-FFF2-40B4-BE49-F238E27FC236}">
                <a16:creationId xmlns:a16="http://schemas.microsoft.com/office/drawing/2014/main" id="{DF91A0B4-704F-4802-8420-EDCB76A9C108}"/>
              </a:ext>
            </a:extLst>
          </p:cNvPr>
          <p:cNvSpPr txBox="1"/>
          <p:nvPr/>
        </p:nvSpPr>
        <p:spPr>
          <a:xfrm>
            <a:off x="524435" y="443753"/>
            <a:ext cx="3886200" cy="369332"/>
          </a:xfrm>
          <a:prstGeom prst="rect">
            <a:avLst/>
          </a:prstGeom>
          <a:noFill/>
        </p:spPr>
        <p:txBody>
          <a:bodyPr wrap="square" rtlCol="0">
            <a:spAutoFit/>
          </a:bodyPr>
          <a:lstStyle/>
          <a:p>
            <a:r>
              <a:rPr lang="en-GB" dirty="0"/>
              <a:t>Viking long boat and wave cam toy </a:t>
            </a:r>
          </a:p>
        </p:txBody>
      </p:sp>
    </p:spTree>
    <p:extLst>
      <p:ext uri="{BB962C8B-B14F-4D97-AF65-F5344CB8AC3E}">
        <p14:creationId xmlns:p14="http://schemas.microsoft.com/office/powerpoint/2010/main" val="398454114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3705986559"/>
              </p:ext>
            </p:extLst>
          </p:nvPr>
        </p:nvGraphicFramePr>
        <p:xfrm>
          <a:off x="200025" y="145019"/>
          <a:ext cx="10705461" cy="6547881"/>
        </p:xfrm>
        <a:graphic>
          <a:graphicData uri="http://schemas.openxmlformats.org/drawingml/2006/table">
            <a:tbl>
              <a:tblPr firstRow="1" bandRow="1">
                <a:effectLst/>
                <a:tableStyleId>{5C22544A-7EE6-4342-B048-85BDC9FD1C3A}</a:tableStyleId>
              </a:tblPr>
              <a:tblGrid>
                <a:gridCol w="560443">
                  <a:extLst>
                    <a:ext uri="{9D8B030D-6E8A-4147-A177-3AD203B41FA5}">
                      <a16:colId xmlns:a16="http://schemas.microsoft.com/office/drawing/2014/main" val="20000"/>
                    </a:ext>
                  </a:extLst>
                </a:gridCol>
                <a:gridCol w="3223332">
                  <a:extLst>
                    <a:ext uri="{9D8B030D-6E8A-4147-A177-3AD203B41FA5}">
                      <a16:colId xmlns:a16="http://schemas.microsoft.com/office/drawing/2014/main" val="20001"/>
                    </a:ext>
                  </a:extLst>
                </a:gridCol>
                <a:gridCol w="3708307">
                  <a:extLst>
                    <a:ext uri="{9D8B030D-6E8A-4147-A177-3AD203B41FA5}">
                      <a16:colId xmlns:a16="http://schemas.microsoft.com/office/drawing/2014/main" val="1411665628"/>
                    </a:ext>
                  </a:extLst>
                </a:gridCol>
                <a:gridCol w="3213379">
                  <a:extLst>
                    <a:ext uri="{9D8B030D-6E8A-4147-A177-3AD203B41FA5}">
                      <a16:colId xmlns:a16="http://schemas.microsoft.com/office/drawing/2014/main" val="2090856889"/>
                    </a:ext>
                  </a:extLst>
                </a:gridCol>
              </a:tblGrid>
              <a:tr h="226590">
                <a:tc gridSpan="4">
                  <a:txBody>
                    <a:bodyPr/>
                    <a:lstStyle/>
                    <a:p>
                      <a:pPr lvl="0" algn="ctr"/>
                      <a:r>
                        <a:rPr lang="en-GB" sz="1100" b="0" dirty="0">
                          <a:latin typeface="+mn-lt"/>
                          <a:cs typeface="Arial" panose="020B0604020202020204" pitchFamily="34" charset="0"/>
                        </a:rPr>
                        <a:t>DT Year 6</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FA1"/>
                    </a:solidFill>
                  </a:tcPr>
                </a:tc>
                <a:tc hMerge="1">
                  <a:txBody>
                    <a:bodyPr/>
                    <a:lstStyle/>
                    <a:p>
                      <a:endParaRPr lang="en-GB"/>
                    </a:p>
                  </a:txBody>
                  <a:tcPr/>
                </a:tc>
                <a:tc hMerge="1">
                  <a:txBody>
                    <a:bodyPr/>
                    <a:lstStyle/>
                    <a:p>
                      <a:endParaRPr lang="en-GB"/>
                    </a:p>
                  </a:txBody>
                  <a:tcPr>
                    <a:lnL w="6350" cap="flat" cmpd="sng" algn="ctr">
                      <a:solidFill>
                        <a:schemeClr val="tx1"/>
                      </a:solidFill>
                      <a:prstDash val="solid"/>
                      <a:round/>
                      <a:headEnd type="none" w="med" len="med"/>
                      <a:tailEnd type="none" w="med" len="med"/>
                    </a:lnL>
                  </a:tcPr>
                </a:tc>
                <a:tc hMerge="1">
                  <a:txBody>
                    <a:bodyPr/>
                    <a:lstStyle/>
                    <a:p>
                      <a:pPr lvl="0" algn="ctr"/>
                      <a:endParaRPr lang="en-GB" sz="1100" b="0" dirty="0">
                        <a:latin typeface="+mn-lt"/>
                        <a:cs typeface="Arial" panose="020B0604020202020204" pitchFamily="34" charset="0"/>
                      </a:endParaRP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solidFill>
                      <a:srgbClr val="7C5FA1"/>
                    </a:solidFill>
                  </a:tcPr>
                </a:tc>
                <a:extLst>
                  <a:ext uri="{0D108BD9-81ED-4DB2-BD59-A6C34878D82A}">
                    <a16:rowId xmlns:a16="http://schemas.microsoft.com/office/drawing/2014/main" val="10000"/>
                  </a:ext>
                </a:extLst>
              </a:tr>
              <a:tr h="385112">
                <a:tc gridSpan="2">
                  <a:txBody>
                    <a:bodyPr/>
                    <a:lstStyle/>
                    <a:p>
                      <a:pPr lvl="0" algn="ctr"/>
                      <a:r>
                        <a:rPr lang="en-GB" sz="1100" b="0" dirty="0">
                          <a:solidFill>
                            <a:schemeClr val="tx1"/>
                          </a:solidFill>
                          <a:latin typeface="+mn-lt"/>
                          <a:cs typeface="Arial" panose="020B0604020202020204" pitchFamily="34" charset="0"/>
                        </a:rPr>
                        <a:t>Cultural</a:t>
                      </a:r>
                    </a:p>
                    <a:p>
                      <a:pPr lvl="0" algn="ctr"/>
                      <a:r>
                        <a:rPr lang="en-GB" sz="1100" b="0" dirty="0">
                          <a:solidFill>
                            <a:schemeClr val="tx1"/>
                          </a:solidFill>
                          <a:latin typeface="+mn-lt"/>
                          <a:cs typeface="Arial" panose="020B0604020202020204" pitchFamily="34" charset="0"/>
                        </a:rPr>
                        <a:t>Create clothing</a:t>
                      </a:r>
                      <a:endParaRPr lang="en-GB" sz="1100" b="0" dirty="0">
                        <a:solidFill>
                          <a:schemeClr val="tx1"/>
                        </a:solidFill>
                        <a:highlight>
                          <a:srgbClr val="FFFF00"/>
                        </a:highlight>
                        <a:latin typeface="+mn-lt"/>
                        <a:cs typeface="Arial" panose="020B0604020202020204" pitchFamily="34" charset="0"/>
                      </a:endParaRP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00B0F0"/>
                    </a:solidFill>
                  </a:tcPr>
                </a:tc>
                <a:tc hMerge="1">
                  <a:txBody>
                    <a:bodyPr/>
                    <a:lstStyle/>
                    <a:p>
                      <a:endParaRPr lang="en-GB"/>
                    </a:p>
                  </a:txBody>
                  <a:tcPr/>
                </a:tc>
                <a:tc>
                  <a:txBody>
                    <a:bodyPr/>
                    <a:lstStyle/>
                    <a:p>
                      <a:pPr lvl="0" algn="ctr"/>
                      <a:r>
                        <a:rPr lang="en-GB" sz="1100" b="0" dirty="0">
                          <a:solidFill>
                            <a:schemeClr val="tx1"/>
                          </a:solidFill>
                          <a:latin typeface="+mn-lt"/>
                          <a:cs typeface="Arial" panose="020B0604020202020204" pitchFamily="34" charset="0"/>
                        </a:rPr>
                        <a:t>Blitz</a:t>
                      </a:r>
                    </a:p>
                    <a:p>
                      <a:pPr lvl="0" algn="ctr"/>
                      <a:r>
                        <a:rPr lang="en-GB" sz="1100" b="0" dirty="0">
                          <a:solidFill>
                            <a:schemeClr val="tx1"/>
                          </a:solidFill>
                          <a:latin typeface="+mn-lt"/>
                          <a:cs typeface="Arial" panose="020B0604020202020204" pitchFamily="34" charset="0"/>
                        </a:rPr>
                        <a:t>Create a set (for a stop-motion)</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B w="6350" cap="flat" cmpd="sng" algn="ctr">
                      <a:solidFill>
                        <a:schemeClr val="tx1"/>
                      </a:solidFill>
                      <a:prstDash val="solid"/>
                      <a:round/>
                      <a:headEnd type="none" w="med" len="med"/>
                      <a:tailEnd type="none" w="med" len="med"/>
                    </a:lnB>
                    <a:solidFill>
                      <a:srgbClr val="FFFF00"/>
                    </a:solidFill>
                  </a:tcPr>
                </a:tc>
                <a:tc>
                  <a:txBody>
                    <a:bodyPr/>
                    <a:lstStyle/>
                    <a:p>
                      <a:pPr algn="ctr"/>
                      <a:r>
                        <a:rPr lang="en-GB" sz="1100" dirty="0"/>
                        <a:t>Show</a:t>
                      </a:r>
                    </a:p>
                    <a:p>
                      <a:pPr algn="ctr"/>
                      <a:r>
                        <a:rPr lang="en-GB" sz="1100" dirty="0"/>
                        <a:t>Create a set.</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B w="6350" cap="flat" cmpd="sng" algn="ctr">
                      <a:solidFill>
                        <a:schemeClr val="tx1"/>
                      </a:solidFill>
                      <a:prstDash val="solid"/>
                      <a:round/>
                      <a:headEnd type="none" w="med" len="med"/>
                      <a:tailEnd type="none" w="med" len="med"/>
                    </a:lnB>
                    <a:solidFill>
                      <a:schemeClr val="accent2"/>
                    </a:solidFill>
                  </a:tcPr>
                </a:tc>
                <a:extLst>
                  <a:ext uri="{0D108BD9-81ED-4DB2-BD59-A6C34878D82A}">
                    <a16:rowId xmlns:a16="http://schemas.microsoft.com/office/drawing/2014/main" val="10001"/>
                  </a:ext>
                </a:extLst>
              </a:tr>
              <a:tr h="385112">
                <a:tc>
                  <a:txBody>
                    <a:bodyPr/>
                    <a:lstStyle/>
                    <a:p>
                      <a:pPr marL="0" marR="0" lvl="0" indent="0" algn="ctr" defTabSz="914400" rtl="0" fontAlgn="auto" hangingPunct="1">
                        <a:lnSpc>
                          <a:spcPct val="100000"/>
                        </a:lnSpc>
                        <a:spcBef>
                          <a:spcPts val="0"/>
                        </a:spcBef>
                        <a:spcAft>
                          <a:spcPts val="0"/>
                        </a:spcAft>
                        <a:buNone/>
                        <a:tabLst/>
                      </a:pPr>
                      <a:r>
                        <a:rPr lang="en-GB" sz="1100" b="0" dirty="0">
                          <a:solidFill>
                            <a:schemeClr val="tx1"/>
                          </a:solidFill>
                          <a:latin typeface="+mn-lt"/>
                          <a:cs typeface="Arial" panose="020B0604020202020204" pitchFamily="34" charset="0"/>
                        </a:rPr>
                        <a:t>Prior</a:t>
                      </a:r>
                    </a:p>
                  </a:txBody>
                  <a:tcPr marL="72013" marR="72013" marT="35991" marB="35991"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pPr algn="ctr"/>
                      <a:r>
                        <a:rPr lang="en-GB" sz="1100" dirty="0"/>
                        <a:t>Know how to do a running stitch and back stitch.</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r>
                        <a:rPr lang="en-GB" sz="1100" dirty="0"/>
                        <a:t>Know how to use sliders, axels, wheels, pulleys, cams to make products with a mechanical element.</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algn="ctr"/>
                      <a:endParaRPr lang="en-GB" sz="1100" dirty="0"/>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545631624"/>
                  </a:ext>
                </a:extLst>
              </a:tr>
              <a:tr h="2604429">
                <a:tc>
                  <a:txBody>
                    <a:bodyPr/>
                    <a:lstStyle/>
                    <a:p>
                      <a:pPr marL="0" marR="0" lvl="0" indent="0" algn="ctr" defTabSz="914400" rtl="0" fontAlgn="auto" hangingPunct="1">
                        <a:lnSpc>
                          <a:spcPct val="100000"/>
                        </a:lnSpc>
                        <a:spcBef>
                          <a:spcPts val="0"/>
                        </a:spcBef>
                        <a:spcAft>
                          <a:spcPts val="0"/>
                        </a:spcAft>
                        <a:buNone/>
                        <a:tabLst/>
                      </a:pPr>
                      <a:r>
                        <a:rPr lang="en-GB" sz="1100" b="1" dirty="0">
                          <a:solidFill>
                            <a:schemeClr val="tx1"/>
                          </a:solidFill>
                          <a:latin typeface="+mn-lt"/>
                          <a:cs typeface="Arial" panose="020B0604020202020204" pitchFamily="34" charset="0"/>
                        </a:rPr>
                        <a:t>Knowledge (</a:t>
                      </a:r>
                      <a:r>
                        <a:rPr lang="en-GB" sz="1100" b="1" dirty="0">
                          <a:solidFill>
                            <a:srgbClr val="FF0000"/>
                          </a:solidFill>
                          <a:latin typeface="+mn-lt"/>
                          <a:cs typeface="Arial" panose="020B0604020202020204" pitchFamily="34" charset="0"/>
                        </a:rPr>
                        <a:t>substantive </a:t>
                      </a:r>
                      <a:r>
                        <a:rPr lang="en-GB" sz="1100" b="1" dirty="0">
                          <a:solidFill>
                            <a:schemeClr val="tx1"/>
                          </a:solidFill>
                          <a:latin typeface="+mn-lt"/>
                          <a:cs typeface="Arial" panose="020B0604020202020204" pitchFamily="34" charset="0"/>
                        </a:rPr>
                        <a:t>and </a:t>
                      </a:r>
                      <a:r>
                        <a:rPr lang="en-GB" sz="1100" b="1" dirty="0">
                          <a:solidFill>
                            <a:srgbClr val="00B0F0"/>
                          </a:solidFill>
                          <a:latin typeface="+mn-lt"/>
                          <a:cs typeface="Arial" panose="020B0604020202020204" pitchFamily="34" charset="0"/>
                        </a:rPr>
                        <a:t>disciplinary</a:t>
                      </a:r>
                      <a:r>
                        <a:rPr lang="en-GB" sz="1100" b="1" dirty="0">
                          <a:solidFill>
                            <a:schemeClr val="tx1"/>
                          </a:solidFill>
                          <a:latin typeface="+mn-lt"/>
                          <a:cs typeface="Arial" panose="020B0604020202020204" pitchFamily="34" charset="0"/>
                        </a:rPr>
                        <a:t>)</a:t>
                      </a:r>
                    </a:p>
                  </a:txBody>
                  <a:tcPr marL="72013" marR="72013" marT="35991" marB="35991" vert="eaVert"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endParaRPr lang="en-GB" sz="1100" dirty="0"/>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mn-lt"/>
                          <a:ea typeface="+mn-ea"/>
                          <a:cs typeface="+mn-cs"/>
                        </a:rPr>
                        <a:t>Lesson 1: </a:t>
                      </a:r>
                      <a:r>
                        <a:rPr kumimoji="0" lang="en-GB" sz="1100" b="0" i="0" u="none" strike="noStrike" kern="1200" cap="none" spc="0" normalizeH="0" baseline="0" noProof="0" dirty="0">
                          <a:ln>
                            <a:noFill/>
                          </a:ln>
                          <a:solidFill>
                            <a:srgbClr val="00B0F0"/>
                          </a:solidFill>
                          <a:effectLst/>
                          <a:uLnTx/>
                          <a:uFillTx/>
                          <a:latin typeface="+mn-lt"/>
                          <a:ea typeface="+mn-ea"/>
                          <a:cs typeface="+mn-cs"/>
                        </a:rPr>
                        <a:t>Understand the timeline of Western fashion.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chemeClr val="tx1"/>
                          </a:solidFill>
                          <a:effectLst/>
                          <a:uLnTx/>
                          <a:uFillTx/>
                          <a:latin typeface="+mn-lt"/>
                          <a:ea typeface="+mn-ea"/>
                          <a:cs typeface="+mn-cs"/>
                        </a:rPr>
                        <a:t>Recall key fashions in the Western world at different periods over the last 100 years. Include iconic movements like the 1926 little black dress and the mod influence of the 1960s.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mn-lt"/>
                          <a:ea typeface="+mn-ea"/>
                          <a:cs typeface="+mn-cs"/>
                        </a:rPr>
                        <a:t>Lesson 2:</a:t>
                      </a:r>
                      <a:r>
                        <a:rPr kumimoji="0" lang="en-GB" sz="1100" b="0" i="0" u="none" strike="noStrike" kern="1200" cap="none" spc="0" normalizeH="0" baseline="0" noProof="0" dirty="0">
                          <a:ln>
                            <a:noFill/>
                          </a:ln>
                          <a:solidFill>
                            <a:srgbClr val="FF0000"/>
                          </a:solidFill>
                          <a:effectLst/>
                          <a:uLnTx/>
                          <a:uFillTx/>
                          <a:latin typeface="+mn-lt"/>
                          <a:ea typeface="+mn-ea"/>
                          <a:cs typeface="+mn-cs"/>
                        </a:rPr>
                        <a:t> Revisit previously learnt stiches.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mn-lt"/>
                          <a:ea typeface="+mn-ea"/>
                          <a:cs typeface="+mn-cs"/>
                        </a:rPr>
                        <a:t>Lesson 3:</a:t>
                      </a:r>
                      <a:r>
                        <a:rPr kumimoji="0" lang="en-GB" sz="1100" b="0" i="0" u="none" strike="noStrike" kern="1200" cap="none" spc="0" normalizeH="0" baseline="0" noProof="0" dirty="0">
                          <a:ln>
                            <a:noFill/>
                          </a:ln>
                          <a:solidFill>
                            <a:srgbClr val="00B0F0"/>
                          </a:solidFill>
                          <a:effectLst/>
                          <a:uLnTx/>
                          <a:uFillTx/>
                          <a:latin typeface="+mn-lt"/>
                          <a:ea typeface="+mn-ea"/>
                          <a:cs typeface="+mn-cs"/>
                        </a:rPr>
                        <a:t>learn to tack and applique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mn-lt"/>
                          <a:ea typeface="+mn-ea"/>
                          <a:cs typeface="+mn-cs"/>
                        </a:rPr>
                        <a:t>Lesson 4:</a:t>
                      </a:r>
                      <a:r>
                        <a:rPr kumimoji="0" lang="en-GB" sz="1100" b="0" i="0" u="none" strike="noStrike" kern="1200" cap="none" spc="0" normalizeH="0" baseline="0" noProof="0" dirty="0">
                          <a:ln>
                            <a:noFill/>
                          </a:ln>
                          <a:solidFill>
                            <a:srgbClr val="00B0F0"/>
                          </a:solidFill>
                          <a:effectLst/>
                          <a:uLnTx/>
                          <a:uFillTx/>
                          <a:latin typeface="+mn-lt"/>
                          <a:ea typeface="+mn-ea"/>
                          <a:cs typeface="+mn-cs"/>
                        </a:rPr>
                        <a:t>Design an outfit for a fashion show.</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mn-lt"/>
                          <a:ea typeface="+mn-ea"/>
                          <a:cs typeface="+mn-cs"/>
                        </a:rPr>
                        <a:t>Lesson 5: </a:t>
                      </a:r>
                      <a:r>
                        <a:rPr kumimoji="0" lang="en-GB" sz="1100" b="0" i="0" u="none" strike="noStrike" kern="1200" cap="none" spc="0" normalizeH="0" baseline="0" noProof="0" dirty="0">
                          <a:ln>
                            <a:noFill/>
                          </a:ln>
                          <a:solidFill>
                            <a:srgbClr val="FF0000"/>
                          </a:solidFill>
                          <a:effectLst/>
                          <a:uLnTx/>
                          <a:uFillTx/>
                          <a:latin typeface="+mn-lt"/>
                          <a:ea typeface="+mn-ea"/>
                          <a:cs typeface="+mn-cs"/>
                        </a:rPr>
                        <a:t>Create </a:t>
                      </a:r>
                      <a:r>
                        <a:rPr kumimoji="0" lang="en-GB" sz="1100" b="0" i="0" u="none" strike="noStrike" kern="1200" cap="none" spc="0" normalizeH="0" baseline="0" noProof="0">
                          <a:ln>
                            <a:noFill/>
                          </a:ln>
                          <a:solidFill>
                            <a:srgbClr val="FF0000"/>
                          </a:solidFill>
                          <a:effectLst/>
                          <a:uLnTx/>
                          <a:uFillTx/>
                          <a:latin typeface="+mn-lt"/>
                          <a:ea typeface="+mn-ea"/>
                          <a:cs typeface="+mn-cs"/>
                        </a:rPr>
                        <a:t>an applique </a:t>
                      </a:r>
                      <a:endParaRPr kumimoji="0" lang="en-GB" sz="1100" b="0" i="0" u="none" strike="noStrike" kern="1200" cap="none" spc="0" normalizeH="0" baseline="0" noProof="0" dirty="0">
                        <a:ln>
                          <a:noFill/>
                        </a:ln>
                        <a:solidFill>
                          <a:srgbClr val="FF0000"/>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mn-lt"/>
                          <a:ea typeface="+mn-ea"/>
                          <a:cs typeface="+mn-cs"/>
                        </a:rPr>
                        <a:t>Lesson 6: </a:t>
                      </a:r>
                      <a:r>
                        <a:rPr kumimoji="0" lang="en-GB" sz="1100" b="0" i="0" u="none" strike="noStrike" kern="1200" cap="none" spc="0" normalizeH="0" baseline="0" noProof="0" dirty="0">
                          <a:ln>
                            <a:noFill/>
                          </a:ln>
                          <a:solidFill>
                            <a:srgbClr val="00B0F0"/>
                          </a:solidFill>
                          <a:effectLst/>
                          <a:uLnTx/>
                          <a:uFillTx/>
                          <a:latin typeface="+mn-lt"/>
                          <a:ea typeface="+mn-ea"/>
                          <a:cs typeface="+mn-cs"/>
                        </a:rPr>
                        <a:t>Model their individual pieces.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100" b="0" i="0" u="none" strike="noStrike" kern="1200" cap="none" spc="0" normalizeH="0" baseline="0" noProof="0" dirty="0">
                        <a:ln>
                          <a:noFill/>
                        </a:ln>
                        <a:solidFill>
                          <a:prstClr val="black"/>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100" b="0" i="0" u="none" strike="noStrike" kern="1200" cap="none" spc="0" normalizeH="0" baseline="0" noProof="0" dirty="0">
                        <a:ln>
                          <a:noFill/>
                        </a:ln>
                        <a:solidFill>
                          <a:prstClr val="black"/>
                        </a:solidFill>
                        <a:effectLst/>
                        <a:uLnTx/>
                        <a:uFillTx/>
                        <a:latin typeface="+mn-lt"/>
                        <a:ea typeface="+mn-ea"/>
                        <a:cs typeface="+mn-cs"/>
                      </a:endParaRPr>
                    </a:p>
                    <a:p>
                      <a:endParaRPr lang="en-GB" sz="1100" dirty="0"/>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t>Lesson 1: </a:t>
                      </a:r>
                      <a:r>
                        <a:rPr lang="en-GB" sz="1100" dirty="0">
                          <a:solidFill>
                            <a:srgbClr val="FF0000"/>
                          </a:solidFill>
                        </a:rPr>
                        <a:t>Understand how gears work.</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solidFill>
                            <a:schemeClr val="tx1"/>
                          </a:solidFill>
                        </a:rPr>
                        <a:t>Within this, children to understand why gears are used to control and move components (consider how gears could be used to control movements on set and curtain movement.)</a:t>
                      </a:r>
                    </a:p>
                    <a:p>
                      <a:r>
                        <a:rPr lang="en-GB" sz="1100" dirty="0"/>
                        <a:t>Lesson 2: </a:t>
                      </a:r>
                      <a:r>
                        <a:rPr lang="en-GB" sz="1100" dirty="0">
                          <a:solidFill>
                            <a:srgbClr val="FF0000"/>
                          </a:solidFill>
                        </a:rPr>
                        <a:t>Plan a stop motion animation. </a:t>
                      </a:r>
                    </a:p>
                    <a:p>
                      <a:r>
                        <a:rPr lang="en-GB" sz="1100" dirty="0">
                          <a:solidFill>
                            <a:schemeClr val="tx1"/>
                          </a:solidFill>
                        </a:rPr>
                        <a:t>(ensure at least one set has a moveable part which can be controlled by a gear). </a:t>
                      </a:r>
                    </a:p>
                    <a:p>
                      <a:r>
                        <a:rPr lang="en-GB" sz="1100" dirty="0">
                          <a:solidFill>
                            <a:schemeClr val="tx1"/>
                          </a:solidFill>
                        </a:rPr>
                        <a:t>As a year group, decide the story of the Blitz which will be shown within the animation. </a:t>
                      </a:r>
                    </a:p>
                    <a:p>
                      <a:r>
                        <a:rPr lang="en-GB" sz="1100" dirty="0"/>
                        <a:t>Lesson 3: </a:t>
                      </a:r>
                      <a:r>
                        <a:rPr lang="en-GB" sz="1100" dirty="0">
                          <a:solidFill>
                            <a:srgbClr val="00B0F0"/>
                          </a:solidFill>
                        </a:rPr>
                        <a:t>Design set.</a:t>
                      </a:r>
                    </a:p>
                    <a:p>
                      <a:r>
                        <a:rPr lang="en-GB" sz="1100" dirty="0">
                          <a:solidFill>
                            <a:schemeClr val="tx1"/>
                          </a:solidFill>
                        </a:rPr>
                        <a:t>As a year group, decide how many ‘scenes’ there will be in the stop motion and work in groups to design the sets (ensure they include a moveable element).</a:t>
                      </a:r>
                    </a:p>
                    <a:p>
                      <a:r>
                        <a:rPr lang="en-GB" sz="1100" dirty="0"/>
                        <a:t>Lesson 4 and 5: </a:t>
                      </a:r>
                      <a:r>
                        <a:rPr lang="en-GB" sz="1100" dirty="0">
                          <a:solidFill>
                            <a:srgbClr val="FF0000"/>
                          </a:solidFill>
                        </a:rPr>
                        <a:t>Make set. </a:t>
                      </a:r>
                    </a:p>
                    <a:p>
                      <a:r>
                        <a:rPr lang="en-GB" sz="1100" dirty="0">
                          <a:solidFill>
                            <a:schemeClr val="tx1"/>
                          </a:solidFill>
                        </a:rPr>
                        <a:t>Different joins could be useful to help them make stronger: https://www.bbc.co.uk/bitesize/articles/z9pms82#zk6jp9q</a:t>
                      </a:r>
                    </a:p>
                    <a:p>
                      <a:r>
                        <a:rPr lang="en-GB" sz="1100" dirty="0">
                          <a:solidFill>
                            <a:schemeClr val="tx1"/>
                          </a:solidFill>
                        </a:rPr>
                        <a:t>Ensure children have a range of materials (wood planks, dowels, fabric, newspaper) and a range of things to join with (glue guns, glue, tacks and hammers).</a:t>
                      </a:r>
                    </a:p>
                    <a:p>
                      <a:r>
                        <a:rPr lang="en-GB" sz="1100" dirty="0"/>
                        <a:t>Lesson 6: </a:t>
                      </a:r>
                      <a:r>
                        <a:rPr lang="en-GB" sz="1100" dirty="0">
                          <a:solidFill>
                            <a:srgbClr val="00B0F0"/>
                          </a:solidFill>
                        </a:rPr>
                        <a:t>Evaluate against design.</a:t>
                      </a:r>
                    </a:p>
                  </a:txBody>
                  <a:tcPr marL="72013" marR="72013" marT="35991" marB="35991">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r>
                        <a:rPr lang="en-GB" sz="1100" dirty="0"/>
                        <a:t>Design and create set for show.</a:t>
                      </a:r>
                    </a:p>
                    <a:p>
                      <a:endParaRPr lang="en-GB" sz="1100" dirty="0"/>
                    </a:p>
                  </a:txBody>
                  <a:tcPr marL="72013" marR="72013" marT="35991" marB="3599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4"/>
                  </a:ext>
                </a:extLst>
              </a:tr>
              <a:tr h="860680">
                <a:tc>
                  <a:txBody>
                    <a:bodyPr/>
                    <a:lstStyle/>
                    <a:p>
                      <a:pPr marL="0" marR="0" lvl="0" indent="0" algn="ctr" defTabSz="914400" rtl="0" fontAlgn="auto" hangingPunct="1">
                        <a:lnSpc>
                          <a:spcPct val="100000"/>
                        </a:lnSpc>
                        <a:spcBef>
                          <a:spcPts val="0"/>
                        </a:spcBef>
                        <a:spcAft>
                          <a:spcPts val="0"/>
                        </a:spcAft>
                        <a:buNone/>
                        <a:tabLst/>
                      </a:pPr>
                      <a:r>
                        <a:rPr lang="en-GB" sz="1100" b="1" dirty="0">
                          <a:solidFill>
                            <a:schemeClr val="tx1"/>
                          </a:solidFill>
                          <a:latin typeface="+mn-lt"/>
                          <a:cs typeface="Arial" panose="020B0604020202020204" pitchFamily="34" charset="0"/>
                        </a:rPr>
                        <a:t>SKILLS</a:t>
                      </a:r>
                    </a:p>
                  </a:txBody>
                  <a:tcPr marL="72013" marR="72013" marT="35991" marB="35991" vert="eaVert"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r>
                        <a:rPr lang="en-GB" sz="1100" dirty="0"/>
                        <a:t>Select materials based on properties </a:t>
                      </a:r>
                    </a:p>
                    <a:p>
                      <a:r>
                        <a:rPr lang="en-GB" sz="1100" dirty="0"/>
                        <a:t>Cut material accurately and precisely</a:t>
                      </a:r>
                    </a:p>
                    <a:p>
                      <a:r>
                        <a:rPr lang="en-GB" sz="1100" dirty="0"/>
                        <a:t>Select best stitch for the purpose </a:t>
                      </a:r>
                    </a:p>
                    <a:p>
                      <a:r>
                        <a:rPr lang="en-GB" sz="1100" dirty="0"/>
                        <a:t>Use a sewing machine</a:t>
                      </a:r>
                    </a:p>
                    <a:p>
                      <a:endParaRPr lang="en-GB" sz="1100" dirty="0"/>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r>
                        <a:rPr lang="en-GB" sz="1100" dirty="0">
                          <a:solidFill>
                            <a:schemeClr val="tx1"/>
                          </a:solidFill>
                        </a:rPr>
                        <a:t>Know how to use gears</a:t>
                      </a:r>
                    </a:p>
                    <a:p>
                      <a:r>
                        <a:rPr lang="en-GB" sz="1100" dirty="0">
                          <a:solidFill>
                            <a:schemeClr val="tx1"/>
                          </a:solidFill>
                        </a:rPr>
                        <a:t>Know how to join gears</a:t>
                      </a:r>
                    </a:p>
                    <a:p>
                      <a:endParaRPr lang="en-GB" sz="1100" dirty="0">
                        <a:solidFill>
                          <a:schemeClr val="tx1"/>
                        </a:solidFill>
                      </a:endParaRPr>
                    </a:p>
                  </a:txBody>
                  <a:tcPr marL="72013" marR="72013" marT="35991" marB="35991">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endParaRPr lang="en-GB" sz="1100" dirty="0"/>
                    </a:p>
                  </a:txBody>
                  <a:tcPr marL="72013" marR="72013" marT="35991" marB="3599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02028484"/>
                  </a:ext>
                </a:extLst>
              </a:tr>
              <a:tr h="750115">
                <a:tc>
                  <a:txBody>
                    <a:bodyPr/>
                    <a:lstStyle/>
                    <a:p>
                      <a:pPr marL="0" marR="0" lvl="0" indent="0" algn="ctr" defTabSz="914400" rtl="0" fontAlgn="auto" hangingPunct="1">
                        <a:lnSpc>
                          <a:spcPct val="100000"/>
                        </a:lnSpc>
                        <a:spcBef>
                          <a:spcPts val="0"/>
                        </a:spcBef>
                        <a:spcAft>
                          <a:spcPts val="0"/>
                        </a:spcAft>
                        <a:buNone/>
                        <a:tabLst/>
                      </a:pPr>
                      <a:r>
                        <a:rPr lang="en-GB" sz="1100" b="1" dirty="0">
                          <a:solidFill>
                            <a:schemeClr val="tx1"/>
                          </a:solidFill>
                          <a:latin typeface="+mn-lt"/>
                          <a:cs typeface="Arial" panose="020B0604020202020204" pitchFamily="34" charset="0"/>
                        </a:rPr>
                        <a:t>END POINT</a:t>
                      </a:r>
                    </a:p>
                  </a:txBody>
                  <a:tcPr marL="72013" marR="72013" marT="35991" marB="35991" vert="eaVert"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r>
                        <a:rPr lang="en-GB" sz="1100" dirty="0"/>
                        <a:t>Create a piece of clothing to show my views and opinions.</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lumMod val="90000"/>
                      </a:schemeClr>
                    </a:solidFill>
                  </a:tcPr>
                </a:tc>
                <a:tc>
                  <a:txBody>
                    <a:bodyPr/>
                    <a:lstStyle/>
                    <a:p>
                      <a:r>
                        <a:rPr lang="en-GB" sz="1100" dirty="0"/>
                        <a:t>Create a set for a motion picture.</a:t>
                      </a:r>
                    </a:p>
                  </a:txBody>
                  <a:tcPr marL="72013" marR="72013" marT="35991" marB="35991">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lumMod val="90000"/>
                      </a:schemeClr>
                    </a:solidFill>
                  </a:tcPr>
                </a:tc>
                <a:tc>
                  <a:txBody>
                    <a:bodyPr/>
                    <a:lstStyle/>
                    <a:p>
                      <a:r>
                        <a:rPr lang="en-GB" sz="1100" dirty="0"/>
                        <a:t>Create set for whole school show.</a:t>
                      </a:r>
                    </a:p>
                  </a:txBody>
                  <a:tcPr marL="72013" marR="72013" marT="35991" marB="3599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lumMod val="90000"/>
                      </a:schemeClr>
                    </a:solidFill>
                  </a:tcPr>
                </a:tc>
                <a:extLst>
                  <a:ext uri="{0D108BD9-81ED-4DB2-BD59-A6C34878D82A}">
                    <a16:rowId xmlns:a16="http://schemas.microsoft.com/office/drawing/2014/main" val="108957544"/>
                  </a:ext>
                </a:extLst>
              </a:tr>
              <a:tr h="408656">
                <a:tc>
                  <a:txBody>
                    <a:bodyPr/>
                    <a:lstStyle/>
                    <a:p>
                      <a:pPr marL="0" marR="0" lvl="0" indent="0" algn="ctr" defTabSz="914400" rtl="0" fontAlgn="auto" hangingPunct="1">
                        <a:lnSpc>
                          <a:spcPct val="100000"/>
                        </a:lnSpc>
                        <a:spcBef>
                          <a:spcPts val="0"/>
                        </a:spcBef>
                        <a:spcAft>
                          <a:spcPts val="0"/>
                        </a:spcAft>
                        <a:buNone/>
                        <a:tabLst/>
                      </a:pPr>
                      <a:r>
                        <a:rPr lang="en-GB" sz="1100" b="0" dirty="0">
                          <a:solidFill>
                            <a:schemeClr val="tx1"/>
                          </a:solidFill>
                          <a:latin typeface="+mn-lt"/>
                          <a:cs typeface="Arial" panose="020B0604020202020204" pitchFamily="34" charset="0"/>
                        </a:rPr>
                        <a:t>NEXT</a:t>
                      </a:r>
                    </a:p>
                  </a:txBody>
                  <a:tcPr marL="72013" marR="72013" marT="35991" marB="35991" vert="eaVert"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pPr marL="0" marR="0" indent="0" algn="l" rtl="0">
                        <a:lnSpc>
                          <a:spcPct val="119000"/>
                        </a:lnSpc>
                        <a:spcBef>
                          <a:spcPts val="0"/>
                        </a:spcBef>
                        <a:spcAft>
                          <a:spcPts val="0"/>
                        </a:spcAft>
                        <a:buFont typeface="Arial" panose="020B0604020202020204" pitchFamily="34" charset="0"/>
                        <a:buNone/>
                      </a:pPr>
                      <a:r>
                        <a:rPr lang="en-GB" sz="1100" b="0" baseline="0" dirty="0">
                          <a:solidFill>
                            <a:schemeClr val="tx1"/>
                          </a:solidFill>
                          <a:latin typeface="+mn-lt"/>
                          <a:cs typeface="Arial" panose="020B0604020202020204" pitchFamily="34" charset="0"/>
                        </a:rPr>
                        <a:t>KS3 textiles.</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0" marR="0" lvl="0" indent="0" algn="l" defTabSz="914400" rtl="0" fontAlgn="auto" hangingPunct="1">
                        <a:lnSpc>
                          <a:spcPct val="100000"/>
                        </a:lnSpc>
                        <a:spcBef>
                          <a:spcPts val="0"/>
                        </a:spcBef>
                        <a:spcAft>
                          <a:spcPts val="0"/>
                        </a:spcAft>
                        <a:buSzPct val="100000"/>
                        <a:buFont typeface="Arial" pitchFamily="34"/>
                        <a:buNone/>
                        <a:tabLst/>
                      </a:pPr>
                      <a:r>
                        <a:rPr lang="en-GB" sz="1100" b="0" i="0" u="none" strike="noStrike" kern="1200" cap="none" spc="0" baseline="0" dirty="0">
                          <a:solidFill>
                            <a:schemeClr val="tx1"/>
                          </a:solidFill>
                          <a:uFillTx/>
                          <a:latin typeface="+mn-lt"/>
                        </a:rPr>
                        <a:t>KS3 woodwork.</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r>
                        <a:rPr lang="en-GB" sz="1100" dirty="0"/>
                        <a:t>KS3 drama.</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925025710"/>
                  </a:ext>
                </a:extLst>
              </a:tr>
            </a:tbl>
          </a:graphicData>
        </a:graphic>
      </p:graphicFrame>
      <p:sp>
        <p:nvSpPr>
          <p:cNvPr id="3" name="Rectangle 2">
            <a:extLst>
              <a:ext uri="{FF2B5EF4-FFF2-40B4-BE49-F238E27FC236}">
                <a16:creationId xmlns:a16="http://schemas.microsoft.com/office/drawing/2014/main" id="{9BFAAF76-CD80-4017-93EE-93C25A5DB5E4}"/>
              </a:ext>
            </a:extLst>
          </p:cNvPr>
          <p:cNvSpPr/>
          <p:nvPr/>
        </p:nvSpPr>
        <p:spPr>
          <a:xfrm>
            <a:off x="10905487" y="347363"/>
            <a:ext cx="1286513" cy="3539430"/>
          </a:xfrm>
          <a:prstGeom prst="rect">
            <a:avLst/>
          </a:prstGeom>
        </p:spPr>
        <p:txBody>
          <a:bodyPr wrap="square">
            <a:spAutoFit/>
          </a:bodyPr>
          <a:lstStyle/>
          <a:p>
            <a:pPr lvl="0"/>
            <a:r>
              <a:rPr lang="en-GB" sz="1400" dirty="0">
                <a:solidFill>
                  <a:srgbClr val="FFFF00"/>
                </a:solidFill>
              </a:rPr>
              <a:t>Yellow</a:t>
            </a:r>
            <a:r>
              <a:rPr lang="en-GB" sz="1400" dirty="0">
                <a:solidFill>
                  <a:prstClr val="black"/>
                </a:solidFill>
              </a:rPr>
              <a:t>- mechanisms</a:t>
            </a:r>
          </a:p>
          <a:p>
            <a:pPr lvl="0"/>
            <a:endParaRPr lang="en-GB" sz="1400" dirty="0">
              <a:solidFill>
                <a:prstClr val="black"/>
              </a:solidFill>
            </a:endParaRPr>
          </a:p>
          <a:p>
            <a:pPr lvl="0"/>
            <a:r>
              <a:rPr lang="en-GB" sz="1400" dirty="0">
                <a:solidFill>
                  <a:schemeClr val="accent3"/>
                </a:solidFill>
              </a:rPr>
              <a:t>Grey</a:t>
            </a:r>
            <a:r>
              <a:rPr lang="en-GB" sz="1400" dirty="0">
                <a:solidFill>
                  <a:prstClr val="black"/>
                </a:solidFill>
              </a:rPr>
              <a:t>- junk modelling</a:t>
            </a:r>
          </a:p>
          <a:p>
            <a:pPr lvl="0"/>
            <a:endParaRPr lang="en-GB" sz="1400" dirty="0">
              <a:solidFill>
                <a:prstClr val="black"/>
              </a:solidFill>
            </a:endParaRPr>
          </a:p>
          <a:p>
            <a:pPr lvl="0"/>
            <a:r>
              <a:rPr lang="en-GB" sz="1400" dirty="0">
                <a:solidFill>
                  <a:schemeClr val="accent6">
                    <a:lumMod val="75000"/>
                  </a:schemeClr>
                </a:solidFill>
              </a:rPr>
              <a:t>Green</a:t>
            </a:r>
            <a:r>
              <a:rPr lang="en-GB" sz="1400" dirty="0">
                <a:solidFill>
                  <a:prstClr val="black"/>
                </a:solidFill>
              </a:rPr>
              <a:t>- food tech</a:t>
            </a:r>
          </a:p>
          <a:p>
            <a:pPr lvl="0"/>
            <a:endParaRPr lang="en-GB" sz="1400" dirty="0">
              <a:solidFill>
                <a:prstClr val="black"/>
              </a:solidFill>
            </a:endParaRPr>
          </a:p>
          <a:p>
            <a:pPr lvl="0"/>
            <a:r>
              <a:rPr lang="en-GB" sz="1400" dirty="0">
                <a:solidFill>
                  <a:srgbClr val="FFC000"/>
                </a:solidFill>
              </a:rPr>
              <a:t>Orange</a:t>
            </a:r>
            <a:r>
              <a:rPr lang="en-GB" sz="1400" dirty="0">
                <a:solidFill>
                  <a:prstClr val="black"/>
                </a:solidFill>
              </a:rPr>
              <a:t>- woodwork</a:t>
            </a:r>
          </a:p>
          <a:p>
            <a:pPr lvl="0"/>
            <a:endParaRPr lang="en-GB" sz="1400" dirty="0">
              <a:solidFill>
                <a:prstClr val="black"/>
              </a:solidFill>
            </a:endParaRPr>
          </a:p>
          <a:p>
            <a:pPr lvl="0"/>
            <a:r>
              <a:rPr lang="en-GB" sz="1400" dirty="0">
                <a:solidFill>
                  <a:srgbClr val="00B0F0"/>
                </a:solidFill>
              </a:rPr>
              <a:t>Blue</a:t>
            </a:r>
            <a:r>
              <a:rPr lang="en-GB" sz="1400" dirty="0">
                <a:solidFill>
                  <a:prstClr val="black"/>
                </a:solidFill>
              </a:rPr>
              <a:t>- textiles</a:t>
            </a:r>
          </a:p>
          <a:p>
            <a:pPr lvl="0"/>
            <a:endParaRPr lang="en-GB" sz="1400" dirty="0">
              <a:solidFill>
                <a:prstClr val="black"/>
              </a:solidFill>
            </a:endParaRPr>
          </a:p>
          <a:p>
            <a:pPr lvl="0"/>
            <a:r>
              <a:rPr lang="en-GB" sz="1400" dirty="0">
                <a:solidFill>
                  <a:srgbClr val="FF0000"/>
                </a:solidFill>
              </a:rPr>
              <a:t>Red</a:t>
            </a:r>
            <a:r>
              <a:rPr lang="en-GB" sz="1400" dirty="0">
                <a:solidFill>
                  <a:prstClr val="black"/>
                </a:solidFill>
              </a:rPr>
              <a:t>- Electrical systems</a:t>
            </a:r>
            <a:endParaRPr lang="en-GB" dirty="0"/>
          </a:p>
        </p:txBody>
      </p:sp>
      <p:pic>
        <p:nvPicPr>
          <p:cNvPr id="1026" name="Picture 2" descr="Individuality to Rule in the Second Half">
            <a:extLst>
              <a:ext uri="{FF2B5EF4-FFF2-40B4-BE49-F238E27FC236}">
                <a16:creationId xmlns:a16="http://schemas.microsoft.com/office/drawing/2014/main" id="{46DEAB11-C74A-498F-85FC-6B44A11AF6E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11505" y="3971568"/>
            <a:ext cx="1039603" cy="585296"/>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Apartment Stop Motion Set :: Behance">
            <a:extLst>
              <a:ext uri="{FF2B5EF4-FFF2-40B4-BE49-F238E27FC236}">
                <a16:creationId xmlns:a16="http://schemas.microsoft.com/office/drawing/2014/main" id="{CFA0430F-B9DD-449E-951B-2D85B34A41B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00475" y="5641738"/>
            <a:ext cx="1135447" cy="639636"/>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Creating the Visual World of Matilda | Broadway Direct">
            <a:extLst>
              <a:ext uri="{FF2B5EF4-FFF2-40B4-BE49-F238E27FC236}">
                <a16:creationId xmlns:a16="http://schemas.microsoft.com/office/drawing/2014/main" id="{C92B7027-87DA-4B4C-B8FA-24CC932152C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787308" y="3281800"/>
            <a:ext cx="2454017" cy="1379537"/>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Behind the middle school production of “Matilda Jr.” – The Lion's Tale">
            <a:extLst>
              <a:ext uri="{FF2B5EF4-FFF2-40B4-BE49-F238E27FC236}">
                <a16:creationId xmlns:a16="http://schemas.microsoft.com/office/drawing/2014/main" id="{93323FAF-740C-487A-A9F3-C5C7BCE65E7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787308" y="1622752"/>
            <a:ext cx="2559759" cy="13795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1093721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1980F313-AFBF-4615-B621-802A5EA7B734}"/>
              </a:ext>
            </a:extLst>
          </p:cNvPr>
          <p:cNvSpPr>
            <a:spLocks noGrp="1"/>
          </p:cNvSpPr>
          <p:nvPr>
            <p:ph type="sldNum" sz="quarter" idx="12"/>
          </p:nvPr>
        </p:nvSpPr>
        <p:spPr/>
        <p:txBody>
          <a:bodyPr/>
          <a:lstStyle/>
          <a:p>
            <a:pPr lvl="0"/>
            <a:fld id="{D1C5E2AD-0845-482F-9AC7-2D3C180562A9}" type="slidenum">
              <a:rPr lang="en-GB" smtClean="0"/>
              <a:t>12</a:t>
            </a:fld>
            <a:endParaRPr lang="en-GB" dirty="0"/>
          </a:p>
        </p:txBody>
      </p:sp>
      <p:sp>
        <p:nvSpPr>
          <p:cNvPr id="8" name="TextBox 7">
            <a:extLst>
              <a:ext uri="{FF2B5EF4-FFF2-40B4-BE49-F238E27FC236}">
                <a16:creationId xmlns:a16="http://schemas.microsoft.com/office/drawing/2014/main" id="{BEF6C968-92F2-4304-8270-423FA58CF383}"/>
              </a:ext>
            </a:extLst>
          </p:cNvPr>
          <p:cNvSpPr txBox="1"/>
          <p:nvPr/>
        </p:nvSpPr>
        <p:spPr>
          <a:xfrm>
            <a:off x="4986172" y="256719"/>
            <a:ext cx="1881221" cy="326884"/>
          </a:xfrm>
          <a:prstGeom prst="rect">
            <a:avLst/>
          </a:prstGeom>
          <a:noFill/>
        </p:spPr>
        <p:txBody>
          <a:bodyPr wrap="none" rtlCol="0">
            <a:spAutoFit/>
          </a:bodyPr>
          <a:lstStyle/>
          <a:p>
            <a:r>
              <a:rPr lang="en-GB" sz="1524" u="sng" dirty="0"/>
              <a:t>Year 6 DT vocabulary </a:t>
            </a:r>
          </a:p>
        </p:txBody>
      </p:sp>
      <p:pic>
        <p:nvPicPr>
          <p:cNvPr id="4" name="Picture 3">
            <a:extLst>
              <a:ext uri="{FF2B5EF4-FFF2-40B4-BE49-F238E27FC236}">
                <a16:creationId xmlns:a16="http://schemas.microsoft.com/office/drawing/2014/main" id="{C8B9EF17-181F-4B22-9325-DCF0C250966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3794" y="1222338"/>
            <a:ext cx="4846776" cy="2206662"/>
          </a:xfrm>
          <a:prstGeom prst="rect">
            <a:avLst/>
          </a:prstGeom>
        </p:spPr>
      </p:pic>
      <p:sp>
        <p:nvSpPr>
          <p:cNvPr id="6" name="TextBox 5">
            <a:extLst>
              <a:ext uri="{FF2B5EF4-FFF2-40B4-BE49-F238E27FC236}">
                <a16:creationId xmlns:a16="http://schemas.microsoft.com/office/drawing/2014/main" id="{7ED63C84-1C9C-46CB-8C63-E46207B05A2B}"/>
              </a:ext>
            </a:extLst>
          </p:cNvPr>
          <p:cNvSpPr txBox="1"/>
          <p:nvPr/>
        </p:nvSpPr>
        <p:spPr>
          <a:xfrm>
            <a:off x="531159" y="678904"/>
            <a:ext cx="1881220" cy="369332"/>
          </a:xfrm>
          <a:prstGeom prst="rect">
            <a:avLst/>
          </a:prstGeom>
          <a:noFill/>
        </p:spPr>
        <p:txBody>
          <a:bodyPr wrap="square" rtlCol="0">
            <a:spAutoFit/>
          </a:bodyPr>
          <a:lstStyle/>
          <a:p>
            <a:r>
              <a:rPr lang="en-GB" dirty="0"/>
              <a:t>Making clothes</a:t>
            </a:r>
          </a:p>
        </p:txBody>
      </p:sp>
    </p:spTree>
    <p:extLst>
      <p:ext uri="{BB962C8B-B14F-4D97-AF65-F5344CB8AC3E}">
        <p14:creationId xmlns:p14="http://schemas.microsoft.com/office/powerpoint/2010/main" val="244636503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cfe6ba82-5d64-4a1e-8b24-25a84b23aa3e">
      <Terms xmlns="http://schemas.microsoft.com/office/infopath/2007/PartnerControls"/>
    </lcf76f155ced4ddcb4097134ff3c332f>
    <TaxCatchAll xmlns="7dc4b31e-24a8-416e-b034-dc08cde90b0b"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D14B9BC4F934244F93080537CA5A425A" ma:contentTypeVersion="14" ma:contentTypeDescription="Create a new document." ma:contentTypeScope="" ma:versionID="c0e4fcea4e9c5cbc7d89d3ff6040458a">
  <xsd:schema xmlns:xsd="http://www.w3.org/2001/XMLSchema" xmlns:xs="http://www.w3.org/2001/XMLSchema" xmlns:p="http://schemas.microsoft.com/office/2006/metadata/properties" xmlns:ns2="cfe6ba82-5d64-4a1e-8b24-25a84b23aa3e" xmlns:ns3="7dc4b31e-24a8-416e-b034-dc08cde90b0b" targetNamespace="http://schemas.microsoft.com/office/2006/metadata/properties" ma:root="true" ma:fieldsID="8eba893d91fb0fce5540594021d4fcc6" ns2:_="" ns3:_="">
    <xsd:import namespace="cfe6ba82-5d64-4a1e-8b24-25a84b23aa3e"/>
    <xsd:import namespace="7dc4b31e-24a8-416e-b034-dc08cde90b0b"/>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2:MediaServiceLocation"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fe6ba82-5d64-4a1e-8b24-25a84b23aa3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3cffd191-4c22-4ae3-b697-6528a1846944"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Location" ma:index="20" nillable="true" ma:displayName="Location" ma:indexed="true" ma:internalName="MediaServiceLocation" ma:readOnly="true">
      <xsd:simpleType>
        <xsd:restriction base="dms:Text"/>
      </xsd:simpleType>
    </xsd:element>
    <xsd:element name="MediaServiceBillingMetadata" ma:index="21"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7dc4b31e-24a8-416e-b034-dc08cde90b0b"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400475c1-3ef4-409d-bd02-1ed6336325c3}" ma:internalName="TaxCatchAll" ma:showField="CatchAllData" ma:web="7dc4b31e-24a8-416e-b034-dc08cde90b0b">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633CEECD-FF8E-416F-AF8F-85672B535ED4}">
  <ds:schemaRefs>
    <ds:schemaRef ds:uri="http://purl.org/dc/elements/1.1/"/>
    <ds:schemaRef ds:uri="cfe6ba82-5d64-4a1e-8b24-25a84b23aa3e"/>
    <ds:schemaRef ds:uri="http://www.w3.org/XML/1998/namespace"/>
    <ds:schemaRef ds:uri="7dc4b31e-24a8-416e-b034-dc08cde90b0b"/>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purl.org/dc/dcmitype/"/>
  </ds:schemaRefs>
</ds:datastoreItem>
</file>

<file path=customXml/itemProps2.xml><?xml version="1.0" encoding="utf-8"?>
<ds:datastoreItem xmlns:ds="http://schemas.openxmlformats.org/officeDocument/2006/customXml" ds:itemID="{FCAA3BAE-DBF1-4D1B-A6F6-7C547C30F377}"/>
</file>

<file path=customXml/itemProps3.xml><?xml version="1.0" encoding="utf-8"?>
<ds:datastoreItem xmlns:ds="http://schemas.openxmlformats.org/officeDocument/2006/customXml" ds:itemID="{DEE9339E-742D-43B3-87DE-3C1154FEEE30}">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2088</TotalTime>
  <Words>3149</Words>
  <Application>Microsoft Office PowerPoint</Application>
  <PresentationFormat>Widescreen</PresentationFormat>
  <Paragraphs>449</Paragraphs>
  <Slides>12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Briony Whing</dc:creator>
  <cp:lastModifiedBy>Lauren Thomas</cp:lastModifiedBy>
  <cp:revision>117</cp:revision>
  <cp:lastPrinted>2024-06-03T12:41:15Z</cp:lastPrinted>
  <dcterms:created xsi:type="dcterms:W3CDTF">2024-05-15T08:30:30Z</dcterms:created>
  <dcterms:modified xsi:type="dcterms:W3CDTF">2025-10-28T14:10:55Z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0x010100D14B9BC4F934244F93080537CA5A425A</vt:lpwstr>
  </property>
  <property fmtid="{D5CDD505-2E9C-101B-9397-08002B2CF9AE}" pid="3" name="MediaServiceImageTags">
    <vt:lpwstr/>
  </property>
</Properties>
</file>