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34" r:id="rId2"/>
    <p:sldId id="2040" r:id="rId3"/>
    <p:sldId id="2050" r:id="rId4"/>
    <p:sldId id="2049" r:id="rId5"/>
    <p:sldId id="2044" r:id="rId6"/>
    <p:sldId id="2048" r:id="rId7"/>
    <p:sldId id="2043" r:id="rId8"/>
    <p:sldId id="2047" r:id="rId9"/>
    <p:sldId id="2042" r:id="rId10"/>
    <p:sldId id="2046" r:id="rId11"/>
    <p:sldId id="2041" r:id="rId12"/>
    <p:sldId id="2045" r:id="rId13"/>
    <p:sldId id="203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3883" autoAdjust="0"/>
  </p:normalViewPr>
  <p:slideViewPr>
    <p:cSldViewPr snapToGrid="0">
      <p:cViewPr varScale="1">
        <p:scale>
          <a:sx n="85" d="100"/>
          <a:sy n="85" d="100"/>
        </p:scale>
        <p:origin x="1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05BE0-28B8-40A3-A7A2-9F2B7F2750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326B9E3-BD48-4119-83DB-D99AA1D26C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CFB631-EA41-40DC-91A1-069FF0E59A6B}"/>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5" name="Footer Placeholder 4">
            <a:extLst>
              <a:ext uri="{FF2B5EF4-FFF2-40B4-BE49-F238E27FC236}">
                <a16:creationId xmlns:a16="http://schemas.microsoft.com/office/drawing/2014/main" id="{43CBE708-CEF5-421A-AE0E-640D665385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A4470-FF65-46AC-A2F9-5A82EEE474C4}"/>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63654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4B02A-6315-40F1-94A4-A2073B8A69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AD87B-3A78-444B-9956-623F33DA91C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02B82E-8FFF-41FA-AD95-4F09B94977E2}"/>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5" name="Footer Placeholder 4">
            <a:extLst>
              <a:ext uri="{FF2B5EF4-FFF2-40B4-BE49-F238E27FC236}">
                <a16:creationId xmlns:a16="http://schemas.microsoft.com/office/drawing/2014/main" id="{79497BD1-5201-4BD6-93CA-51BEEC03D4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3C1783-FE1A-47F0-8575-69D1F82C861A}"/>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886781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B73A1-CED3-4107-981F-6181FC8CA3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C613E1B-537F-4968-9916-C822BBA559A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2E40B6D-E199-48F4-9E6D-DD3DBD8E5529}"/>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5" name="Footer Placeholder 4">
            <a:extLst>
              <a:ext uri="{FF2B5EF4-FFF2-40B4-BE49-F238E27FC236}">
                <a16:creationId xmlns:a16="http://schemas.microsoft.com/office/drawing/2014/main" id="{6CE142B2-AF31-434D-9A97-E29D63DF16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A09C17-436E-4607-910E-C22B3E4D7A61}"/>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85163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1002D6-09E6-437D-9F9E-25F4835F92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700F9DB-1DF2-4EC5-93FC-F657A236DE0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C465A9-15EF-41DF-8E8D-A0A48E9A728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CF73213-3C5B-4F27-B2C7-8C8280AB068A}"/>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6" name="Footer Placeholder 5">
            <a:extLst>
              <a:ext uri="{FF2B5EF4-FFF2-40B4-BE49-F238E27FC236}">
                <a16:creationId xmlns:a16="http://schemas.microsoft.com/office/drawing/2014/main" id="{3D9361E8-5208-40B8-95F8-FA92BC58E5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3D83DCF-E5A0-4C23-9503-1E8069192B7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53228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D30B6-E443-4339-9003-969ABEB8183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1584F4D-7C72-4AD4-8C98-D5158706C1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E08BBF-20A4-4720-927B-D65A8A4190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F6E05FF-9DB4-43BB-9232-1A53DDC7AF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A111938-51CC-44A7-A5AD-E4CE7EE9B1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6657DB-6AE2-45C9-B7F0-C1BD3FD19556}"/>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8" name="Footer Placeholder 7">
            <a:extLst>
              <a:ext uri="{FF2B5EF4-FFF2-40B4-BE49-F238E27FC236}">
                <a16:creationId xmlns:a16="http://schemas.microsoft.com/office/drawing/2014/main" id="{7E3B3B06-B80D-45BA-B724-FEC650BEF35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F70B214-53F2-4EB7-ADFD-A122803C9229}"/>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004292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88C7DD-A59A-4C8B-BA12-9C67A9F5B8B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2F8077-538D-46EA-AD01-EF58AE0FE9E0}"/>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4" name="Footer Placeholder 3">
            <a:extLst>
              <a:ext uri="{FF2B5EF4-FFF2-40B4-BE49-F238E27FC236}">
                <a16:creationId xmlns:a16="http://schemas.microsoft.com/office/drawing/2014/main" id="{DD14CE49-0045-4F1B-9521-637285F37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FC1EF76-93E3-4573-B4D1-A1635BF2514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3452414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9611F8A-DE4E-42E2-AAD4-4F1E3E034D2B}"/>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3" name="Footer Placeholder 2">
            <a:extLst>
              <a:ext uri="{FF2B5EF4-FFF2-40B4-BE49-F238E27FC236}">
                <a16:creationId xmlns:a16="http://schemas.microsoft.com/office/drawing/2014/main" id="{FFC57A34-8DA5-47ED-A836-D101A87890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3FE8089-C486-44B4-A0BA-09E0317B411C}"/>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780076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BCB4-C211-40A9-BDF9-4D3A0AAFDE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39854B-42E5-4169-89B7-5C7AC1D115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85E2F8E-764A-4DA7-A662-115612401E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0403375-967C-4263-AEAB-D11470534E6D}"/>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6" name="Footer Placeholder 5">
            <a:extLst>
              <a:ext uri="{FF2B5EF4-FFF2-40B4-BE49-F238E27FC236}">
                <a16:creationId xmlns:a16="http://schemas.microsoft.com/office/drawing/2014/main" id="{81ED3920-B69A-473F-9CD7-D97477D79D2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141AD0-0D79-4C10-8270-B97CD3844813}"/>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4071267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3AED7-2D25-4CBA-A196-8EB8F6536B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98FA8F2-FB7E-4611-83A3-4025827A9F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0268C17-2878-4622-A942-1A637A4028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219145-57CD-4F96-A041-1996A78218F0}"/>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6" name="Footer Placeholder 5">
            <a:extLst>
              <a:ext uri="{FF2B5EF4-FFF2-40B4-BE49-F238E27FC236}">
                <a16:creationId xmlns:a16="http://schemas.microsoft.com/office/drawing/2014/main" id="{8883EF79-9A0A-4151-839A-9ED35F4B3C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532CC2-7257-4851-8810-E59092C1A2B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2615881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FFDD0-458C-4520-9007-2F55A29EB1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697864-2EFC-4A2B-A1EF-17F1EA08EDE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F52B9D-0254-4BEE-B3C1-638C726A684C}"/>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5" name="Footer Placeholder 4">
            <a:extLst>
              <a:ext uri="{FF2B5EF4-FFF2-40B4-BE49-F238E27FC236}">
                <a16:creationId xmlns:a16="http://schemas.microsoft.com/office/drawing/2014/main" id="{F9CBDC91-C56D-48C3-B2DF-5ECA356622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EE1D58-D419-47E8-9A62-FA633E137307}"/>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7640051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272D5AE-9A4F-4D25-90F5-91ED3ACE3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7F0E19-01A0-4F3B-9583-BE06AAB725C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72E735-E271-4FE8-BBAA-9531DE8B0001}"/>
              </a:ext>
            </a:extLst>
          </p:cNvPr>
          <p:cNvSpPr>
            <a:spLocks noGrp="1"/>
          </p:cNvSpPr>
          <p:nvPr>
            <p:ph type="dt" sz="half" idx="10"/>
          </p:nvPr>
        </p:nvSpPr>
        <p:spPr/>
        <p:txBody>
          <a:bodyPr/>
          <a:lstStyle/>
          <a:p>
            <a:fld id="{0ADA10AD-AC71-40D5-9B2F-8C54DEF47F69}" type="datetimeFigureOut">
              <a:rPr lang="en-GB" smtClean="0"/>
              <a:t>03/06/2024</a:t>
            </a:fld>
            <a:endParaRPr lang="en-GB"/>
          </a:p>
        </p:txBody>
      </p:sp>
      <p:sp>
        <p:nvSpPr>
          <p:cNvPr id="5" name="Footer Placeholder 4">
            <a:extLst>
              <a:ext uri="{FF2B5EF4-FFF2-40B4-BE49-F238E27FC236}">
                <a16:creationId xmlns:a16="http://schemas.microsoft.com/office/drawing/2014/main" id="{EDDFA5FE-C43F-44ED-A900-BA915BCB2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B939EE-BF18-4319-9131-0C3754681BA0}"/>
              </a:ext>
            </a:extLst>
          </p:cNvPr>
          <p:cNvSpPr>
            <a:spLocks noGrp="1"/>
          </p:cNvSpPr>
          <p:nvPr>
            <p:ph type="sldNum" sz="quarter" idx="12"/>
          </p:nvPr>
        </p:nvSpPr>
        <p:spPr/>
        <p:txBody>
          <a:bodyPr/>
          <a:lstStyle/>
          <a:p>
            <a:fld id="{24858BBA-7520-4B4A-8011-C64E02DD9524}" type="slidenum">
              <a:rPr lang="en-GB" smtClean="0"/>
              <a:t>‹#›</a:t>
            </a:fld>
            <a:endParaRPr lang="en-GB"/>
          </a:p>
        </p:txBody>
      </p:sp>
    </p:spTree>
    <p:extLst>
      <p:ext uri="{BB962C8B-B14F-4D97-AF65-F5344CB8AC3E}">
        <p14:creationId xmlns:p14="http://schemas.microsoft.com/office/powerpoint/2010/main" val="158868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85FF26-5B53-45BD-8424-25EA8959D8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0ADC3E4-663F-49EA-A1D6-01CB48F2A7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710F9-E3CD-4C63-AE7C-6A70FE0604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DA10AD-AC71-40D5-9B2F-8C54DEF47F69}" type="datetimeFigureOut">
              <a:rPr lang="en-GB" smtClean="0"/>
              <a:t>03/06/2024</a:t>
            </a:fld>
            <a:endParaRPr lang="en-GB"/>
          </a:p>
        </p:txBody>
      </p:sp>
      <p:sp>
        <p:nvSpPr>
          <p:cNvPr id="5" name="Footer Placeholder 4">
            <a:extLst>
              <a:ext uri="{FF2B5EF4-FFF2-40B4-BE49-F238E27FC236}">
                <a16:creationId xmlns:a16="http://schemas.microsoft.com/office/drawing/2014/main" id="{DF67780E-D0B7-4764-8710-A7DCBAFBE2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6E32DA1-2FF4-40CE-85A3-10D5972C72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858BBA-7520-4B4A-8011-C64E02DD9524}" type="slidenum">
              <a:rPr lang="en-GB" smtClean="0"/>
              <a:t>‹#›</a:t>
            </a:fld>
            <a:endParaRPr lang="en-GB"/>
          </a:p>
        </p:txBody>
      </p:sp>
    </p:spTree>
    <p:extLst>
      <p:ext uri="{BB962C8B-B14F-4D97-AF65-F5344CB8AC3E}">
        <p14:creationId xmlns:p14="http://schemas.microsoft.com/office/powerpoint/2010/main" val="27301584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178232760"/>
              </p:ext>
            </p:extLst>
          </p:nvPr>
        </p:nvGraphicFramePr>
        <p:xfrm>
          <a:off x="243068" y="300942"/>
          <a:ext cx="11563109" cy="8977207"/>
        </p:xfrm>
        <a:graphic>
          <a:graphicData uri="http://schemas.openxmlformats.org/drawingml/2006/table">
            <a:tbl>
              <a:tblPr firstRow="1" bandRow="1">
                <a:effectLst/>
                <a:tableStyleId>{5C22544A-7EE6-4342-B048-85BDC9FD1C3A}</a:tableStyleId>
              </a:tblPr>
              <a:tblGrid>
                <a:gridCol w="608401">
                  <a:extLst>
                    <a:ext uri="{9D8B030D-6E8A-4147-A177-3AD203B41FA5}">
                      <a16:colId xmlns:a16="http://schemas.microsoft.com/office/drawing/2014/main" val="20000"/>
                    </a:ext>
                  </a:extLst>
                </a:gridCol>
                <a:gridCol w="3419589">
                  <a:extLst>
                    <a:ext uri="{9D8B030D-6E8A-4147-A177-3AD203B41FA5}">
                      <a16:colId xmlns:a16="http://schemas.microsoft.com/office/drawing/2014/main" val="20001"/>
                    </a:ext>
                  </a:extLst>
                </a:gridCol>
                <a:gridCol w="3396024">
                  <a:extLst>
                    <a:ext uri="{9D8B030D-6E8A-4147-A177-3AD203B41FA5}">
                      <a16:colId xmlns:a16="http://schemas.microsoft.com/office/drawing/2014/main" val="552688292"/>
                    </a:ext>
                  </a:extLst>
                </a:gridCol>
                <a:gridCol w="4139095">
                  <a:extLst>
                    <a:ext uri="{9D8B030D-6E8A-4147-A177-3AD203B41FA5}">
                      <a16:colId xmlns:a16="http://schemas.microsoft.com/office/drawing/2014/main" val="2532581323"/>
                    </a:ext>
                  </a:extLst>
                </a:gridCol>
              </a:tblGrid>
              <a:tr h="265221">
                <a:tc gridSpan="4">
                  <a:txBody>
                    <a:bodyPr/>
                    <a:lstStyle/>
                    <a:p>
                      <a:pPr lvl="0" algn="ctr"/>
                      <a:r>
                        <a:rPr lang="en-GB" sz="1100" b="0" dirty="0">
                          <a:latin typeface="+mn-lt"/>
                          <a:cs typeface="Arial" panose="020B0604020202020204" pitchFamily="34" charset="0"/>
                        </a:rPr>
                        <a:t>COMPUTING Year 1</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6739">
                <a:tc gridSpan="2">
                  <a:txBody>
                    <a:bodyPr/>
                    <a:lstStyle/>
                    <a:p>
                      <a:pPr lvl="0" algn="ctr"/>
                      <a:r>
                        <a:rPr lang="en-GB" sz="1100" b="0" dirty="0">
                          <a:solidFill>
                            <a:schemeClr val="tx1"/>
                          </a:solidFill>
                          <a:latin typeface="+mn-lt"/>
                          <a:cs typeface="Arial" panose="020B0604020202020204" pitchFamily="34" charset="0"/>
                        </a:rPr>
                        <a:t>Autumn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Spring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Summer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1612">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545631624"/>
                  </a:ext>
                </a:extLst>
              </a:tr>
              <a:tr h="4525977">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u="sng" dirty="0"/>
                        <a:t>1.3 Pictograms</a:t>
                      </a:r>
                      <a:endParaRPr lang="en-GB" sz="1100" dirty="0"/>
                    </a:p>
                    <a:p>
                      <a:r>
                        <a:rPr lang="en-GB" sz="1100" dirty="0"/>
                        <a:t>To understand that data can be represented in picture format. </a:t>
                      </a:r>
                    </a:p>
                    <a:p>
                      <a:r>
                        <a:rPr lang="en-GB" sz="1100" dirty="0"/>
                        <a:t>To contribute to a class pictogram. </a:t>
                      </a:r>
                    </a:p>
                    <a:p>
                      <a:r>
                        <a:rPr lang="en-GB" sz="1100" dirty="0"/>
                        <a:t>To use a pictogram to record the results of an experiment.</a:t>
                      </a:r>
                    </a:p>
                    <a:p>
                      <a:endParaRPr lang="en-GB" sz="1100" dirty="0"/>
                    </a:p>
                    <a:p>
                      <a:r>
                        <a:rPr lang="en-GB" sz="1100" b="1" u="sng" dirty="0"/>
                        <a:t>1.5 Maze explorers</a:t>
                      </a:r>
                    </a:p>
                    <a:p>
                      <a:r>
                        <a:rPr lang="en-GB" sz="1100" dirty="0"/>
                        <a:t>To understand the functionality of the direction keys.  To understand how to create and debug a set of instructions (algorithm).</a:t>
                      </a:r>
                    </a:p>
                    <a:p>
                      <a:r>
                        <a:rPr lang="en-GB" sz="1100" dirty="0"/>
                        <a:t>To use the additional direction keys as part of an algorithm. </a:t>
                      </a:r>
                    </a:p>
                    <a:p>
                      <a:r>
                        <a:rPr lang="en-GB" sz="1100" dirty="0"/>
                        <a:t>To understand how to change and extend the algorithm list. </a:t>
                      </a:r>
                    </a:p>
                    <a:p>
                      <a:r>
                        <a:rPr lang="en-GB" sz="1100" dirty="0"/>
                        <a:t>To create a longer algorithm for an activity. To set challenges for peers. </a:t>
                      </a:r>
                    </a:p>
                    <a:p>
                      <a:r>
                        <a:rPr lang="en-GB" sz="1100" dirty="0"/>
                        <a:t>To access peer challenges set by the teacher as 2Dos.</a:t>
                      </a:r>
                    </a:p>
                    <a:p>
                      <a:endParaRPr lang="en-GB" sz="1100" b="1" u="sng" dirty="0"/>
                    </a:p>
                    <a:p>
                      <a:r>
                        <a:rPr lang="en-GB" sz="1100" b="1" u="sng" dirty="0"/>
                        <a:t>1.4 Lego builders</a:t>
                      </a:r>
                    </a:p>
                    <a:p>
                      <a:r>
                        <a:rPr lang="en-GB" sz="1100" dirty="0"/>
                        <a:t>To compare the effects of adhering strictly to instructions to completing tasks without complete instructions. </a:t>
                      </a:r>
                    </a:p>
                    <a:p>
                      <a:r>
                        <a:rPr lang="en-GB" sz="1100" dirty="0"/>
                        <a:t>To follow and create simple instructions on the computer. </a:t>
                      </a:r>
                    </a:p>
                    <a:p>
                      <a:r>
                        <a:rPr lang="en-GB" sz="1100" dirty="0"/>
                        <a:t>To consider how the order of instructions affects the result.</a:t>
                      </a:r>
                      <a:endParaRPr lang="en-GB" sz="1100" b="1" u="sng"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1.8 Spreadsheets</a:t>
                      </a:r>
                    </a:p>
                    <a:p>
                      <a:r>
                        <a:rPr lang="en-GB" sz="1100" dirty="0"/>
                        <a:t>To know what a spreadsheet program looks like. </a:t>
                      </a:r>
                    </a:p>
                    <a:p>
                      <a:r>
                        <a:rPr lang="en-GB" sz="1100" dirty="0"/>
                        <a:t>To locate 2Calculate in Purple Mash. To enter data into spreadsheet cells. To use 2Calculate image tools to add clipart to cells. </a:t>
                      </a:r>
                    </a:p>
                    <a:p>
                      <a:r>
                        <a:rPr lang="en-GB" sz="1100" dirty="0"/>
                        <a:t>To use 2Calculate control tools: lock, move cell, speak and count.</a:t>
                      </a:r>
                      <a:endParaRPr lang="en-GB" sz="1100" b="1" u="sng" dirty="0"/>
                    </a:p>
                    <a:p>
                      <a:endParaRPr lang="en-GB" sz="1100" b="1" u="sng" dirty="0"/>
                    </a:p>
                    <a:p>
                      <a:r>
                        <a:rPr lang="en-GB" sz="1100" b="1" u="sng" dirty="0"/>
                        <a:t>1.2 Grouping and sorting</a:t>
                      </a:r>
                    </a:p>
                    <a:p>
                      <a:r>
                        <a:rPr lang="en-GB" sz="1100" dirty="0"/>
                        <a:t>To sort items using a range of criteria. To begin to think logically about the steps of a process. </a:t>
                      </a:r>
                    </a:p>
                    <a:p>
                      <a:r>
                        <a:rPr lang="en-GB" sz="1100" dirty="0"/>
                        <a:t>To sort items on the computer using the ‘Grouping’ activities in Purple Mash. </a:t>
                      </a:r>
                    </a:p>
                    <a:p>
                      <a:r>
                        <a:rPr lang="en-GB" sz="1100" dirty="0"/>
                        <a:t>To introduce the term ‘algorithm’ to describe logically following a process.</a:t>
                      </a:r>
                      <a:endParaRPr lang="en-GB" sz="1100" b="1" u="sng" dirty="0"/>
                    </a:p>
                    <a:p>
                      <a:endParaRPr lang="en-GB" sz="1100" b="1" u="sng" dirty="0"/>
                    </a:p>
                    <a:p>
                      <a:r>
                        <a:rPr lang="en-GB" sz="1100" b="1" u="sng" dirty="0"/>
                        <a:t>1.6 Animated stories</a:t>
                      </a:r>
                    </a:p>
                    <a:p>
                      <a:r>
                        <a:rPr lang="en-GB" sz="1100" dirty="0"/>
                        <a:t>To introduce e-books and the 2Create a Story tool. </a:t>
                      </a:r>
                    </a:p>
                    <a:p>
                      <a:r>
                        <a:rPr lang="en-GB" sz="1100" dirty="0"/>
                        <a:t>To add animation to a story.</a:t>
                      </a:r>
                    </a:p>
                    <a:p>
                      <a:r>
                        <a:rPr lang="en-GB" sz="1100" dirty="0"/>
                        <a:t> To add sound to a story, including voice recording and music the children have composed. </a:t>
                      </a:r>
                    </a:p>
                    <a:p>
                      <a:r>
                        <a:rPr lang="en-GB" sz="1100" dirty="0"/>
                        <a:t>To work on a more complex story, including adding backgrounds and copying and pasting pages. </a:t>
                      </a:r>
                    </a:p>
                    <a:p>
                      <a:r>
                        <a:rPr lang="en-GB" sz="1100" dirty="0"/>
                        <a:t>To share e-books on a class display board.</a:t>
                      </a:r>
                      <a:endParaRPr lang="en-GB" sz="1100" b="1" u="sng"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1.9 Tech outside school</a:t>
                      </a:r>
                    </a:p>
                    <a:p>
                      <a:r>
                        <a:rPr lang="en-GB" sz="1100" dirty="0"/>
                        <a:t>To walk around the local community and find examples of where technology is used.</a:t>
                      </a:r>
                    </a:p>
                    <a:p>
                      <a:r>
                        <a:rPr lang="en-GB" sz="1100" dirty="0"/>
                        <a:t>To record examples of technology outside school.</a:t>
                      </a:r>
                      <a:endParaRPr lang="en-GB" sz="1100" b="1" u="sng" dirty="0"/>
                    </a:p>
                    <a:p>
                      <a:endParaRPr lang="en-GB" sz="1100" b="1" u="sng" dirty="0"/>
                    </a:p>
                    <a:p>
                      <a:r>
                        <a:rPr lang="en-GB" sz="1100" b="1" u="sng" dirty="0"/>
                        <a:t>1.7 Coding</a:t>
                      </a:r>
                      <a:endParaRPr lang="en-GB" sz="1100" dirty="0"/>
                    </a:p>
                    <a:p>
                      <a:r>
                        <a:rPr lang="en-GB" sz="1100" dirty="0"/>
                        <a:t>To understand what instructions are and predict what might happen when they are followed.</a:t>
                      </a:r>
                    </a:p>
                    <a:p>
                      <a:r>
                        <a:rPr lang="en-GB" sz="1100" dirty="0"/>
                        <a:t>To use code to make a computer program. </a:t>
                      </a:r>
                    </a:p>
                    <a:p>
                      <a:r>
                        <a:rPr lang="en-GB" sz="1100" dirty="0"/>
                        <a:t>To understand what object and actions are. </a:t>
                      </a:r>
                    </a:p>
                    <a:p>
                      <a:r>
                        <a:rPr lang="en-GB" sz="1100" dirty="0"/>
                        <a:t>To understand what an event is. </a:t>
                      </a:r>
                    </a:p>
                    <a:p>
                      <a:r>
                        <a:rPr lang="en-GB" sz="1100" dirty="0"/>
                        <a:t>To use an event to control an object. </a:t>
                      </a:r>
                    </a:p>
                    <a:p>
                      <a:r>
                        <a:rPr lang="en-GB" sz="1100" dirty="0"/>
                        <a:t>To begin to understand how code executes when a program is run.</a:t>
                      </a:r>
                    </a:p>
                    <a:p>
                      <a:r>
                        <a:rPr lang="en-GB" sz="1100" dirty="0"/>
                        <a:t>To understand what backgrounds and objects are. </a:t>
                      </a:r>
                    </a:p>
                    <a:p>
                      <a:r>
                        <a:rPr lang="en-GB" sz="1100" dirty="0"/>
                        <a:t>To plan and make a computer program.</a:t>
                      </a: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1756632">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rgbClr val="7030A0"/>
                          </a:solidFill>
                        </a:rPr>
                        <a:t>Log in to Purple Mash</a:t>
                      </a:r>
                    </a:p>
                    <a:p>
                      <a:endParaRPr lang="en-GB" sz="1100" dirty="0">
                        <a:solidFill>
                          <a:srgbClr val="7030A0"/>
                        </a:solidFill>
                      </a:endParaRPr>
                    </a:p>
                    <a:p>
                      <a:r>
                        <a:rPr lang="en-GB" sz="1100" dirty="0">
                          <a:solidFill>
                            <a:srgbClr val="7030A0"/>
                          </a:solidFill>
                        </a:rPr>
                        <a:t>Children to save work</a:t>
                      </a:r>
                    </a:p>
                    <a:p>
                      <a:endParaRPr lang="en-GB" sz="1100" dirty="0">
                        <a:solidFill>
                          <a:srgbClr val="7030A0"/>
                        </a:solidFill>
                      </a:endParaRPr>
                    </a:p>
                    <a:p>
                      <a:r>
                        <a:rPr lang="en-GB" sz="1100" dirty="0">
                          <a:solidFill>
                            <a:srgbClr val="7030A0"/>
                          </a:solidFill>
                        </a:rPr>
                        <a:t>Children to find previously saved work</a:t>
                      </a:r>
                    </a:p>
                    <a:p>
                      <a:endParaRPr lang="en-GB" sz="1100" dirty="0">
                        <a:solidFill>
                          <a:srgbClr val="7030A0"/>
                        </a:solidFill>
                      </a:endParaRPr>
                    </a:p>
                    <a:p>
                      <a:r>
                        <a:rPr lang="en-GB" sz="1100" dirty="0">
                          <a:solidFill>
                            <a:srgbClr val="7030A0"/>
                          </a:solidFill>
                        </a:rPr>
                        <a:t>To access work set by teacher</a:t>
                      </a:r>
                    </a:p>
                    <a:p>
                      <a:endParaRPr lang="en-GB" sz="1100" dirty="0">
                        <a:solidFill>
                          <a:srgbClr val="7030A0"/>
                        </a:solidFill>
                      </a:endParaRPr>
                    </a:p>
                    <a:p>
                      <a:r>
                        <a:rPr lang="en-GB" sz="1100" dirty="0">
                          <a:solidFill>
                            <a:srgbClr val="7030A0"/>
                          </a:solidFill>
                        </a:rPr>
                        <a:t>To understand the direction keys</a:t>
                      </a:r>
                    </a:p>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a:solidFill>
                            <a:srgbClr val="7030A0"/>
                          </a:solidFill>
                        </a:rPr>
                        <a:t>To use a computer keyboard</a:t>
                      </a:r>
                    </a:p>
                    <a:p>
                      <a:endParaRPr lang="en-GB" sz="1100">
                        <a:solidFill>
                          <a:srgbClr val="7030A0"/>
                        </a:solidFill>
                      </a:endParaRPr>
                    </a:p>
                    <a:p>
                      <a:r>
                        <a:rPr lang="en-GB" sz="1100">
                          <a:solidFill>
                            <a:srgbClr val="7030A0"/>
                          </a:solidFill>
                        </a:rPr>
                        <a:t>To change font size and style</a:t>
                      </a:r>
                    </a:p>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030A0"/>
                          </a:solidFill>
                        </a:rPr>
                        <a:t>Follow a simple algorithm</a:t>
                      </a:r>
                    </a:p>
                    <a:p>
                      <a:endParaRPr lang="en-GB" sz="1100" dirty="0">
                        <a:solidFill>
                          <a:srgbClr val="7030A0"/>
                        </a:solidFill>
                      </a:endParaRPr>
                    </a:p>
                    <a:p>
                      <a:r>
                        <a:rPr lang="en-GB" sz="1100" dirty="0">
                          <a:solidFill>
                            <a:srgbClr val="7030A0"/>
                          </a:solidFill>
                        </a:rPr>
                        <a:t>Create a simple algorithm</a:t>
                      </a:r>
                    </a:p>
                    <a:p>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6993">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64033">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591163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2</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733744" cy="338554"/>
          </a:xfrm>
          <a:prstGeom prst="rect">
            <a:avLst/>
          </a:prstGeom>
          <a:noFill/>
        </p:spPr>
        <p:txBody>
          <a:bodyPr wrap="none" rtlCol="0">
            <a:spAutoFit/>
          </a:bodyPr>
          <a:lstStyle/>
          <a:p>
            <a:r>
              <a:rPr lang="en-GB" sz="1600" b="1" u="sng" dirty="0"/>
              <a:t>Year 1 vocabulary </a:t>
            </a:r>
          </a:p>
        </p:txBody>
      </p:sp>
      <p:sp>
        <p:nvSpPr>
          <p:cNvPr id="6" name="TextBox 5">
            <a:extLst>
              <a:ext uri="{FF2B5EF4-FFF2-40B4-BE49-F238E27FC236}">
                <a16:creationId xmlns:a16="http://schemas.microsoft.com/office/drawing/2014/main" id="{9D7D2049-60DC-4D56-AB6C-1F25E5E7BB93}"/>
              </a:ext>
            </a:extLst>
          </p:cNvPr>
          <p:cNvSpPr txBox="1"/>
          <p:nvPr/>
        </p:nvSpPr>
        <p:spPr>
          <a:xfrm>
            <a:off x="346321" y="860339"/>
            <a:ext cx="5298007" cy="923330"/>
          </a:xfrm>
          <a:prstGeom prst="rect">
            <a:avLst/>
          </a:prstGeom>
          <a:noFill/>
          <a:ln>
            <a:solidFill>
              <a:srgbClr val="FF0000"/>
            </a:solidFill>
          </a:ln>
        </p:spPr>
        <p:txBody>
          <a:bodyPr wrap="square" rtlCol="0">
            <a:spAutoFit/>
          </a:bodyPr>
          <a:lstStyle/>
          <a:p>
            <a:r>
              <a:rPr lang="en-GB" sz="1100" b="1" u="sng" dirty="0">
                <a:solidFill>
                  <a:srgbClr val="FF0000"/>
                </a:solidFill>
              </a:rPr>
              <a:t>1.3 Pictograms</a:t>
            </a:r>
          </a:p>
          <a:p>
            <a:endParaRPr lang="en-GB" sz="1100" dirty="0">
              <a:solidFill>
                <a:srgbClr val="FF0000"/>
              </a:solidFill>
            </a:endParaRPr>
          </a:p>
          <a:p>
            <a:r>
              <a:rPr lang="en-GB" sz="1100" dirty="0">
                <a:solidFill>
                  <a:srgbClr val="FF0000"/>
                </a:solidFill>
              </a:rPr>
              <a:t>Pictogram - A diagram that uses pictures to represent data</a:t>
            </a:r>
            <a:r>
              <a:rPr lang="en-GB" sz="1400" dirty="0">
                <a:solidFill>
                  <a:schemeClr val="accent1"/>
                </a:solidFill>
              </a:rPr>
              <a:t>. </a:t>
            </a:r>
          </a:p>
          <a:p>
            <a:endParaRPr lang="en-GB" dirty="0"/>
          </a:p>
        </p:txBody>
      </p:sp>
      <p:sp>
        <p:nvSpPr>
          <p:cNvPr id="7" name="Rectangle 6">
            <a:extLst>
              <a:ext uri="{FF2B5EF4-FFF2-40B4-BE49-F238E27FC236}">
                <a16:creationId xmlns:a16="http://schemas.microsoft.com/office/drawing/2014/main" id="{F7B3FCC3-97EC-4903-B905-F558E0510B35}"/>
              </a:ext>
            </a:extLst>
          </p:cNvPr>
          <p:cNvSpPr/>
          <p:nvPr/>
        </p:nvSpPr>
        <p:spPr>
          <a:xfrm>
            <a:off x="346321" y="1969248"/>
            <a:ext cx="5298007" cy="1615827"/>
          </a:xfrm>
          <a:prstGeom prst="rect">
            <a:avLst/>
          </a:prstGeom>
          <a:ln>
            <a:solidFill>
              <a:srgbClr val="FF0000"/>
            </a:solidFill>
          </a:ln>
        </p:spPr>
        <p:txBody>
          <a:bodyPr wrap="square">
            <a:spAutoFit/>
          </a:bodyPr>
          <a:lstStyle/>
          <a:p>
            <a:r>
              <a:rPr lang="en-GB" sz="1100" b="1" u="sng" dirty="0">
                <a:solidFill>
                  <a:srgbClr val="FF0000"/>
                </a:solidFill>
              </a:rPr>
              <a:t>1.5 Maze explorers</a:t>
            </a:r>
          </a:p>
          <a:p>
            <a:pPr marL="342900" indent="-342900">
              <a:buAutoNum type="arabicPeriod"/>
            </a:pPr>
            <a:endParaRPr lang="en-GB" sz="1100" dirty="0">
              <a:solidFill>
                <a:srgbClr val="FF0000"/>
              </a:solidFill>
            </a:endParaRPr>
          </a:p>
          <a:p>
            <a:r>
              <a:rPr lang="en-GB" sz="1100" dirty="0">
                <a:solidFill>
                  <a:srgbClr val="FF0000"/>
                </a:solidFill>
              </a:rPr>
              <a:t>Algorithm -  A precise, step-by-step set of instructions used to solve a problem or achieve an objective. </a:t>
            </a:r>
          </a:p>
          <a:p>
            <a:r>
              <a:rPr lang="en-GB" sz="1100" dirty="0">
                <a:solidFill>
                  <a:srgbClr val="FF0000"/>
                </a:solidFill>
              </a:rPr>
              <a:t>Direction - The path that something travels. For example, a robot moving forwards, backwards or diagonal. </a:t>
            </a:r>
          </a:p>
          <a:p>
            <a:r>
              <a:rPr lang="en-GB" sz="1100" dirty="0">
                <a:solidFill>
                  <a:srgbClr val="FF0000"/>
                </a:solidFill>
              </a:rPr>
              <a:t>Route - A path an object or thing takes to get somewhere. </a:t>
            </a:r>
          </a:p>
          <a:p>
            <a:r>
              <a:rPr lang="en-GB" sz="1100" dirty="0">
                <a:solidFill>
                  <a:srgbClr val="FF0000"/>
                </a:solidFill>
              </a:rPr>
              <a:t>Undo – If we make a mistake, we can press the undo button. </a:t>
            </a:r>
          </a:p>
          <a:p>
            <a:r>
              <a:rPr lang="en-GB" sz="1100" dirty="0">
                <a:solidFill>
                  <a:srgbClr val="FF0000"/>
                </a:solidFill>
              </a:rPr>
              <a:t>Command -  An action such as left command. </a:t>
            </a:r>
          </a:p>
        </p:txBody>
      </p:sp>
      <p:sp>
        <p:nvSpPr>
          <p:cNvPr id="10" name="Rectangle 9">
            <a:extLst>
              <a:ext uri="{FF2B5EF4-FFF2-40B4-BE49-F238E27FC236}">
                <a16:creationId xmlns:a16="http://schemas.microsoft.com/office/drawing/2014/main" id="{E8E09DC0-F3D6-4840-9B5B-5C01711F8AB0}"/>
              </a:ext>
            </a:extLst>
          </p:cNvPr>
          <p:cNvSpPr/>
          <p:nvPr/>
        </p:nvSpPr>
        <p:spPr>
          <a:xfrm>
            <a:off x="5853043" y="860339"/>
            <a:ext cx="6096000" cy="3693319"/>
          </a:xfrm>
          <a:prstGeom prst="rect">
            <a:avLst/>
          </a:prstGeom>
          <a:ln>
            <a:solidFill>
              <a:schemeClr val="accent2"/>
            </a:solidFill>
          </a:ln>
        </p:spPr>
        <p:txBody>
          <a:bodyPr>
            <a:spAutoFit/>
          </a:bodyPr>
          <a:lstStyle/>
          <a:p>
            <a:r>
              <a:rPr lang="en-GB" b="1" u="sng" dirty="0">
                <a:solidFill>
                  <a:srgbClr val="FF0000"/>
                </a:solidFill>
              </a:rPr>
              <a:t>1.4 Lego builders</a:t>
            </a:r>
          </a:p>
          <a:p>
            <a:r>
              <a:rPr lang="en-GB" dirty="0">
                <a:solidFill>
                  <a:srgbClr val="FF0000"/>
                </a:solidFill>
              </a:rPr>
              <a:t>Algorithm - A precise, step-by-step set of instructions used to solve a problem or achieve an objective. </a:t>
            </a:r>
          </a:p>
          <a:p>
            <a:r>
              <a:rPr lang="en-GB" dirty="0">
                <a:solidFill>
                  <a:srgbClr val="FF0000"/>
                </a:solidFill>
              </a:rPr>
              <a:t>Code - Instructions that a programmer enters into a computer that cause the computer to perform a certain way. </a:t>
            </a:r>
          </a:p>
          <a:p>
            <a:r>
              <a:rPr lang="en-GB" dirty="0">
                <a:solidFill>
                  <a:srgbClr val="FF0000"/>
                </a:solidFill>
              </a:rPr>
              <a:t>Computer - An electronic device for storing and processing data. </a:t>
            </a:r>
          </a:p>
          <a:p>
            <a:r>
              <a:rPr lang="en-GB" dirty="0">
                <a:solidFill>
                  <a:srgbClr val="FF0000"/>
                </a:solidFill>
              </a:rPr>
              <a:t>Debugging  - To find and remove errors from computer hardware or software.</a:t>
            </a:r>
          </a:p>
          <a:p>
            <a:r>
              <a:rPr lang="en-GB" dirty="0">
                <a:solidFill>
                  <a:srgbClr val="FF0000"/>
                </a:solidFill>
              </a:rPr>
              <a:t> Instructions - Detailed information about how something should be done or operated. </a:t>
            </a:r>
          </a:p>
          <a:p>
            <a:r>
              <a:rPr lang="en-GB" dirty="0">
                <a:solidFill>
                  <a:srgbClr val="FF0000"/>
                </a:solidFill>
              </a:rPr>
              <a:t>Program - An algorithm that has been coded into something that can be run by a machine, e.g., a computer or a robot.</a:t>
            </a:r>
          </a:p>
        </p:txBody>
      </p:sp>
    </p:spTree>
    <p:extLst>
      <p:ext uri="{BB962C8B-B14F-4D97-AF65-F5344CB8AC3E}">
        <p14:creationId xmlns:p14="http://schemas.microsoft.com/office/powerpoint/2010/main" val="4024699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0FE204F-E6FB-447D-98FE-B2406484BF92}"/>
              </a:ext>
            </a:extLst>
          </p:cNvPr>
          <p:cNvSpPr/>
          <p:nvPr/>
        </p:nvSpPr>
        <p:spPr>
          <a:xfrm>
            <a:off x="620889" y="416552"/>
            <a:ext cx="6096000" cy="3985706"/>
          </a:xfrm>
          <a:prstGeom prst="rect">
            <a:avLst/>
          </a:prstGeom>
          <a:ln>
            <a:solidFill>
              <a:schemeClr val="accent4"/>
            </a:solidFill>
          </a:ln>
        </p:spPr>
        <p:txBody>
          <a:bodyPr>
            <a:spAutoFit/>
          </a:bodyPr>
          <a:lstStyle/>
          <a:p>
            <a:r>
              <a:rPr lang="en-GB" sz="1100" b="1" u="sng" dirty="0">
                <a:solidFill>
                  <a:srgbClr val="FFC000"/>
                </a:solidFill>
              </a:rPr>
              <a:t>1.7 Coding</a:t>
            </a:r>
          </a:p>
          <a:p>
            <a:r>
              <a:rPr lang="en-GB" sz="1100" dirty="0">
                <a:solidFill>
                  <a:srgbClr val="FFC000"/>
                </a:solidFill>
              </a:rPr>
              <a:t>Action - Types of commands which are run on an object. They could be used to move an object or change a property. Algorithm - A precise step by step set of instructions used to solve a problem or achieve an objective. </a:t>
            </a:r>
          </a:p>
          <a:p>
            <a:r>
              <a:rPr lang="en-GB" sz="1100" dirty="0">
                <a:solidFill>
                  <a:srgbClr val="FFC000"/>
                </a:solidFill>
              </a:rPr>
              <a:t>Background - The part of the program design that shows behind everything else. It sets the scene for the story or game. Code -  Instructions written using symbols and words that can be interpreted by a computer. </a:t>
            </a:r>
          </a:p>
          <a:p>
            <a:r>
              <a:rPr lang="en-GB" sz="1100" dirty="0">
                <a:solidFill>
                  <a:srgbClr val="FFC000"/>
                </a:solidFill>
              </a:rPr>
              <a:t>Command - A single instruction in a computer program. Debug/Debugging - Finding a problem in the code and fixing it.. Execute -  To run a computer program. </a:t>
            </a:r>
          </a:p>
          <a:p>
            <a:r>
              <a:rPr lang="en-GB" sz="1100" dirty="0">
                <a:solidFill>
                  <a:srgbClr val="FFC000"/>
                </a:solidFill>
              </a:rPr>
              <a:t>Input - Information going into the computer. Can include moving or clicking the mouse, using the keyboard, swiping and tilting the device.</a:t>
            </a:r>
          </a:p>
          <a:p>
            <a:r>
              <a:rPr lang="en-GB" sz="1100" dirty="0">
                <a:solidFill>
                  <a:srgbClr val="FFC000"/>
                </a:solidFill>
              </a:rPr>
              <a:t>Instructions - Detailed information about how something should be done.</a:t>
            </a:r>
          </a:p>
          <a:p>
            <a:r>
              <a:rPr lang="en-GB" sz="1100" dirty="0">
                <a:solidFill>
                  <a:srgbClr val="FFC000"/>
                </a:solidFill>
              </a:rPr>
              <a:t>Object - An element in a computer program that can be changed using actions or properties.</a:t>
            </a:r>
          </a:p>
          <a:p>
            <a:r>
              <a:rPr lang="en-GB" sz="1100" dirty="0">
                <a:solidFill>
                  <a:srgbClr val="FFC000"/>
                </a:solidFill>
              </a:rPr>
              <a:t>Output - Information that comes out of the computer e.g. sound. What is coding? Writing instructions in a way that a computer can interpret them to make a program. </a:t>
            </a:r>
          </a:p>
          <a:p>
            <a:r>
              <a:rPr lang="en-GB" sz="1100" dirty="0">
                <a:solidFill>
                  <a:srgbClr val="FFC000"/>
                </a:solidFill>
              </a:rPr>
              <a:t>Properties - All objects have properties that can be changed in design or by writing code e.g. image, colour and scale properties. Run To cause the instruction in a program to be carried out. Scale The size of an object in 2Code. Key Questions Why is it useful to design before coding? It helps you to get a clear idea of what you want your program to do. You can use the design to decide which objects you need to add, what to call them and what actions they should perform. Scene The background and objects together create a scene. Sound This is a type of output command that makes a noise. When clicked An event command. It makes code run when you click on something (or press your finger on a touchscreen). </a:t>
            </a:r>
          </a:p>
        </p:txBody>
      </p:sp>
    </p:spTree>
    <p:extLst>
      <p:ext uri="{BB962C8B-B14F-4D97-AF65-F5344CB8AC3E}">
        <p14:creationId xmlns:p14="http://schemas.microsoft.com/office/powerpoint/2010/main" val="2662678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907896831"/>
              </p:ext>
            </p:extLst>
          </p:nvPr>
        </p:nvGraphicFramePr>
        <p:xfrm>
          <a:off x="963292" y="349874"/>
          <a:ext cx="9384255" cy="9438160"/>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3179608">
                  <a:extLst>
                    <a:ext uri="{9D8B030D-6E8A-4147-A177-3AD203B41FA5}">
                      <a16:colId xmlns:a16="http://schemas.microsoft.com/office/drawing/2014/main" val="20001"/>
                    </a:ext>
                  </a:extLst>
                </a:gridCol>
                <a:gridCol w="2351729">
                  <a:extLst>
                    <a:ext uri="{9D8B030D-6E8A-4147-A177-3AD203B41FA5}">
                      <a16:colId xmlns:a16="http://schemas.microsoft.com/office/drawing/2014/main" val="1411665628"/>
                    </a:ext>
                  </a:extLst>
                </a:gridCol>
                <a:gridCol w="3359159">
                  <a:extLst>
                    <a:ext uri="{9D8B030D-6E8A-4147-A177-3AD203B41FA5}">
                      <a16:colId xmlns:a16="http://schemas.microsoft.com/office/drawing/2014/main" val="2532581323"/>
                    </a:ext>
                  </a:extLst>
                </a:gridCol>
              </a:tblGrid>
              <a:tr h="263975">
                <a:tc gridSpan="4">
                  <a:txBody>
                    <a:bodyPr/>
                    <a:lstStyle/>
                    <a:p>
                      <a:pPr lvl="0" algn="ctr"/>
                      <a:r>
                        <a:rPr lang="en-GB" sz="1100" b="0" dirty="0">
                          <a:latin typeface="+mn-lt"/>
                          <a:cs typeface="Arial" panose="020B0604020202020204" pitchFamily="34" charset="0"/>
                        </a:rPr>
                        <a:t>COMPUTING Year 2</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Autumn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Spring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Summer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u="sng" dirty="0"/>
                        <a:t>2.1 Coding</a:t>
                      </a:r>
                    </a:p>
                    <a:p>
                      <a:r>
                        <a:rPr lang="en-GB" sz="1100" dirty="0"/>
                        <a:t>To understand what an algorithm is. </a:t>
                      </a:r>
                    </a:p>
                    <a:p>
                      <a:r>
                        <a:rPr lang="en-GB" sz="1100" dirty="0"/>
                        <a:t> To create a computer program using an algorithm. To create a program using a given design.</a:t>
                      </a:r>
                    </a:p>
                    <a:p>
                      <a:r>
                        <a:rPr lang="en-GB" sz="1100" dirty="0"/>
                        <a:t> To understand the collision detection event. </a:t>
                      </a:r>
                    </a:p>
                    <a:p>
                      <a:r>
                        <a:rPr lang="en-GB" sz="1100" dirty="0"/>
                        <a:t>To understand that algorithms follow a sequence.</a:t>
                      </a:r>
                    </a:p>
                    <a:p>
                      <a:r>
                        <a:rPr lang="en-GB" sz="1100" dirty="0"/>
                        <a:t> To design an algorithm that follows a timed sequence. </a:t>
                      </a:r>
                    </a:p>
                    <a:p>
                      <a:r>
                        <a:rPr lang="en-GB" sz="1100" dirty="0"/>
                        <a:t>To understand that different objects have different properties.</a:t>
                      </a:r>
                    </a:p>
                    <a:p>
                      <a:r>
                        <a:rPr lang="en-GB" sz="1100" dirty="0"/>
                        <a:t>To understand what different events do in code.</a:t>
                      </a:r>
                    </a:p>
                    <a:p>
                      <a:r>
                        <a:rPr lang="en-GB" sz="1100" dirty="0"/>
                        <a:t>To understand the function of buttons in a program. To understand and debug simple programs.</a:t>
                      </a:r>
                    </a:p>
                    <a:p>
                      <a:endParaRPr lang="en-GB" sz="1100" b="1" u="sng" dirty="0"/>
                    </a:p>
                    <a:p>
                      <a:r>
                        <a:rPr lang="en-GB" sz="1100" b="1" u="sng" dirty="0"/>
                        <a:t>2.6 Creating Pictures</a:t>
                      </a:r>
                    </a:p>
                    <a:p>
                      <a:r>
                        <a:rPr lang="en-GB" sz="1100" dirty="0"/>
                        <a:t>To learn the functions of the 2Paint a Picture tool.</a:t>
                      </a:r>
                    </a:p>
                    <a:p>
                      <a:r>
                        <a:rPr lang="en-GB" sz="1100" dirty="0"/>
                        <a:t>To learn about and recreate the Impressionist style of art (Monet, Degas, Renoir). </a:t>
                      </a:r>
                    </a:p>
                    <a:p>
                      <a:r>
                        <a:rPr lang="en-GB" sz="1100" dirty="0"/>
                        <a:t>To recreate Pointillist art and look at the work of pointillist artists such as Seurat. </a:t>
                      </a:r>
                    </a:p>
                    <a:p>
                      <a:r>
                        <a:rPr lang="en-GB" sz="1100" dirty="0"/>
                        <a:t>To learn about the work of Piet Mondrian and recreate the style using the lines template. </a:t>
                      </a:r>
                    </a:p>
                    <a:p>
                      <a:r>
                        <a:rPr lang="en-GB" sz="1100" dirty="0"/>
                        <a:t>To learn about the work of William Morris and recreate the style using the patterns template. </a:t>
                      </a:r>
                    </a:p>
                    <a:p>
                      <a:r>
                        <a:rPr lang="en-GB" sz="1100" dirty="0"/>
                        <a:t>To explore surrealism and </a:t>
                      </a:r>
                      <a:r>
                        <a:rPr lang="en-GB" sz="1100" dirty="0" err="1"/>
                        <a:t>eCollage</a:t>
                      </a:r>
                      <a:r>
                        <a:rPr lang="en-GB" sz="1100" dirty="0"/>
                        <a:t>.</a:t>
                      </a:r>
                      <a:endParaRPr lang="en-GB" sz="1100" b="1" u="sng"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2.4 Questioning</a:t>
                      </a:r>
                    </a:p>
                    <a:p>
                      <a:r>
                        <a:rPr lang="en-GB" sz="1100" dirty="0"/>
                        <a:t>To learn about data handling tools that can give more information than pictograms. </a:t>
                      </a:r>
                    </a:p>
                    <a:p>
                      <a:r>
                        <a:rPr lang="en-GB" sz="1100" dirty="0"/>
                        <a:t>To use yes/no questions to separate information. </a:t>
                      </a:r>
                    </a:p>
                    <a:p>
                      <a:r>
                        <a:rPr lang="en-GB" sz="1100" dirty="0"/>
                        <a:t>To construct a binary tree to identify items. </a:t>
                      </a:r>
                    </a:p>
                    <a:p>
                      <a:r>
                        <a:rPr lang="en-GB" sz="1100" dirty="0"/>
                        <a:t>To use 2Question (a binary tree database) to answer questions. </a:t>
                      </a:r>
                    </a:p>
                    <a:p>
                      <a:r>
                        <a:rPr lang="en-GB" sz="1100" dirty="0"/>
                        <a:t>To use a database to answer more complex search questions. </a:t>
                      </a:r>
                    </a:p>
                    <a:p>
                      <a:r>
                        <a:rPr lang="en-GB" sz="1100" dirty="0"/>
                        <a:t>To use the Search tool to find information.</a:t>
                      </a:r>
                      <a:endParaRPr lang="en-GB" sz="1100" b="1" u="sng" dirty="0"/>
                    </a:p>
                    <a:p>
                      <a:endParaRPr lang="en-GB" sz="1100" b="1" u="sng" dirty="0"/>
                    </a:p>
                    <a:p>
                      <a:r>
                        <a:rPr lang="en-GB" sz="1100" b="1" u="sng" dirty="0"/>
                        <a:t>2.3 Spreadsheets</a:t>
                      </a:r>
                    </a:p>
                    <a:p>
                      <a:r>
                        <a:rPr lang="en-GB" sz="1100" dirty="0"/>
                        <a:t>To use 2Calculate image, lock, move cell, speak and count tools to make a counting machine. </a:t>
                      </a:r>
                    </a:p>
                    <a:p>
                      <a:r>
                        <a:rPr lang="en-GB" sz="1100" dirty="0"/>
                        <a:t>To learn how to copy and paste in 2Calculate. </a:t>
                      </a:r>
                    </a:p>
                    <a:p>
                      <a:r>
                        <a:rPr lang="en-GB" sz="1100" dirty="0"/>
                        <a:t>To use the totalling tools. </a:t>
                      </a:r>
                    </a:p>
                    <a:p>
                      <a:r>
                        <a:rPr lang="en-GB" sz="1100" dirty="0"/>
                        <a:t>To use a spreadsheet for money calculations. </a:t>
                      </a:r>
                    </a:p>
                    <a:p>
                      <a:r>
                        <a:rPr lang="en-GB" sz="1100" dirty="0"/>
                        <a:t>To use the 2Calculate equals tool to check calculations. </a:t>
                      </a:r>
                    </a:p>
                    <a:p>
                      <a:r>
                        <a:rPr lang="en-GB" sz="1100" dirty="0"/>
                        <a:t>To use 2Calculate to collect data and produce a graph.</a:t>
                      </a:r>
                      <a:endParaRPr lang="en-GB" sz="1100" b="1" u="sng" dirty="0"/>
                    </a:p>
                    <a:p>
                      <a:endParaRPr lang="en-GB" sz="1100" b="1" u="sng" dirty="0"/>
                    </a:p>
                    <a:p>
                      <a:r>
                        <a:rPr lang="en-GB" sz="1100" b="1" u="sng" dirty="0"/>
                        <a:t>2.5 Effective searching</a:t>
                      </a:r>
                    </a:p>
                    <a:p>
                      <a:r>
                        <a:rPr lang="en-GB" sz="1100" dirty="0"/>
                        <a:t>To understand the terminology associated with searching. </a:t>
                      </a:r>
                    </a:p>
                    <a:p>
                      <a:r>
                        <a:rPr lang="en-GB" sz="1100" dirty="0"/>
                        <a:t> To gain a better understanding of searching on the Internet. </a:t>
                      </a:r>
                    </a:p>
                    <a:p>
                      <a:r>
                        <a:rPr lang="en-GB" sz="1100" dirty="0"/>
                        <a:t>To create a leaflet to help someone search for information on the Internet</a:t>
                      </a:r>
                      <a:endParaRPr lang="en-GB" sz="1100" b="1" u="sng"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2.7 Making music</a:t>
                      </a:r>
                    </a:p>
                    <a:p>
                      <a:r>
                        <a:rPr lang="en-GB" sz="1100" dirty="0"/>
                        <a:t>To make music digitally using 2Sequence. </a:t>
                      </a:r>
                    </a:p>
                    <a:p>
                      <a:r>
                        <a:rPr lang="en-GB" sz="1100" dirty="0"/>
                        <a:t>To explore, edit and combine sounds using 2Sequence. </a:t>
                      </a:r>
                    </a:p>
                    <a:p>
                      <a:r>
                        <a:rPr lang="en-GB" sz="1100" dirty="0"/>
                        <a:t>To edit and refine composed music. </a:t>
                      </a:r>
                    </a:p>
                    <a:p>
                      <a:r>
                        <a:rPr lang="en-GB" sz="1100" dirty="0"/>
                        <a:t>To think about how music can be used to express feelings and create tunes which depict feelings. </a:t>
                      </a:r>
                    </a:p>
                    <a:p>
                      <a:r>
                        <a:rPr lang="en-GB" sz="1100" dirty="0"/>
                        <a:t>To upload a sound from a bank of sounds into the Sounds section. </a:t>
                      </a:r>
                    </a:p>
                    <a:p>
                      <a:r>
                        <a:rPr lang="en-GB" sz="1100" dirty="0"/>
                        <a:t>To record and upload environmental sounds into Purple Mash. </a:t>
                      </a:r>
                    </a:p>
                    <a:p>
                      <a:r>
                        <a:rPr lang="en-GB" sz="1100" dirty="0"/>
                        <a:t>To use these sounds to create tunes in 2Sequence.</a:t>
                      </a:r>
                      <a:endParaRPr lang="en-GB" sz="1100" b="1" u="sng" dirty="0"/>
                    </a:p>
                    <a:p>
                      <a:endParaRPr lang="en-GB" sz="1100" b="1" u="sng" dirty="0"/>
                    </a:p>
                    <a:p>
                      <a:r>
                        <a:rPr lang="en-GB" sz="1100" b="1" u="sng" dirty="0"/>
                        <a:t>2.8 Presenting ideas</a:t>
                      </a:r>
                    </a:p>
                    <a:p>
                      <a:r>
                        <a:rPr lang="en-GB" sz="1100" dirty="0"/>
                        <a:t>To explore how a story can be presented in different ways. </a:t>
                      </a:r>
                    </a:p>
                    <a:p>
                      <a:r>
                        <a:rPr lang="en-GB" sz="1100" dirty="0"/>
                        <a:t>To make a quiz about a story or class topic. </a:t>
                      </a:r>
                    </a:p>
                    <a:p>
                      <a:r>
                        <a:rPr lang="en-GB" sz="1100" dirty="0"/>
                        <a:t>To make a fact file on a non-fiction topic. </a:t>
                      </a:r>
                    </a:p>
                    <a:p>
                      <a:r>
                        <a:rPr lang="en-GB" sz="1100" dirty="0"/>
                        <a:t>To make a presentation to the class.</a:t>
                      </a:r>
                      <a:endParaRPr lang="en-GB" sz="1100" b="1" u="sng"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1887402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5</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2 vocabulary </a:t>
            </a:r>
          </a:p>
        </p:txBody>
      </p:sp>
    </p:spTree>
    <p:extLst>
      <p:ext uri="{BB962C8B-B14F-4D97-AF65-F5344CB8AC3E}">
        <p14:creationId xmlns:p14="http://schemas.microsoft.com/office/powerpoint/2010/main" val="1139185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594736207"/>
              </p:ext>
            </p:extLst>
          </p:nvPr>
        </p:nvGraphicFramePr>
        <p:xfrm>
          <a:off x="963292" y="349874"/>
          <a:ext cx="9384255" cy="8935240"/>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3179608">
                  <a:extLst>
                    <a:ext uri="{9D8B030D-6E8A-4147-A177-3AD203B41FA5}">
                      <a16:colId xmlns:a16="http://schemas.microsoft.com/office/drawing/2014/main" val="20001"/>
                    </a:ext>
                  </a:extLst>
                </a:gridCol>
                <a:gridCol w="2351729">
                  <a:extLst>
                    <a:ext uri="{9D8B030D-6E8A-4147-A177-3AD203B41FA5}">
                      <a16:colId xmlns:a16="http://schemas.microsoft.com/office/drawing/2014/main" val="1411665628"/>
                    </a:ext>
                  </a:extLst>
                </a:gridCol>
                <a:gridCol w="3359159">
                  <a:extLst>
                    <a:ext uri="{9D8B030D-6E8A-4147-A177-3AD203B41FA5}">
                      <a16:colId xmlns:a16="http://schemas.microsoft.com/office/drawing/2014/main" val="2532581323"/>
                    </a:ext>
                  </a:extLst>
                </a:gridCol>
              </a:tblGrid>
              <a:tr h="263975">
                <a:tc gridSpan="4">
                  <a:txBody>
                    <a:bodyPr/>
                    <a:lstStyle/>
                    <a:p>
                      <a:pPr lvl="0" algn="ctr"/>
                      <a:r>
                        <a:rPr lang="en-GB" sz="1100" b="0" dirty="0">
                          <a:latin typeface="+mn-lt"/>
                          <a:cs typeface="Arial" panose="020B0604020202020204" pitchFamily="34" charset="0"/>
                        </a:rPr>
                        <a:t>COMPUTING Year 3</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Autumn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Spring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Summer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u="sng" dirty="0"/>
                        <a:t>3.1 Coding</a:t>
                      </a:r>
                    </a:p>
                    <a:p>
                      <a:r>
                        <a:rPr lang="en-GB" sz="1100" dirty="0"/>
                        <a:t>To understand what a flowchart is and how flowcharts are used in computer programming.</a:t>
                      </a:r>
                    </a:p>
                    <a:p>
                      <a:r>
                        <a:rPr lang="en-GB" sz="1100" dirty="0"/>
                        <a:t>To understand that there are different types of timers and select the right type for purpose. </a:t>
                      </a:r>
                    </a:p>
                    <a:p>
                      <a:r>
                        <a:rPr lang="en-GB" sz="1100" dirty="0"/>
                        <a:t>To understand how to use the repeat command. </a:t>
                      </a:r>
                    </a:p>
                    <a:p>
                      <a:r>
                        <a:rPr lang="en-GB" sz="1100" dirty="0"/>
                        <a:t>To understand the importance of nesting. </a:t>
                      </a:r>
                    </a:p>
                    <a:p>
                      <a:r>
                        <a:rPr lang="en-GB" sz="1100" dirty="0"/>
                        <a:t>To design and create an interactive scene. </a:t>
                      </a:r>
                      <a:endParaRPr lang="en-GB" sz="1100" b="1" u="sng" dirty="0"/>
                    </a:p>
                    <a:p>
                      <a:br>
                        <a:rPr lang="en-GB" sz="1100" b="1" u="sng" dirty="0"/>
                      </a:br>
                      <a:endParaRPr lang="en-GB" sz="1100" b="1" u="sng" dirty="0"/>
                    </a:p>
                    <a:p>
                      <a:r>
                        <a:rPr lang="en-GB" sz="1100" b="1" u="sng" dirty="0"/>
                        <a:t>3.5 Email</a:t>
                      </a:r>
                    </a:p>
                    <a:p>
                      <a:r>
                        <a:rPr lang="en-GB" sz="1100" dirty="0"/>
                        <a:t>To think about different methods of communication.  To open and respond to an email using an address book. </a:t>
                      </a:r>
                    </a:p>
                    <a:p>
                      <a:r>
                        <a:rPr lang="en-GB" sz="1100" dirty="0"/>
                        <a:t>To learn how to use email safely. </a:t>
                      </a:r>
                    </a:p>
                    <a:p>
                      <a:r>
                        <a:rPr lang="en-GB" sz="1100" dirty="0"/>
                        <a:t>To add an attachment to an email. </a:t>
                      </a:r>
                    </a:p>
                    <a:p>
                      <a:r>
                        <a:rPr lang="en-GB" sz="1100" dirty="0"/>
                        <a:t>To explore a simulated email scenario.</a:t>
                      </a:r>
                      <a:endParaRPr lang="en-GB" sz="1100" b="1" u="sng" dirty="0"/>
                    </a:p>
                    <a:p>
                      <a:endParaRPr lang="en-GB" sz="1100" b="1" u="sng"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3.7 Simulations</a:t>
                      </a:r>
                    </a:p>
                    <a:p>
                      <a:r>
                        <a:rPr lang="en-GB" sz="1100" dirty="0"/>
                        <a:t>To consider what simulations are. </a:t>
                      </a:r>
                    </a:p>
                    <a:p>
                      <a:r>
                        <a:rPr lang="en-GB" sz="1100" dirty="0"/>
                        <a:t>To explore a simulation. </a:t>
                      </a:r>
                    </a:p>
                    <a:p>
                      <a:r>
                        <a:rPr lang="en-GB" sz="1100" dirty="0"/>
                        <a:t>To analyse and evaluate a simulation.</a:t>
                      </a:r>
                    </a:p>
                    <a:p>
                      <a:endParaRPr lang="en-GB" sz="1100" b="1" u="sng" dirty="0"/>
                    </a:p>
                    <a:p>
                      <a:r>
                        <a:rPr lang="en-GB" sz="1100" b="1" u="sng" dirty="0"/>
                        <a:t>3.8 Graphing</a:t>
                      </a:r>
                    </a:p>
                    <a:p>
                      <a:r>
                        <a:rPr lang="en-GB" sz="1100" dirty="0"/>
                        <a:t>To use the symbols more than, less than and equal to, to compare values. To use 2Calculate to collect data and produce a variety of graphs. </a:t>
                      </a:r>
                    </a:p>
                    <a:p>
                      <a:r>
                        <a:rPr lang="en-GB" sz="1100" dirty="0"/>
                        <a:t>To use the advanced mode of 2Calculate to learn about cell references</a:t>
                      </a:r>
                      <a:endParaRPr lang="en-GB" sz="1100" b="1" u="sng" dirty="0"/>
                    </a:p>
                    <a:p>
                      <a:endParaRPr lang="en-GB" sz="1100" b="1" u="sng" dirty="0"/>
                    </a:p>
                    <a:p>
                      <a:r>
                        <a:rPr lang="en-GB" sz="1100" b="1" u="sng" dirty="0"/>
                        <a:t>3.4 Touch typing</a:t>
                      </a:r>
                    </a:p>
                    <a:p>
                      <a:r>
                        <a:rPr lang="en-GB" sz="1100" dirty="0"/>
                        <a:t>To introduce typing terminology. </a:t>
                      </a:r>
                    </a:p>
                    <a:p>
                      <a:r>
                        <a:rPr lang="en-GB" sz="1100" dirty="0"/>
                        <a:t>To understand the correct way to sit at the keyboard. </a:t>
                      </a:r>
                    </a:p>
                    <a:p>
                      <a:r>
                        <a:rPr lang="en-GB" sz="1100" dirty="0"/>
                        <a:t>To learn how to use the home, top and bottom row keys. </a:t>
                      </a:r>
                    </a:p>
                    <a:p>
                      <a:r>
                        <a:rPr lang="en-GB" sz="1100" dirty="0"/>
                        <a:t>To practise typing with the left and right hand. </a:t>
                      </a:r>
                      <a:endParaRPr lang="en-GB" sz="1100" b="1" u="sng" dirty="0"/>
                    </a:p>
                    <a:p>
                      <a:endParaRPr lang="en-GB" sz="1100" b="1" u="sng" dirty="0"/>
                    </a:p>
                    <a:p>
                      <a:r>
                        <a:rPr lang="en-GB" sz="1100" b="1" u="sng" dirty="0"/>
                        <a:t>3.3 Spreadsheets</a:t>
                      </a:r>
                    </a:p>
                    <a:p>
                      <a:r>
                        <a:rPr lang="en-GB" sz="1100" dirty="0"/>
                        <a:t>To use the symbols more than, less than and equal to, to compare values.  To use 2Calculate to collect data and produce a variety of graphs. </a:t>
                      </a:r>
                    </a:p>
                    <a:p>
                      <a:r>
                        <a:rPr lang="en-GB" sz="1100" dirty="0"/>
                        <a:t>To use the advanced mode of 2Calculate to learn about cell references</a:t>
                      </a:r>
                      <a:endParaRPr lang="en-GB" sz="1100" b="1" u="sng" dirty="0"/>
                    </a:p>
                    <a:p>
                      <a:endParaRPr lang="en-GB" sz="1100" b="1" u="sng" dirty="0"/>
                    </a:p>
                    <a:p>
                      <a:endParaRPr lang="en-GB" sz="1100" b="1" u="sng"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3.6 Branching databases</a:t>
                      </a:r>
                    </a:p>
                    <a:p>
                      <a:r>
                        <a:rPr lang="en-GB" sz="1100" dirty="0"/>
                        <a:t>To sort objects using just ‘yes’ or ‘no’ questions. </a:t>
                      </a:r>
                    </a:p>
                    <a:p>
                      <a:r>
                        <a:rPr lang="en-GB" sz="1100" dirty="0"/>
                        <a:t>To complete a branching database using 2Question. </a:t>
                      </a:r>
                    </a:p>
                    <a:p>
                      <a:r>
                        <a:rPr lang="en-GB" sz="1100" dirty="0"/>
                        <a:t>To create a branching database of the children’s choice.</a:t>
                      </a:r>
                      <a:endParaRPr lang="en-GB" sz="1100" b="1" u="sng" dirty="0"/>
                    </a:p>
                    <a:p>
                      <a:endParaRPr lang="en-GB" sz="1100" b="1" u="sng" dirty="0"/>
                    </a:p>
                    <a:p>
                      <a:r>
                        <a:rPr lang="en-GB" sz="1100" b="1" u="sng" dirty="0"/>
                        <a:t>3.9 Presenting (Using Microsoft </a:t>
                      </a:r>
                      <a:r>
                        <a:rPr lang="en-GB" sz="1100" b="1" u="sng" dirty="0" err="1"/>
                        <a:t>Powerpoint</a:t>
                      </a:r>
                      <a:r>
                        <a:rPr lang="en-GB" sz="1100" b="1" u="sng" dirty="0"/>
                        <a:t>)</a:t>
                      </a:r>
                    </a:p>
                    <a:p>
                      <a:r>
                        <a:rPr lang="en-GB" sz="1100" dirty="0"/>
                        <a:t>To understand the uses of PowerPoint. </a:t>
                      </a:r>
                    </a:p>
                    <a:p>
                      <a:r>
                        <a:rPr lang="en-GB" sz="1100" dirty="0"/>
                        <a:t>To create a page in a presentation. </a:t>
                      </a:r>
                    </a:p>
                    <a:p>
                      <a:r>
                        <a:rPr lang="en-GB" sz="1100" dirty="0"/>
                        <a:t>To add media to a presentation. </a:t>
                      </a:r>
                    </a:p>
                    <a:p>
                      <a:r>
                        <a:rPr lang="en-GB" sz="1100" dirty="0"/>
                        <a:t>To add animations to a presentation. </a:t>
                      </a:r>
                    </a:p>
                    <a:p>
                      <a:r>
                        <a:rPr lang="en-GB" sz="1100" dirty="0"/>
                        <a:t>To add timings to a presentation. </a:t>
                      </a:r>
                    </a:p>
                    <a:p>
                      <a:r>
                        <a:rPr lang="en-GB" sz="1100" dirty="0"/>
                        <a:t>To use the skills learnt to design and create an engaging presentation.</a:t>
                      </a:r>
                      <a:endParaRPr lang="en-GB" sz="1100" b="1" u="sng" dirty="0"/>
                    </a:p>
                    <a:p>
                      <a:endParaRPr lang="en-GB" sz="1100" b="1" u="sng"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4104570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7</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3 vocabulary </a:t>
            </a:r>
          </a:p>
        </p:txBody>
      </p:sp>
    </p:spTree>
    <p:extLst>
      <p:ext uri="{BB962C8B-B14F-4D97-AF65-F5344CB8AC3E}">
        <p14:creationId xmlns:p14="http://schemas.microsoft.com/office/powerpoint/2010/main" val="2809213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884263217"/>
              </p:ext>
            </p:extLst>
          </p:nvPr>
        </p:nvGraphicFramePr>
        <p:xfrm>
          <a:off x="963292" y="349874"/>
          <a:ext cx="9384255" cy="7594120"/>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3179608">
                  <a:extLst>
                    <a:ext uri="{9D8B030D-6E8A-4147-A177-3AD203B41FA5}">
                      <a16:colId xmlns:a16="http://schemas.microsoft.com/office/drawing/2014/main" val="20001"/>
                    </a:ext>
                  </a:extLst>
                </a:gridCol>
                <a:gridCol w="2351729">
                  <a:extLst>
                    <a:ext uri="{9D8B030D-6E8A-4147-A177-3AD203B41FA5}">
                      <a16:colId xmlns:a16="http://schemas.microsoft.com/office/drawing/2014/main" val="1411665628"/>
                    </a:ext>
                  </a:extLst>
                </a:gridCol>
                <a:gridCol w="3359159">
                  <a:extLst>
                    <a:ext uri="{9D8B030D-6E8A-4147-A177-3AD203B41FA5}">
                      <a16:colId xmlns:a16="http://schemas.microsoft.com/office/drawing/2014/main" val="2532581323"/>
                    </a:ext>
                  </a:extLst>
                </a:gridCol>
              </a:tblGrid>
              <a:tr h="263975">
                <a:tc gridSpan="4">
                  <a:txBody>
                    <a:bodyPr/>
                    <a:lstStyle/>
                    <a:p>
                      <a:pPr lvl="0" algn="ctr"/>
                      <a:r>
                        <a:rPr lang="en-GB" sz="1100" b="0" dirty="0">
                          <a:latin typeface="+mn-lt"/>
                          <a:cs typeface="Arial" panose="020B0604020202020204" pitchFamily="34" charset="0"/>
                        </a:rPr>
                        <a:t>COMPUTING Year 4</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Autumn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Spring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Summer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u="sng" dirty="0"/>
                        <a:t>4.1 Coding</a:t>
                      </a:r>
                    </a:p>
                    <a:p>
                      <a:r>
                        <a:rPr lang="en-GB" sz="1100" dirty="0"/>
                        <a:t>To begin to understand selection in computer programming. </a:t>
                      </a:r>
                    </a:p>
                    <a:p>
                      <a:r>
                        <a:rPr lang="en-GB" sz="1100" dirty="0"/>
                        <a:t>To understand how an IF statement works. </a:t>
                      </a:r>
                    </a:p>
                    <a:p>
                      <a:r>
                        <a:rPr lang="en-GB" sz="1100" dirty="0"/>
                        <a:t>To understand how to use co-ordinates in computer programming. </a:t>
                      </a:r>
                    </a:p>
                    <a:p>
                      <a:r>
                        <a:rPr lang="en-GB" sz="1100" dirty="0"/>
                        <a:t>To understand the 'repeat until' command. </a:t>
                      </a:r>
                    </a:p>
                    <a:p>
                      <a:r>
                        <a:rPr lang="en-GB" sz="1100" dirty="0"/>
                        <a:t>To understand how an IF/ELSE statement works. </a:t>
                      </a:r>
                    </a:p>
                    <a:p>
                      <a:r>
                        <a:rPr lang="en-GB" sz="1100" dirty="0"/>
                        <a:t>To understand what a variable is in programming. </a:t>
                      </a:r>
                    </a:p>
                    <a:p>
                      <a:r>
                        <a:rPr lang="en-GB" sz="1100" dirty="0"/>
                        <a:t>To use a number variable.</a:t>
                      </a:r>
                    </a:p>
                    <a:p>
                      <a:r>
                        <a:rPr lang="en-GB" sz="1100" dirty="0"/>
                        <a:t>To create a playable game.</a:t>
                      </a:r>
                      <a:endParaRPr lang="en-GB" sz="1100" b="1" u="sng" dirty="0"/>
                    </a:p>
                    <a:p>
                      <a:endParaRPr lang="en-GB" sz="1100" b="1" u="sng" dirty="0"/>
                    </a:p>
                    <a:p>
                      <a:r>
                        <a:rPr lang="en-GB" sz="1100" b="1" u="sng" dirty="0"/>
                        <a:t>4.7 Effective searching</a:t>
                      </a:r>
                    </a:p>
                    <a:p>
                      <a:r>
                        <a:rPr lang="en-GB" sz="1100" dirty="0"/>
                        <a:t>To locate information on the search results page.</a:t>
                      </a:r>
                    </a:p>
                    <a:p>
                      <a:r>
                        <a:rPr lang="en-GB" sz="1100" dirty="0"/>
                        <a:t>To use search effectively to find out information. </a:t>
                      </a:r>
                    </a:p>
                    <a:p>
                      <a:r>
                        <a:rPr lang="en-GB" sz="1100" dirty="0"/>
                        <a:t>To assess whether an information source is true and reliable.</a:t>
                      </a:r>
                      <a:endParaRPr lang="en-GB" sz="1100" b="1" u="sng" dirty="0"/>
                    </a:p>
                    <a:p>
                      <a:endParaRPr lang="en-GB" sz="1100" b="1" u="sng" dirty="0"/>
                    </a:p>
                    <a:p>
                      <a:r>
                        <a:rPr lang="en-GB" sz="1100" b="1" u="sng" dirty="0"/>
                        <a:t>4.9 Making music</a:t>
                      </a:r>
                    </a:p>
                    <a:p>
                      <a:r>
                        <a:rPr lang="en-GB" sz="1100" dirty="0"/>
                        <a:t>To identify and discuss the main elements of music. </a:t>
                      </a:r>
                    </a:p>
                    <a:p>
                      <a:r>
                        <a:rPr lang="en-GB" sz="1100" dirty="0"/>
                        <a:t>To understand and experiment with rhythm and tempo. </a:t>
                      </a:r>
                    </a:p>
                    <a:p>
                      <a:r>
                        <a:rPr lang="en-GB" sz="1100" dirty="0"/>
                        <a:t>To create a melodic phrase. </a:t>
                      </a:r>
                    </a:p>
                    <a:p>
                      <a:r>
                        <a:rPr lang="en-GB" sz="1100" dirty="0"/>
                        <a:t>To electronically compose a piece of music.</a:t>
                      </a:r>
                      <a:endParaRPr lang="en-GB" sz="1100" b="1" u="sng" dirty="0"/>
                    </a:p>
                    <a:p>
                      <a:endParaRPr lang="en-GB" sz="1100" b="1" u="sng"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4.3 Spreadsheets</a:t>
                      </a:r>
                    </a:p>
                    <a:p>
                      <a:r>
                        <a:rPr lang="en-GB" sz="1100" dirty="0"/>
                        <a:t>To format cells as currency, percentage, decimal to different decimal places or fraction.</a:t>
                      </a:r>
                    </a:p>
                    <a:p>
                      <a:r>
                        <a:rPr lang="en-GB" sz="1100" dirty="0"/>
                        <a:t>To use the formula wizard to calculate averages. </a:t>
                      </a:r>
                    </a:p>
                    <a:p>
                      <a:r>
                        <a:rPr lang="en-GB" sz="1100" dirty="0"/>
                        <a:t>To combine tools to make spreadsheet activities such as timed times tables tests.</a:t>
                      </a:r>
                    </a:p>
                    <a:p>
                      <a:r>
                        <a:rPr lang="en-GB" sz="1100" dirty="0"/>
                        <a:t>To use a spreadsheet to model a real life situation. </a:t>
                      </a:r>
                    </a:p>
                    <a:p>
                      <a:r>
                        <a:rPr lang="en-GB" sz="1100" dirty="0"/>
                        <a:t>To add a formula to a cell to automatically make a calculation in that cell.</a:t>
                      </a:r>
                    </a:p>
                    <a:p>
                      <a:endParaRPr lang="en-GB" sz="1100" b="1" u="sng" dirty="0"/>
                    </a:p>
                    <a:p>
                      <a:r>
                        <a:rPr lang="en-GB" sz="1100" b="1" u="sng" dirty="0"/>
                        <a:t>4.4 Writing for different audiences</a:t>
                      </a:r>
                    </a:p>
                    <a:p>
                      <a:r>
                        <a:rPr lang="en-GB" sz="1100" dirty="0"/>
                        <a:t>To explore how font size and style can affect the impact of a text. </a:t>
                      </a:r>
                    </a:p>
                    <a:p>
                      <a:r>
                        <a:rPr lang="en-GB" sz="1100" dirty="0"/>
                        <a:t>To use a simulated scenario to produce a news report. </a:t>
                      </a:r>
                    </a:p>
                    <a:p>
                      <a:r>
                        <a:rPr lang="en-GB" sz="1100" dirty="0"/>
                        <a:t>To use a simulated scenario to write for a community campaign.</a:t>
                      </a:r>
                      <a:endParaRPr lang="en-GB" sz="1100" b="1" u="sng" dirty="0"/>
                    </a:p>
                    <a:p>
                      <a:endParaRPr lang="en-GB" sz="1100" b="1" u="sng" dirty="0"/>
                    </a:p>
                    <a:p>
                      <a:endParaRPr lang="en-GB" sz="1100" b="1" u="sng"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4.5 Logo</a:t>
                      </a:r>
                    </a:p>
                    <a:p>
                      <a:endParaRPr lang="en-GB" sz="1100" b="1" u="sng" dirty="0"/>
                    </a:p>
                    <a:p>
                      <a:r>
                        <a:rPr lang="en-GB" sz="1100" dirty="0"/>
                        <a:t>To learn the structure of the coding language of Logo.</a:t>
                      </a:r>
                    </a:p>
                    <a:p>
                      <a:r>
                        <a:rPr lang="en-GB" sz="1100" dirty="0"/>
                        <a:t>To input simple instructions in Logo.</a:t>
                      </a:r>
                    </a:p>
                    <a:p>
                      <a:r>
                        <a:rPr lang="en-GB" sz="1100" dirty="0"/>
                        <a:t>Using 2Logo to create letter shapes. </a:t>
                      </a:r>
                    </a:p>
                    <a:p>
                      <a:r>
                        <a:rPr lang="en-GB" sz="1100" dirty="0"/>
                        <a:t>To use the Repeat function in Logo to create shapes.</a:t>
                      </a:r>
                    </a:p>
                    <a:p>
                      <a:r>
                        <a:rPr lang="en-GB" sz="1100" dirty="0"/>
                        <a:t>To use and build procedures in Logo.</a:t>
                      </a:r>
                      <a:endParaRPr lang="en-GB" sz="1100" b="1" u="sng" dirty="0"/>
                    </a:p>
                    <a:p>
                      <a:endParaRPr lang="en-GB" sz="1100" b="1" u="sng" dirty="0"/>
                    </a:p>
                    <a:p>
                      <a:r>
                        <a:rPr lang="en-GB" sz="1100" b="1" u="sng" dirty="0"/>
                        <a:t>4.6 Animation</a:t>
                      </a:r>
                    </a:p>
                    <a:p>
                      <a:r>
                        <a:rPr lang="en-GB" sz="1100" dirty="0"/>
                        <a:t>To discuss what makes a good animated film or cartoon. To learn how animations are created by hand. </a:t>
                      </a:r>
                    </a:p>
                    <a:p>
                      <a:r>
                        <a:rPr lang="en-GB" sz="1100" dirty="0"/>
                        <a:t>To find out how animation can be created in a similar way using the computer. </a:t>
                      </a:r>
                    </a:p>
                    <a:p>
                      <a:r>
                        <a:rPr lang="en-GB" sz="1100" dirty="0"/>
                        <a:t>To learn about onion skinning in animation. </a:t>
                      </a:r>
                    </a:p>
                    <a:p>
                      <a:r>
                        <a:rPr lang="en-GB" sz="1100" dirty="0"/>
                        <a:t>To add backgrounds and sounds to animations. </a:t>
                      </a:r>
                    </a:p>
                    <a:p>
                      <a:r>
                        <a:rPr lang="en-GB" sz="1100" dirty="0"/>
                        <a:t>To be introduced to ‘stop motion’ animation. </a:t>
                      </a:r>
                    </a:p>
                    <a:p>
                      <a:r>
                        <a:rPr lang="en-GB" sz="1100" dirty="0"/>
                        <a:t>To share animation on the class display board and by blogging.</a:t>
                      </a:r>
                      <a:endParaRPr lang="en-GB" sz="1100" b="1" u="sng"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901547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9</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4 vocabulary </a:t>
            </a:r>
          </a:p>
        </p:txBody>
      </p:sp>
    </p:spTree>
    <p:extLst>
      <p:ext uri="{BB962C8B-B14F-4D97-AF65-F5344CB8AC3E}">
        <p14:creationId xmlns:p14="http://schemas.microsoft.com/office/powerpoint/2010/main" val="3461546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43711781"/>
              </p:ext>
            </p:extLst>
          </p:nvPr>
        </p:nvGraphicFramePr>
        <p:xfrm>
          <a:off x="963292" y="349874"/>
          <a:ext cx="9384255" cy="8599960"/>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3179608">
                  <a:extLst>
                    <a:ext uri="{9D8B030D-6E8A-4147-A177-3AD203B41FA5}">
                      <a16:colId xmlns:a16="http://schemas.microsoft.com/office/drawing/2014/main" val="20001"/>
                    </a:ext>
                  </a:extLst>
                </a:gridCol>
                <a:gridCol w="2351729">
                  <a:extLst>
                    <a:ext uri="{9D8B030D-6E8A-4147-A177-3AD203B41FA5}">
                      <a16:colId xmlns:a16="http://schemas.microsoft.com/office/drawing/2014/main" val="1411665628"/>
                    </a:ext>
                  </a:extLst>
                </a:gridCol>
                <a:gridCol w="3359159">
                  <a:extLst>
                    <a:ext uri="{9D8B030D-6E8A-4147-A177-3AD203B41FA5}">
                      <a16:colId xmlns:a16="http://schemas.microsoft.com/office/drawing/2014/main" val="2532581323"/>
                    </a:ext>
                  </a:extLst>
                </a:gridCol>
              </a:tblGrid>
              <a:tr h="263975">
                <a:tc gridSpan="4">
                  <a:txBody>
                    <a:bodyPr/>
                    <a:lstStyle/>
                    <a:p>
                      <a:pPr lvl="0" algn="ctr"/>
                      <a:r>
                        <a:rPr lang="en-GB" sz="1100" b="0" dirty="0">
                          <a:latin typeface="+mn-lt"/>
                          <a:cs typeface="Arial" panose="020B0604020202020204" pitchFamily="34" charset="0"/>
                        </a:rPr>
                        <a:t>COMPUTING Year 5</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Autumn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Spring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Summer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u="sng" dirty="0"/>
                        <a:t>5.1 Coding</a:t>
                      </a:r>
                      <a:endParaRPr lang="en-GB" sz="1100" dirty="0"/>
                    </a:p>
                    <a:p>
                      <a:r>
                        <a:rPr lang="en-GB" sz="1100" dirty="0"/>
                        <a:t>To begin to simplify code. </a:t>
                      </a:r>
                    </a:p>
                    <a:p>
                      <a:r>
                        <a:rPr lang="en-GB" sz="1100" dirty="0"/>
                        <a:t>To create a playable game. </a:t>
                      </a:r>
                    </a:p>
                    <a:p>
                      <a:r>
                        <a:rPr lang="en-GB" sz="1100" dirty="0"/>
                        <a:t>To understand what a simulation is. </a:t>
                      </a:r>
                    </a:p>
                    <a:p>
                      <a:r>
                        <a:rPr lang="en-GB" sz="1100" dirty="0"/>
                        <a:t>To program a simulation using 2Code. </a:t>
                      </a:r>
                    </a:p>
                    <a:p>
                      <a:r>
                        <a:rPr lang="en-GB" sz="1100" dirty="0"/>
                        <a:t>To know what decomposition and abstraction are in computer science. </a:t>
                      </a:r>
                    </a:p>
                    <a:p>
                      <a:r>
                        <a:rPr lang="en-GB" sz="1100" dirty="0"/>
                        <a:t>To a take a real-life situation, decompose it and think about the level of abstraction. </a:t>
                      </a:r>
                    </a:p>
                    <a:p>
                      <a:r>
                        <a:rPr lang="en-GB" sz="1100" dirty="0"/>
                        <a:t>To understand how to use friction in code. </a:t>
                      </a:r>
                    </a:p>
                    <a:p>
                      <a:r>
                        <a:rPr lang="en-GB" sz="1100" dirty="0"/>
                        <a:t>To begin to understand what a function is and how functions work in code. </a:t>
                      </a:r>
                    </a:p>
                    <a:p>
                      <a:r>
                        <a:rPr lang="en-GB" sz="1100" dirty="0"/>
                        <a:t>To understand what the different variables types are and how they are used differently. </a:t>
                      </a:r>
                    </a:p>
                    <a:p>
                      <a:r>
                        <a:rPr lang="en-GB" sz="1100" dirty="0"/>
                        <a:t>To understand how to create a string.</a:t>
                      </a:r>
                    </a:p>
                    <a:p>
                      <a:r>
                        <a:rPr lang="en-GB" sz="1100" dirty="0"/>
                        <a:t>To understand what concatenation is and how it works.</a:t>
                      </a:r>
                    </a:p>
                    <a:p>
                      <a:endParaRPr lang="en-GB" sz="1100" dirty="0"/>
                    </a:p>
                    <a:p>
                      <a:r>
                        <a:rPr lang="en-GB" sz="1100" b="1" u="sng" dirty="0"/>
                        <a:t>5.4 Databases</a:t>
                      </a:r>
                    </a:p>
                    <a:p>
                      <a:r>
                        <a:rPr lang="en-GB" sz="1100" dirty="0"/>
                        <a:t>To understand the need for visual representation when generating and discussing complex ideas. </a:t>
                      </a:r>
                    </a:p>
                    <a:p>
                      <a:r>
                        <a:rPr lang="en-GB" sz="1100" dirty="0"/>
                        <a:t>To understand the uses of a 'concept map’.</a:t>
                      </a:r>
                    </a:p>
                    <a:p>
                      <a:r>
                        <a:rPr lang="en-GB" sz="1100" dirty="0"/>
                        <a:t>To understand and use the correct vocabulary when creating a concept map. </a:t>
                      </a:r>
                    </a:p>
                    <a:p>
                      <a:r>
                        <a:rPr lang="en-GB" sz="1100" dirty="0"/>
                        <a:t>To create a concept map. </a:t>
                      </a:r>
                    </a:p>
                    <a:p>
                      <a:r>
                        <a:rPr lang="en-GB" sz="1100" dirty="0"/>
                        <a:t>To understand how a concept map can be used to retell stories and information. </a:t>
                      </a:r>
                    </a:p>
                    <a:p>
                      <a:r>
                        <a:rPr lang="en-GB" sz="1100" dirty="0"/>
                        <a:t>To create a collaborative concept map and present this to an audience.</a:t>
                      </a:r>
                      <a:endParaRPr lang="en-GB" sz="1100" b="1" u="sng" dirty="0"/>
                    </a:p>
                    <a:p>
                      <a:endParaRPr lang="en-GB" sz="1100" b="1" u="sng" dirty="0"/>
                    </a:p>
                    <a:p>
                      <a:endParaRPr lang="en-GB" sz="1100" b="1" u="sng"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5.5 Game creators</a:t>
                      </a:r>
                      <a:endParaRPr lang="en-GB" sz="1100" dirty="0"/>
                    </a:p>
                    <a:p>
                      <a:r>
                        <a:rPr lang="en-GB" sz="1100" dirty="0"/>
                        <a:t>To plan a game. </a:t>
                      </a:r>
                    </a:p>
                    <a:p>
                      <a:r>
                        <a:rPr lang="en-GB" sz="1100" dirty="0"/>
                        <a:t>To design and create the game environment. </a:t>
                      </a:r>
                    </a:p>
                    <a:p>
                      <a:r>
                        <a:rPr lang="en-GB" sz="1100" dirty="0"/>
                        <a:t>To design and create the game quest. To finish and share the game. </a:t>
                      </a:r>
                    </a:p>
                    <a:p>
                      <a:r>
                        <a:rPr lang="en-GB" sz="1100" dirty="0"/>
                        <a:t>To self and peer evaluate.</a:t>
                      </a:r>
                    </a:p>
                    <a:p>
                      <a:endParaRPr lang="en-GB" sz="1100" dirty="0"/>
                    </a:p>
                    <a:p>
                      <a:endParaRPr lang="en-GB" sz="1100" dirty="0"/>
                    </a:p>
                    <a:p>
                      <a:r>
                        <a:rPr lang="en-GB" sz="1100" b="1" u="sng" dirty="0"/>
                        <a:t>5.9 External devices</a:t>
                      </a:r>
                      <a:endParaRPr lang="en-GB" sz="1100" dirty="0"/>
                    </a:p>
                    <a:p>
                      <a:r>
                        <a:rPr lang="en-GB" sz="1100" dirty="0"/>
                        <a:t>To understand how a device can be programmed to be used as a game controller. </a:t>
                      </a:r>
                    </a:p>
                    <a:p>
                      <a:r>
                        <a:rPr lang="en-GB" sz="1100" dirty="0"/>
                        <a:t>To explore the functions available for the Purple Chip and appraise their uses.</a:t>
                      </a:r>
                    </a:p>
                    <a:p>
                      <a:r>
                        <a:rPr lang="en-GB" sz="1100" dirty="0"/>
                        <a:t>To create a simple quiz program that can be answered using an external device. </a:t>
                      </a:r>
                    </a:p>
                    <a:p>
                      <a:r>
                        <a:rPr lang="en-GB" sz="1100" dirty="0"/>
                        <a:t>To create a program in which an external device can be used to monitor real world conditions.</a:t>
                      </a:r>
                    </a:p>
                    <a:p>
                      <a:endParaRPr lang="en-GB" sz="1100"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3D Modelling</a:t>
                      </a:r>
                    </a:p>
                    <a:p>
                      <a:r>
                        <a:rPr lang="en-GB" sz="1100" dirty="0"/>
                        <a:t>To be introduced to 2Design and Make and the skills of computer aided design. </a:t>
                      </a:r>
                    </a:p>
                    <a:p>
                      <a:r>
                        <a:rPr lang="en-GB" sz="1100" dirty="0"/>
                        <a:t>To explore the effect of moving points when designing.  To design a 3D Model to fit certain criteria. </a:t>
                      </a:r>
                    </a:p>
                    <a:p>
                      <a:r>
                        <a:rPr lang="en-GB" sz="1100" dirty="0"/>
                        <a:t>To refine and print a model.</a:t>
                      </a:r>
                    </a:p>
                    <a:p>
                      <a:endParaRPr lang="en-GB" sz="1100" dirty="0"/>
                    </a:p>
                    <a:p>
                      <a:endParaRPr lang="en-GB" sz="1100" dirty="0"/>
                    </a:p>
                    <a:p>
                      <a:r>
                        <a:rPr lang="en-GB" sz="1100" b="1" u="sng" dirty="0"/>
                        <a:t>5.8 Word processing (Microsoft Word)</a:t>
                      </a:r>
                    </a:p>
                    <a:p>
                      <a:r>
                        <a:rPr lang="en-GB" sz="1100" dirty="0"/>
                        <a:t>To know what a word processing tool is for. </a:t>
                      </a:r>
                    </a:p>
                    <a:p>
                      <a:r>
                        <a:rPr lang="en-GB" sz="1100" dirty="0"/>
                        <a:t>To add and edit images to a word document. </a:t>
                      </a:r>
                    </a:p>
                    <a:p>
                      <a:r>
                        <a:rPr lang="en-GB" sz="1100" dirty="0"/>
                        <a:t>To know how to use word wrap with images and text. </a:t>
                      </a:r>
                    </a:p>
                    <a:p>
                      <a:r>
                        <a:rPr lang="en-GB" sz="1100" dirty="0"/>
                        <a:t>To change the look of text within a document. • To add features to a document to enhance its look and usability. </a:t>
                      </a:r>
                    </a:p>
                    <a:p>
                      <a:r>
                        <a:rPr lang="en-GB" sz="1100" dirty="0"/>
                        <a:t>To use tables within MS Word to present information. To introduce children to templates. </a:t>
                      </a:r>
                    </a:p>
                    <a:p>
                      <a:r>
                        <a:rPr lang="en-GB" sz="1100" dirty="0"/>
                        <a:t>To consider page layout including heading and columns.</a:t>
                      </a:r>
                      <a:endParaRPr lang="en-GB" sz="1100" b="1" u="sng" dirty="0"/>
                    </a:p>
                    <a:p>
                      <a:endParaRPr lang="en-GB" sz="1100" b="1" u="sng" dirty="0"/>
                    </a:p>
                    <a:p>
                      <a:endParaRPr lang="en-GB" sz="1100"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4669048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11</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5 vocabulary </a:t>
            </a:r>
          </a:p>
        </p:txBody>
      </p:sp>
    </p:spTree>
    <p:extLst>
      <p:ext uri="{BB962C8B-B14F-4D97-AF65-F5344CB8AC3E}">
        <p14:creationId xmlns:p14="http://schemas.microsoft.com/office/powerpoint/2010/main" val="874272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08048905"/>
              </p:ext>
            </p:extLst>
          </p:nvPr>
        </p:nvGraphicFramePr>
        <p:xfrm>
          <a:off x="963292" y="349874"/>
          <a:ext cx="9384255" cy="10779280"/>
        </p:xfrm>
        <a:graphic>
          <a:graphicData uri="http://schemas.openxmlformats.org/drawingml/2006/table">
            <a:tbl>
              <a:tblPr firstRow="1" bandRow="1">
                <a:effectLst/>
                <a:tableStyleId>{5C22544A-7EE6-4342-B048-85BDC9FD1C3A}</a:tableStyleId>
              </a:tblPr>
              <a:tblGrid>
                <a:gridCol w="493759">
                  <a:extLst>
                    <a:ext uri="{9D8B030D-6E8A-4147-A177-3AD203B41FA5}">
                      <a16:colId xmlns:a16="http://schemas.microsoft.com/office/drawing/2014/main" val="20000"/>
                    </a:ext>
                  </a:extLst>
                </a:gridCol>
                <a:gridCol w="3179608">
                  <a:extLst>
                    <a:ext uri="{9D8B030D-6E8A-4147-A177-3AD203B41FA5}">
                      <a16:colId xmlns:a16="http://schemas.microsoft.com/office/drawing/2014/main" val="20001"/>
                    </a:ext>
                  </a:extLst>
                </a:gridCol>
                <a:gridCol w="2351729">
                  <a:extLst>
                    <a:ext uri="{9D8B030D-6E8A-4147-A177-3AD203B41FA5}">
                      <a16:colId xmlns:a16="http://schemas.microsoft.com/office/drawing/2014/main" val="1411665628"/>
                    </a:ext>
                  </a:extLst>
                </a:gridCol>
                <a:gridCol w="3359159">
                  <a:extLst>
                    <a:ext uri="{9D8B030D-6E8A-4147-A177-3AD203B41FA5}">
                      <a16:colId xmlns:a16="http://schemas.microsoft.com/office/drawing/2014/main" val="2532581323"/>
                    </a:ext>
                  </a:extLst>
                </a:gridCol>
              </a:tblGrid>
              <a:tr h="263975">
                <a:tc gridSpan="4">
                  <a:txBody>
                    <a:bodyPr/>
                    <a:lstStyle/>
                    <a:p>
                      <a:pPr lvl="0" algn="ctr"/>
                      <a:r>
                        <a:rPr lang="en-GB" sz="1100" b="0" dirty="0">
                          <a:latin typeface="+mn-lt"/>
                          <a:cs typeface="Arial" panose="020B0604020202020204" pitchFamily="34" charset="0"/>
                        </a:rPr>
                        <a:t>COMPUTING Year 6</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14782">
                <a:tc gridSpan="2">
                  <a:txBody>
                    <a:bodyPr/>
                    <a:lstStyle/>
                    <a:p>
                      <a:pPr lvl="0" algn="ctr"/>
                      <a:r>
                        <a:rPr lang="en-GB" sz="1100" b="0" dirty="0">
                          <a:solidFill>
                            <a:schemeClr val="tx1"/>
                          </a:solidFill>
                          <a:latin typeface="+mn-lt"/>
                          <a:cs typeface="Arial" panose="020B0604020202020204" pitchFamily="34" charset="0"/>
                        </a:rPr>
                        <a:t>Autumn</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Spring</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t>Summer</a:t>
                      </a: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00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72013" marR="72013" marT="35991" marB="35991"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3545631624"/>
                  </a:ext>
                </a:extLst>
              </a:tr>
              <a:tr h="282711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1" u="sng" dirty="0"/>
                        <a:t>6.1 Coding</a:t>
                      </a:r>
                      <a:endParaRPr lang="en-GB" sz="1100" dirty="0"/>
                    </a:p>
                    <a:p>
                      <a:r>
                        <a:rPr lang="en-GB" sz="1100" dirty="0"/>
                        <a:t>To design a playable game with a timer and a score.  To plan and use selection and variables. </a:t>
                      </a:r>
                    </a:p>
                    <a:p>
                      <a:r>
                        <a:rPr lang="en-GB" sz="1100" dirty="0"/>
                        <a:t>To understand how the launch command works.  </a:t>
                      </a:r>
                    </a:p>
                    <a:p>
                      <a:r>
                        <a:rPr lang="en-GB" sz="1100" dirty="0"/>
                        <a:t>To use functions and understand why they are useful. To understand how functions are created and called. To use flowcharts to create and debug code. </a:t>
                      </a:r>
                    </a:p>
                    <a:p>
                      <a:r>
                        <a:rPr lang="en-GB" sz="1100" dirty="0"/>
                        <a:t>To create a simulation of a room in which devices can be controlled. </a:t>
                      </a:r>
                    </a:p>
                    <a:p>
                      <a:r>
                        <a:rPr lang="en-GB" sz="1100" dirty="0"/>
                        <a:t>To understand how user input can be used in a program. </a:t>
                      </a:r>
                    </a:p>
                    <a:p>
                      <a:r>
                        <a:rPr lang="en-GB" sz="1100" dirty="0"/>
                        <a:t>To understand how 2Code can be used to make a text-adventure game.</a:t>
                      </a:r>
                    </a:p>
                    <a:p>
                      <a:endParaRPr lang="en-GB" sz="1100" dirty="0"/>
                    </a:p>
                    <a:p>
                      <a:r>
                        <a:rPr lang="en-GB" sz="1100" b="1" u="sng" dirty="0"/>
                        <a:t>6.5 Text adventures</a:t>
                      </a:r>
                    </a:p>
                    <a:p>
                      <a:r>
                        <a:rPr lang="en-GB" sz="1100" dirty="0"/>
                        <a:t>To find out what a text adventure is. </a:t>
                      </a:r>
                    </a:p>
                    <a:p>
                      <a:r>
                        <a:rPr lang="en-GB" sz="1100" dirty="0"/>
                        <a:t>To use 2Connect to plan a story adventure. </a:t>
                      </a:r>
                    </a:p>
                    <a:p>
                      <a:r>
                        <a:rPr lang="en-GB" sz="1100" dirty="0"/>
                        <a:t>To make a story-based adventure using 2Create a Story. </a:t>
                      </a:r>
                    </a:p>
                    <a:p>
                      <a:r>
                        <a:rPr lang="en-GB" sz="1100" dirty="0"/>
                        <a:t>To read and understand given code for a text adventure game. </a:t>
                      </a:r>
                    </a:p>
                    <a:p>
                      <a:r>
                        <a:rPr lang="en-GB" sz="1100" dirty="0"/>
                        <a:t>To debug and improve a text adventure game</a:t>
                      </a:r>
                      <a:endParaRPr lang="en-GB" sz="1100" b="1" u="sng" dirty="0"/>
                    </a:p>
                    <a:p>
                      <a:endParaRPr lang="en-GB" sz="1100" b="1" u="sng" dirty="0"/>
                    </a:p>
                    <a:p>
                      <a:r>
                        <a:rPr lang="en-GB" sz="1100" b="1" u="sng" dirty="0"/>
                        <a:t>6.8 Binary</a:t>
                      </a:r>
                    </a:p>
                    <a:p>
                      <a:r>
                        <a:rPr lang="en-GB" sz="1100" dirty="0"/>
                        <a:t>To examine how whole numbers are used as the basis for representing all types of data in digital systems. </a:t>
                      </a:r>
                    </a:p>
                    <a:p>
                      <a:r>
                        <a:rPr lang="en-GB" sz="1100" dirty="0"/>
                        <a:t>To recognise that digital systems represent all types of data using number codes that ultimately are patterns of 1s and 0s (called binary digits, which is why they are called digital systems). </a:t>
                      </a:r>
                    </a:p>
                    <a:p>
                      <a:r>
                        <a:rPr lang="en-GB" sz="1100" dirty="0"/>
                        <a:t>To understand that binary represents numbers using 1s and 0s and these represent the on and off electrical states respectively in hardware and robotics. </a:t>
                      </a:r>
                      <a:endParaRPr lang="en-GB" sz="1100" b="1" u="sng" dirty="0"/>
                    </a:p>
                    <a:p>
                      <a:endParaRPr lang="en-GB" sz="1100" b="1" u="sng" dirty="0"/>
                    </a:p>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6.6 Networks</a:t>
                      </a:r>
                    </a:p>
                    <a:p>
                      <a:endParaRPr lang="en-GB" sz="1100" dirty="0"/>
                    </a:p>
                    <a:p>
                      <a:r>
                        <a:rPr lang="en-GB" sz="1100" dirty="0"/>
                        <a:t>To learn about what the Internet consists of. </a:t>
                      </a:r>
                    </a:p>
                    <a:p>
                      <a:r>
                        <a:rPr lang="en-GB" sz="1100" dirty="0"/>
                        <a:t>To find out what a LAN and a WAN are.</a:t>
                      </a:r>
                    </a:p>
                    <a:p>
                      <a:r>
                        <a:rPr lang="en-GB" sz="1100" dirty="0"/>
                        <a:t> To find out how the Internet is accessed in school. </a:t>
                      </a:r>
                    </a:p>
                    <a:p>
                      <a:r>
                        <a:rPr lang="en-GB" sz="1100" dirty="0"/>
                        <a:t>To research and find out about the age of the Internet. </a:t>
                      </a:r>
                    </a:p>
                    <a:p>
                      <a:r>
                        <a:rPr lang="en-GB" sz="1100" dirty="0"/>
                        <a:t>To think about what the future might hold.</a:t>
                      </a:r>
                    </a:p>
                    <a:p>
                      <a:endParaRPr lang="en-GB" sz="1100" dirty="0"/>
                    </a:p>
                    <a:p>
                      <a:r>
                        <a:rPr lang="en-GB" sz="1100" b="1" u="sng" dirty="0"/>
                        <a:t>6.3 Spreadsheets</a:t>
                      </a:r>
                    </a:p>
                    <a:p>
                      <a:r>
                        <a:rPr lang="en-GB" sz="1100" dirty="0"/>
                        <a:t>To use a spreadsheet to investigate the probability of the results of throwing many dice.</a:t>
                      </a:r>
                    </a:p>
                    <a:p>
                      <a:r>
                        <a:rPr lang="en-GB" sz="1100" dirty="0"/>
                        <a:t>To use a spreadsheet to calculate the discount and final prices in a sale. </a:t>
                      </a:r>
                    </a:p>
                    <a:p>
                      <a:r>
                        <a:rPr lang="en-GB" sz="1100" dirty="0"/>
                        <a:t>To use a spreadsheet to plan how to spend pocket money and the effect of saving money. </a:t>
                      </a:r>
                    </a:p>
                    <a:p>
                      <a:r>
                        <a:rPr lang="en-GB" sz="1100" dirty="0"/>
                        <a:t>To use a spreadsheet to plan a school charity day to maximise the money donated to charity.</a:t>
                      </a:r>
                      <a:endParaRPr lang="en-GB" sz="1100" b="1" u="sng" dirty="0"/>
                    </a:p>
                    <a:p>
                      <a:endParaRPr lang="en-GB" sz="1100" b="1" u="sng" dirty="0"/>
                    </a:p>
                    <a:p>
                      <a:r>
                        <a:rPr lang="en-GB" sz="1100" b="1" u="sng" dirty="0"/>
                        <a:t>6.9 Spreadsheets</a:t>
                      </a:r>
                    </a:p>
                    <a:p>
                      <a:r>
                        <a:rPr lang="en-GB" sz="1100" dirty="0"/>
                        <a:t>To know what a spreadsheet looks like.</a:t>
                      </a:r>
                    </a:p>
                    <a:p>
                      <a:r>
                        <a:rPr lang="en-GB" sz="1100" dirty="0"/>
                        <a:t>To navigate and enter data into cells.   To introduce some basic data formulae in Excel for percentages, averages and max and min numbers. To demonstrate how the use of Excel can save time and effort when performing calculations. </a:t>
                      </a:r>
                    </a:p>
                    <a:p>
                      <a:r>
                        <a:rPr lang="en-GB" sz="1100" dirty="0"/>
                        <a:t>To use a spreadsheet to model a real life situation. </a:t>
                      </a:r>
                    </a:p>
                    <a:p>
                      <a:r>
                        <a:rPr lang="en-GB" sz="1100" dirty="0"/>
                        <a:t>To demonstrate how Excel can make complex data clear by manipulating the way it is presented. </a:t>
                      </a:r>
                    </a:p>
                    <a:p>
                      <a:r>
                        <a:rPr lang="en-GB" sz="1100" dirty="0"/>
                        <a:t>To create a variety of graphs in Excel. To apply spreadsheet skills to solving problems. </a:t>
                      </a:r>
                      <a:endParaRPr lang="en-GB" sz="1100" b="1" u="sng" dirty="0"/>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b="1" u="sng" dirty="0"/>
                        <a:t>6.4 Blogging</a:t>
                      </a:r>
                    </a:p>
                    <a:p>
                      <a:endParaRPr lang="en-GB" sz="1100" b="1" u="sng" dirty="0"/>
                    </a:p>
                    <a:p>
                      <a:r>
                        <a:rPr lang="en-GB" sz="1100" dirty="0"/>
                        <a:t>To identify the purpose of writing a blog. </a:t>
                      </a:r>
                    </a:p>
                    <a:p>
                      <a:r>
                        <a:rPr lang="en-GB" sz="1100" dirty="0"/>
                        <a:t>To identify the features of a successful blog. </a:t>
                      </a:r>
                    </a:p>
                    <a:p>
                      <a:r>
                        <a:rPr lang="en-GB" sz="1100" dirty="0"/>
                        <a:t>To plan the theme and content for a blog. </a:t>
                      </a:r>
                    </a:p>
                    <a:p>
                      <a:r>
                        <a:rPr lang="en-GB" sz="1100" dirty="0"/>
                        <a:t>To understand how to write a blog and a blog post. </a:t>
                      </a:r>
                    </a:p>
                    <a:p>
                      <a:r>
                        <a:rPr lang="en-GB" sz="1100" dirty="0"/>
                        <a:t>To consider the effect upon the audience of changing the visual properties of the blog. </a:t>
                      </a:r>
                    </a:p>
                    <a:p>
                      <a:r>
                        <a:rPr lang="en-GB" sz="1100" dirty="0"/>
                        <a:t>To understand how to contribute to an existing blog. </a:t>
                      </a:r>
                    </a:p>
                    <a:p>
                      <a:r>
                        <a:rPr lang="en-GB" sz="1100" dirty="0"/>
                        <a:t>To understand how and why blog posts are approved by the teacher. </a:t>
                      </a:r>
                    </a:p>
                    <a:p>
                      <a:r>
                        <a:rPr lang="en-GB" sz="1100" dirty="0"/>
                        <a:t>To understand the importance of commenting on blogs.</a:t>
                      </a:r>
                      <a:endParaRPr lang="en-GB" sz="1100" b="1" u="sng" dirty="0"/>
                    </a:p>
                    <a:p>
                      <a:endParaRPr lang="en-GB" sz="1100" b="1" u="sng" dirty="0"/>
                    </a:p>
                    <a:p>
                      <a:r>
                        <a:rPr lang="en-GB" sz="1100" b="1" u="sng" dirty="0"/>
                        <a:t>6.7 Quizzing</a:t>
                      </a:r>
                    </a:p>
                    <a:p>
                      <a:r>
                        <a:rPr lang="en-GB" sz="1100" dirty="0"/>
                        <a:t>To create a picture-based quiz for young children.</a:t>
                      </a:r>
                    </a:p>
                    <a:p>
                      <a:r>
                        <a:rPr lang="en-GB" sz="1100" dirty="0"/>
                        <a:t>To learn how to use the question types within 2Quiz.</a:t>
                      </a:r>
                    </a:p>
                    <a:p>
                      <a:r>
                        <a:rPr lang="en-GB" sz="1100" dirty="0"/>
                        <a:t>To explore the grammar quizzes. </a:t>
                      </a:r>
                    </a:p>
                    <a:p>
                      <a:r>
                        <a:rPr lang="en-GB" sz="1100" dirty="0"/>
                        <a:t>To make a quiz that requires the player to search a database. </a:t>
                      </a:r>
                    </a:p>
                    <a:p>
                      <a:r>
                        <a:rPr lang="en-GB" sz="1100" dirty="0"/>
                        <a:t>To make a survey and analyse the responses.</a:t>
                      </a:r>
                    </a:p>
                    <a:p>
                      <a:endParaRPr lang="en-GB" sz="1100" b="1" u="sng" dirty="0"/>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649196">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solidFill>
                          <a:srgbClr val="7030A0"/>
                        </a:solidFill>
                      </a:endParaRPr>
                    </a:p>
                  </a:txBody>
                  <a:tcPr marL="72013" marR="72013" marT="35991" marB="3599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83210765"/>
                  </a:ext>
                </a:extLst>
              </a:tr>
              <a:tr h="643954">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END POINT</a:t>
                      </a:r>
                    </a:p>
                  </a:txBody>
                  <a:tcPr marL="72013" marR="72013" marT="35991" marB="35991"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3854093209"/>
                  </a:ext>
                </a:extLst>
              </a:tr>
              <a:tr h="1059036">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72013" marR="72013" marT="35991" marB="35991"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endParaRPr lang="en-GB" sz="1100" b="0" baseline="0" dirty="0">
                        <a:solidFill>
                          <a:schemeClr val="tx1"/>
                        </a:solidFill>
                        <a:latin typeface="+mn-lt"/>
                        <a:cs typeface="Arial" panose="020B0604020202020204" pitchFamily="34" charset="0"/>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p>
                  </a:txBody>
                  <a:tcPr marL="72013" marR="72013" marT="35991" marB="35991">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Tree>
    <p:extLst>
      <p:ext uri="{BB962C8B-B14F-4D97-AF65-F5344CB8AC3E}">
        <p14:creationId xmlns:p14="http://schemas.microsoft.com/office/powerpoint/2010/main" val="30827119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13</a:t>
            </a:fld>
            <a:endParaRPr lang="en-GB" dirty="0"/>
          </a:p>
        </p:txBody>
      </p:sp>
      <p:sp>
        <p:nvSpPr>
          <p:cNvPr id="8" name="TextBox 7">
            <a:extLst>
              <a:ext uri="{FF2B5EF4-FFF2-40B4-BE49-F238E27FC236}">
                <a16:creationId xmlns:a16="http://schemas.microsoft.com/office/drawing/2014/main" id="{BEF6C968-92F2-4304-8270-423FA58CF383}"/>
              </a:ext>
            </a:extLst>
          </p:cNvPr>
          <p:cNvSpPr txBox="1"/>
          <p:nvPr/>
        </p:nvSpPr>
        <p:spPr>
          <a:xfrm>
            <a:off x="4986171" y="256719"/>
            <a:ext cx="1623714" cy="326884"/>
          </a:xfrm>
          <a:prstGeom prst="rect">
            <a:avLst/>
          </a:prstGeom>
          <a:noFill/>
        </p:spPr>
        <p:txBody>
          <a:bodyPr wrap="none" rtlCol="0">
            <a:spAutoFit/>
          </a:bodyPr>
          <a:lstStyle/>
          <a:p>
            <a:r>
              <a:rPr lang="en-GB" sz="1524" u="sng" dirty="0"/>
              <a:t>Year 6 vocabulary </a:t>
            </a:r>
          </a:p>
        </p:txBody>
      </p:sp>
    </p:spTree>
    <p:extLst>
      <p:ext uri="{BB962C8B-B14F-4D97-AF65-F5344CB8AC3E}">
        <p14:creationId xmlns:p14="http://schemas.microsoft.com/office/powerpoint/2010/main" val="34575374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14B9BC4F934244F93080537CA5A425A" ma:contentTypeVersion="14" ma:contentTypeDescription="Create a new document." ma:contentTypeScope="" ma:versionID="8a89a80440f25273e106575895334f6f">
  <xsd:schema xmlns:xsd="http://www.w3.org/2001/XMLSchema" xmlns:xs="http://www.w3.org/2001/XMLSchema" xmlns:p="http://schemas.microsoft.com/office/2006/metadata/properties" xmlns:ns2="cfe6ba82-5d64-4a1e-8b24-25a84b23aa3e" xmlns:ns3="7dc4b31e-24a8-416e-b034-dc08cde90b0b" targetNamespace="http://schemas.microsoft.com/office/2006/metadata/properties" ma:root="true" ma:fieldsID="e083253190d7c2f17c5eb106d53f42a5" ns2:_="" ns3:_="">
    <xsd:import namespace="cfe6ba82-5d64-4a1e-8b24-25a84b23aa3e"/>
    <xsd:import namespace="7dc4b31e-24a8-416e-b034-dc08cde90b0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6ba82-5d64-4a1e-8b24-25a84b23aa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cffd191-4c22-4ae3-b697-6528a184694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c4b31e-24a8-416e-b034-dc08cde90b0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00475c1-3ef4-409d-bd02-1ed6336325c3}" ma:internalName="TaxCatchAll" ma:showField="CatchAllData" ma:web="7dc4b31e-24a8-416e-b034-dc08cde90b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fe6ba82-5d64-4a1e-8b24-25a84b23aa3e">
      <Terms xmlns="http://schemas.microsoft.com/office/infopath/2007/PartnerControls"/>
    </lcf76f155ced4ddcb4097134ff3c332f>
    <TaxCatchAll xmlns="7dc4b31e-24a8-416e-b034-dc08cde90b0b" xsi:nil="true"/>
  </documentManagement>
</p:properties>
</file>

<file path=customXml/itemProps1.xml><?xml version="1.0" encoding="utf-8"?>
<ds:datastoreItem xmlns:ds="http://schemas.openxmlformats.org/officeDocument/2006/customXml" ds:itemID="{06C1309C-4194-4333-9D38-5689E6BB95DE}"/>
</file>

<file path=customXml/itemProps2.xml><?xml version="1.0" encoding="utf-8"?>
<ds:datastoreItem xmlns:ds="http://schemas.openxmlformats.org/officeDocument/2006/customXml" ds:itemID="{1EEA6DD9-C0A8-46E5-827C-8681A7BA0AD7}"/>
</file>

<file path=customXml/itemProps3.xml><?xml version="1.0" encoding="utf-8"?>
<ds:datastoreItem xmlns:ds="http://schemas.openxmlformats.org/officeDocument/2006/customXml" ds:itemID="{749A74B1-B2BC-4531-8513-5D314C7484EF}"/>
</file>

<file path=docProps/app.xml><?xml version="1.0" encoding="utf-8"?>
<Properties xmlns="http://schemas.openxmlformats.org/officeDocument/2006/extended-properties" xmlns:vt="http://schemas.openxmlformats.org/officeDocument/2006/docPropsVTypes">
  <TotalTime>391</TotalTime>
  <Words>3348</Words>
  <Application>Microsoft Office PowerPoint</Application>
  <PresentationFormat>Widescreen</PresentationFormat>
  <Paragraphs>392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Briony Whing</dc:creator>
  <cp:lastModifiedBy>Alanna Williams</cp:lastModifiedBy>
  <cp:revision>29</cp:revision>
  <dcterms:created xsi:type="dcterms:W3CDTF">2024-05-15T08:30:30Z</dcterms:created>
  <dcterms:modified xsi:type="dcterms:W3CDTF">2024-06-03T13:58:56Z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3" name="ContentTypeId">
    <vt:lpwstr>0x010100D14B9BC4F934244F93080537CA5A425A</vt:lpwstr>
  </property>
  <property fmtid="{D5CDD505-2E9C-101B-9397-08002B2CF9AE}" pid="4" name="MediaServiceImageTags">
    <vt:lpwstr/>
  </property>
</Properties>
</file>