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03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3883" autoAdjust="0"/>
  </p:normalViewPr>
  <p:slideViewPr>
    <p:cSldViewPr snapToGrid="0">
      <p:cViewPr varScale="1">
        <p:scale>
          <a:sx n="85" d="100"/>
          <a:sy n="85" d="100"/>
        </p:scale>
        <p:origin x="1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05BE0-28B8-40A3-A7A2-9F2B7F2750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26B9E3-BD48-4119-83DB-D99AA1D26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FB631-EA41-40DC-91A1-069FF0E59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BE708-CEF5-421A-AE0E-640D66538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4470-FF65-46AC-A2F9-5A82EEE47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54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4B02A-6315-40F1-94A4-A2073B8A6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AD87B-3A78-444B-9956-623F33DA91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02B82E-8FFF-41FA-AD95-4F09B9497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497BD1-5201-4BD6-93CA-51BEEC03D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C1783-FE1A-47F0-8575-69D1F82C8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781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B73A1-CED3-4107-981F-6181FC8C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13E1B-537F-4968-9916-C822BBA559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E40B6D-E199-48F4-9E6D-DD3DBD8E5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E142B2-AF31-434D-9A97-E29D63DF1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09C17-436E-4607-910E-C22B3E4D7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16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002D6-09E6-437D-9F9E-25F4835F9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0F9DB-1DF2-4EC5-93FC-F657A236DE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C465A9-15EF-41DF-8E8D-A0A48E9A72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73213-3C5B-4F27-B2C7-8C8280AB0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361E8-5208-40B8-95F8-FA92BC58E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D83DCF-E5A0-4C23-9503-1E806919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28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D30B6-E443-4339-9003-969ABEB81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84F4D-7C72-4AD4-8C98-D5158706C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E08BBF-20A4-4720-927B-D65A8A4190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6E05FF-9DB4-43BB-9232-1A53DDC7AF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111938-51CC-44A7-A5AD-E4CE7EE9B1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6657DB-6AE2-45C9-B7F0-C1BD3FD19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3B3B06-B80D-45BA-B724-FEC650BEF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0B214-53F2-4EB7-ADFD-A122803C9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9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8C7DD-A59A-4C8B-BA12-9C67A9F5B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F8077-538D-46EA-AD01-EF58AE0FE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4CE49-0045-4F1B-9521-637285F37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C1EF76-93E3-4573-B4D1-A1635BF25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41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611F8A-DE4E-42E2-AAD4-4F1E3E034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C57A34-8DA5-47ED-A836-D101A878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FE8089-C486-44B4-A0BA-09E0317B4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076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6BCB4-C211-40A9-BDF9-4D3A0AAFD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9854B-42E5-4169-89B7-5C7AC1D115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5E2F8E-764A-4DA7-A662-115612401E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403375-967C-4263-AEAB-D11470534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ED3920-B69A-473F-9CD7-D97477D79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141AD0-0D79-4C10-8270-B97CD3844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26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3AED7-2D25-4CBA-A196-8EB8F6536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8FA8F2-FB7E-4611-83A3-4025827A9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268C17-2878-4622-A942-1A637A4028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219145-57CD-4F96-A041-1996A7821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83EF79-9A0A-4151-839A-9ED35F4B3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532CC2-7257-4851-8810-E59092C1A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881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FFDD0-458C-4520-9007-2F55A29E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697864-2EFC-4A2B-A1EF-17F1EA08ED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52B9D-0254-4BEE-B3C1-638C726A6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CBDC91-C56D-48C3-B2DF-5ECA35662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E1D58-D419-47E8-9A62-FA633E137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005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72D5AE-9A4F-4D25-90F5-91ED3ACE3E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7F0E19-01A0-4F3B-9583-BE06AAB725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2E735-E271-4FE8-BBAA-9531DE8B0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DFA5FE-C43F-44ED-A900-BA915BCB2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B939EE-BF18-4319-9131-0C3754681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68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85FF26-5B53-45BD-8424-25EA8959D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DC3E4-663F-49EA-A1D6-01CB48F2A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710F9-E3CD-4C63-AE7C-6A70FE0604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DA10AD-AC71-40D5-9B2F-8C54DEF47F69}" type="datetimeFigureOut">
              <a:rPr lang="en-GB" smtClean="0"/>
              <a:t>03/06/2024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7780E-D0B7-4764-8710-A7DCBAFBE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32DA1-2FF4-40CE-85A3-10D5972C72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58BBA-7520-4B4A-8011-C64E02DD95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158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100856"/>
              </p:ext>
            </p:extLst>
          </p:nvPr>
        </p:nvGraphicFramePr>
        <p:xfrm>
          <a:off x="963292" y="349874"/>
          <a:ext cx="9384255" cy="136291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937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9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51729">
                  <a:extLst>
                    <a:ext uri="{9D8B030D-6E8A-4147-A177-3AD203B41FA5}">
                      <a16:colId xmlns:a16="http://schemas.microsoft.com/office/drawing/2014/main" val="1411665628"/>
                    </a:ext>
                  </a:extLst>
                </a:gridCol>
                <a:gridCol w="3359159">
                  <a:extLst>
                    <a:ext uri="{9D8B030D-6E8A-4147-A177-3AD203B41FA5}">
                      <a16:colId xmlns:a16="http://schemas.microsoft.com/office/drawing/2014/main" val="2532581323"/>
                    </a:ext>
                  </a:extLst>
                </a:gridCol>
              </a:tblGrid>
              <a:tr h="263975">
                <a:tc gridSpan="4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latin typeface="+mn-lt"/>
                          <a:cs typeface="Arial" panose="020B0604020202020204" pitchFamily="34" charset="0"/>
                        </a:rPr>
                        <a:t>ONLINE SAFETY  Years 1 - 6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C5F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782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Autumn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Spring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Summer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019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Prior</a:t>
                      </a:r>
                    </a:p>
                  </a:txBody>
                  <a:tcPr marL="72013" marR="72013" marT="35991" marB="35991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545631624"/>
                  </a:ext>
                </a:extLst>
              </a:tr>
              <a:tr h="282711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Knowledge (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substantive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and </a:t>
                      </a:r>
                      <a:r>
                        <a:rPr lang="en-GB" sz="1100" b="1" dirty="0">
                          <a:solidFill>
                            <a:srgbClr val="00B0F0"/>
                          </a:solidFill>
                          <a:latin typeface="+mn-lt"/>
                          <a:cs typeface="Arial" panose="020B0604020202020204" pitchFamily="34" charset="0"/>
                        </a:rPr>
                        <a:t>disciplinary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u="sng" dirty="0"/>
                        <a:t>Year 1</a:t>
                      </a:r>
                    </a:p>
                    <a:p>
                      <a:r>
                        <a:rPr lang="en-GB" sz="1100" dirty="0"/>
                        <a:t>To log in and out safely. </a:t>
                      </a:r>
                    </a:p>
                    <a:p>
                      <a:r>
                        <a:rPr lang="en-GB" sz="1100" dirty="0"/>
                        <a:t>To explore the Tools and Games section of Purple Mash.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b="1" u="sng" dirty="0"/>
                        <a:t>Year 2</a:t>
                      </a:r>
                    </a:p>
                    <a:p>
                      <a:r>
                        <a:rPr lang="en-GB" sz="1100" dirty="0"/>
                        <a:t>To use the search facility to refine searches on Purple Mash by year group and subject.</a:t>
                      </a:r>
                    </a:p>
                    <a:p>
                      <a:r>
                        <a:rPr lang="en-GB" sz="1100" dirty="0"/>
                        <a:t>To share the work they have created to a display board.</a:t>
                      </a:r>
                    </a:p>
                    <a:p>
                      <a:r>
                        <a:rPr lang="en-GB" sz="1100" dirty="0"/>
                        <a:t>To understand that the teacher approves work before it is displayed.</a:t>
                      </a:r>
                    </a:p>
                    <a:p>
                      <a:r>
                        <a:rPr lang="en-GB" sz="1100" dirty="0"/>
                        <a:t>To begin to understand how things can be shared electronically for others to see both on Purple Mash and the Internet.</a:t>
                      </a:r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3</a:t>
                      </a:r>
                    </a:p>
                    <a:p>
                      <a:r>
                        <a:rPr lang="en-GB" sz="1100" dirty="0"/>
                        <a:t>To know what makes a safe password.</a:t>
                      </a:r>
                    </a:p>
                    <a:p>
                      <a:r>
                        <a:rPr lang="en-GB" sz="1100" dirty="0"/>
                        <a:t> To learn methods for keeping passwords safe. </a:t>
                      </a:r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4</a:t>
                      </a:r>
                    </a:p>
                    <a:p>
                      <a:r>
                        <a:rPr lang="en-GB" sz="1100" dirty="0"/>
                        <a:t>To understand how children can protect themselves from online identity theft. </a:t>
                      </a:r>
                    </a:p>
                    <a:p>
                      <a:r>
                        <a:rPr lang="en-GB" sz="1100" dirty="0"/>
                        <a:t>To understand that information put online leaves a digital footprint or trail and that this can aid identity theft. </a:t>
                      </a:r>
                    </a:p>
                    <a:p>
                      <a:r>
                        <a:rPr lang="en-GB" sz="1100" dirty="0"/>
                        <a:t>To identify the risks and benefits of installing software including apps. </a:t>
                      </a:r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5</a:t>
                      </a:r>
                    </a:p>
                    <a:p>
                      <a:r>
                        <a:rPr lang="en-GB" sz="1100" dirty="0"/>
                        <a:t>To gain a greater understanding of the impact that sharing digital content can have. </a:t>
                      </a:r>
                    </a:p>
                    <a:p>
                      <a:r>
                        <a:rPr lang="en-GB" sz="1100" dirty="0"/>
                        <a:t>To review sources of support when using technology and children’s responsibility to one another in their online behaviour. </a:t>
                      </a:r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6</a:t>
                      </a:r>
                    </a:p>
                    <a:p>
                      <a:r>
                        <a:rPr lang="en-GB" sz="1100" dirty="0"/>
                        <a:t>To identify benefits and risks of mobile devices broadcasting the location of the user/device. </a:t>
                      </a:r>
                    </a:p>
                    <a:p>
                      <a:r>
                        <a:rPr lang="en-GB" sz="1100" dirty="0"/>
                        <a:t>To identify secure sites by looking for privacy seals of approval. </a:t>
                      </a:r>
                    </a:p>
                    <a:p>
                      <a:r>
                        <a:rPr lang="en-GB" sz="1100" dirty="0"/>
                        <a:t>To identify the benefits and risks of giving personal information. 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u="sng" dirty="0"/>
                        <a:t>Year 1</a:t>
                      </a:r>
                    </a:p>
                    <a:p>
                      <a:r>
                        <a:rPr lang="en-GB" sz="1100" dirty="0"/>
                        <a:t>To learn how to find saved work in the Online Work area and find teacher comments.</a:t>
                      </a:r>
                    </a:p>
                    <a:p>
                      <a:r>
                        <a:rPr lang="en-GB" sz="1100" dirty="0"/>
                        <a:t>To learn how to search Purple Mash to find resources. </a:t>
                      </a:r>
                    </a:p>
                    <a:p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sng" dirty="0"/>
                        <a:t>Year 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know that Email is a form of digital communication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open and send an email to a 2Respond character.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discuss their own experiences and understanding of what email is used for and what makes them happy and sad.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3</a:t>
                      </a:r>
                    </a:p>
                    <a:p>
                      <a:r>
                        <a:rPr lang="en-GB" sz="1100" dirty="0"/>
                        <a:t>To understand how the Internet can be used in effective communication. </a:t>
                      </a:r>
                    </a:p>
                    <a:p>
                      <a:r>
                        <a:rPr lang="en-GB" sz="1100" dirty="0"/>
                        <a:t>To understand how a blog can be used to communicate with a wider audience. </a:t>
                      </a:r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4</a:t>
                      </a:r>
                    </a:p>
                    <a:p>
                      <a:r>
                        <a:rPr lang="en-GB" sz="1100" dirty="0"/>
                        <a:t>To understand that copying the work of others and presenting it as their own is called ‘plagiarism’ and to consider the consequences of plagiarism. </a:t>
                      </a:r>
                    </a:p>
                    <a:p>
                      <a:r>
                        <a:rPr lang="en-GB" sz="1100" dirty="0"/>
                        <a:t>To identify appropriate behaviour when participating or contributing to collaborative online projects for learning. </a:t>
                      </a:r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5</a:t>
                      </a:r>
                    </a:p>
                    <a:p>
                      <a:r>
                        <a:rPr lang="en-GB" sz="1100" dirty="0"/>
                        <a:t>To know how to maintain secure passwords. </a:t>
                      </a:r>
                    </a:p>
                    <a:p>
                      <a:r>
                        <a:rPr lang="en-GB" sz="1100" dirty="0"/>
                        <a:t>To understand the advantages, disadvantages, permissions and purposes of altering an image digitally and the reasons for this. </a:t>
                      </a:r>
                    </a:p>
                    <a:p>
                      <a:r>
                        <a:rPr lang="en-GB" sz="1100" dirty="0"/>
                        <a:t>To be aware of appropriate and inappropriate text, photographs and videos and the impact of sharing these online. </a:t>
                      </a:r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6</a:t>
                      </a:r>
                    </a:p>
                    <a:p>
                      <a:r>
                        <a:rPr lang="en-GB" sz="1100" dirty="0"/>
                        <a:t>To review the meaning of a digital footprint. </a:t>
                      </a:r>
                    </a:p>
                    <a:p>
                      <a:r>
                        <a:rPr lang="en-GB" sz="1100" dirty="0"/>
                        <a:t>To have a clear idea of appropriate online behaviour. </a:t>
                      </a:r>
                    </a:p>
                    <a:p>
                      <a:r>
                        <a:rPr lang="en-GB" sz="1100" dirty="0"/>
                        <a:t>To begin to understand how information online can persist. </a:t>
                      </a:r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u="sng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u="sng" dirty="0"/>
                        <a:t>.Year 1</a:t>
                      </a:r>
                    </a:p>
                    <a:p>
                      <a:r>
                        <a:rPr lang="en-GB" sz="1100" dirty="0"/>
                        <a:t>To learn how to open, save and print. To understand the importance of logging out. </a:t>
                      </a:r>
                    </a:p>
                    <a:p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u="sng" dirty="0"/>
                        <a:t>Year 2</a:t>
                      </a:r>
                    </a:p>
                    <a:p>
                      <a:r>
                        <a:rPr lang="en-GB" sz="1100" dirty="0"/>
                        <a:t>To explain what a digital footprint is.</a:t>
                      </a:r>
                    </a:p>
                    <a:p>
                      <a:r>
                        <a:rPr lang="en-GB" sz="1100" dirty="0"/>
                        <a:t>To give examples of things that they would not want to be in their digital footprint.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b="1" u="sng" dirty="0"/>
                        <a:t>Year 3</a:t>
                      </a:r>
                    </a:p>
                    <a:p>
                      <a:r>
                        <a:rPr lang="en-GB" sz="1100" dirty="0"/>
                        <a:t>To consider the truth of the content of websites.</a:t>
                      </a:r>
                    </a:p>
                    <a:p>
                      <a:r>
                        <a:rPr lang="en-GB" sz="1100" dirty="0"/>
                        <a:t>To learn about the meaning of age restrictions symbols on digital media and devices</a:t>
                      </a:r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4</a:t>
                      </a:r>
                    </a:p>
                    <a:p>
                      <a:r>
                        <a:rPr lang="en-GB" sz="1100" dirty="0"/>
                        <a:t>To identify the positive and negative influences of technology on health and the environment. </a:t>
                      </a:r>
                    </a:p>
                    <a:p>
                      <a:r>
                        <a:rPr lang="en-GB" sz="1100" dirty="0"/>
                        <a:t>To understand the importance of balancing game and screen time with other parts of their lives.</a:t>
                      </a:r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learn about how to reference sources in their work. </a:t>
                      </a:r>
                      <a:endParaRPr lang="en-GB" sz="1100" b="1" u="sng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To search the Internet with a consideration for the reliability of the results of sources to check validity and understand the impact of incorrect information. To ensure reliability through using different methods of communication. </a:t>
                      </a:r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endParaRPr lang="en-GB" sz="1100" b="1" u="sng" dirty="0"/>
                    </a:p>
                    <a:p>
                      <a:r>
                        <a:rPr lang="en-GB" sz="1100" b="1" u="sng" dirty="0"/>
                        <a:t>Year 6</a:t>
                      </a:r>
                    </a:p>
                    <a:p>
                      <a:r>
                        <a:rPr lang="en-GB" sz="1100" dirty="0"/>
                        <a:t>To understand the importance of balancing game and screen time with other parts of their lives. </a:t>
                      </a:r>
                    </a:p>
                    <a:p>
                      <a:r>
                        <a:rPr lang="en-GB" sz="1100" dirty="0"/>
                        <a:t>To identify the positive and negative influences of technology on health and the environment.</a:t>
                      </a:r>
                      <a:endParaRPr lang="en-GB" sz="1100" b="0" u="sng" dirty="0"/>
                    </a:p>
                    <a:p>
                      <a:endParaRPr lang="en-GB" sz="1100" b="1" u="sng" dirty="0"/>
                    </a:p>
                    <a:p>
                      <a:endParaRPr lang="en-GB" sz="1100" dirty="0"/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919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rgbClr val="7030A0"/>
                          </a:solidFill>
                          <a:latin typeface="+mn-lt"/>
                          <a:cs typeface="Arial" panose="020B0604020202020204" pitchFamily="34" charset="0"/>
                        </a:rPr>
                        <a:t>Skills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solidFill>
                            <a:srgbClr val="7030A0"/>
                          </a:solidFill>
                        </a:rPr>
                        <a:t>Type username and password accurately.</a:t>
                      </a: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>
                        <a:solidFill>
                          <a:srgbClr val="7030A0"/>
                        </a:solidFill>
                      </a:endParaRPr>
                    </a:p>
                  </a:txBody>
                  <a:tcPr marL="72013" marR="72013" marT="35991" marB="359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210765"/>
                  </a:ext>
                </a:extLst>
              </a:tr>
              <a:tr h="64395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END POINT</a:t>
                      </a:r>
                    </a:p>
                  </a:txBody>
                  <a:tcPr marL="72013" marR="72013" marT="35991" marB="35991" vert="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093209"/>
                  </a:ext>
                </a:extLst>
              </a:tr>
              <a:tr h="105903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Next</a:t>
                      </a:r>
                    </a:p>
                  </a:txBody>
                  <a:tcPr marL="72013" marR="72013" marT="35991" marB="35991" vert="eaVert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CAE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 typeface="Arial" pitchFamily="34"/>
                        <a:buNone/>
                        <a:tabLst/>
                      </a:pPr>
                      <a:endParaRPr lang="en-GB" sz="1100" b="0" i="0" u="none" strike="noStrike" kern="1200" cap="none" spc="0" baseline="0" dirty="0">
                        <a:solidFill>
                          <a:schemeClr val="tx1"/>
                        </a:solidFill>
                        <a:uFillTx/>
                        <a:latin typeface="+mn-lt"/>
                      </a:endParaRPr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72013" marR="72013" marT="35991" marB="35991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335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1636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4B9BC4F934244F93080537CA5A425A" ma:contentTypeVersion="14" ma:contentTypeDescription="Create a new document." ma:contentTypeScope="" ma:versionID="8a89a80440f25273e106575895334f6f">
  <xsd:schema xmlns:xsd="http://www.w3.org/2001/XMLSchema" xmlns:xs="http://www.w3.org/2001/XMLSchema" xmlns:p="http://schemas.microsoft.com/office/2006/metadata/properties" xmlns:ns2="cfe6ba82-5d64-4a1e-8b24-25a84b23aa3e" xmlns:ns3="7dc4b31e-24a8-416e-b034-dc08cde90b0b" targetNamespace="http://schemas.microsoft.com/office/2006/metadata/properties" ma:root="true" ma:fieldsID="e083253190d7c2f17c5eb106d53f42a5" ns2:_="" ns3:_="">
    <xsd:import namespace="cfe6ba82-5d64-4a1e-8b24-25a84b23aa3e"/>
    <xsd:import namespace="7dc4b31e-24a8-416e-b034-dc08cde90b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e6ba82-5d64-4a1e-8b24-25a84b23aa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cffd191-4c22-4ae3-b697-6528a18469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4b31e-24a8-416e-b034-dc08cde90b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00475c1-3ef4-409d-bd02-1ed6336325c3}" ma:internalName="TaxCatchAll" ma:showField="CatchAllData" ma:web="7dc4b31e-24a8-416e-b034-dc08cde90b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e6ba82-5d64-4a1e-8b24-25a84b23aa3e">
      <Terms xmlns="http://schemas.microsoft.com/office/infopath/2007/PartnerControls"/>
    </lcf76f155ced4ddcb4097134ff3c332f>
    <TaxCatchAll xmlns="7dc4b31e-24a8-416e-b034-dc08cde90b0b" xsi:nil="true"/>
  </documentManagement>
</p:properties>
</file>

<file path=customXml/itemProps1.xml><?xml version="1.0" encoding="utf-8"?>
<ds:datastoreItem xmlns:ds="http://schemas.openxmlformats.org/officeDocument/2006/customXml" ds:itemID="{A8F773E2-438E-4548-A346-5D0572E9A8A0}"/>
</file>

<file path=customXml/itemProps2.xml><?xml version="1.0" encoding="utf-8"?>
<ds:datastoreItem xmlns:ds="http://schemas.openxmlformats.org/officeDocument/2006/customXml" ds:itemID="{E0A17DEC-9A51-4575-B7B6-D2529B778207}"/>
</file>

<file path=customXml/itemProps3.xml><?xml version="1.0" encoding="utf-8"?>
<ds:datastoreItem xmlns:ds="http://schemas.openxmlformats.org/officeDocument/2006/customXml" ds:itemID="{F70A363E-9EA9-4851-8723-5E500624A469}"/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674</Words>
  <Application>Microsoft Office PowerPoint</Application>
  <PresentationFormat>Widescreen</PresentationFormat>
  <Paragraphs>95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Briony Whing</dc:creator>
  <cp:lastModifiedBy>Alanna Williams</cp:lastModifiedBy>
  <cp:revision>14</cp:revision>
  <dcterms:created xsi:type="dcterms:W3CDTF">2024-05-15T08:30:30Z</dcterms:created>
  <dcterms:modified xsi:type="dcterms:W3CDTF">2024-06-03T13:48:41Z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3" name="ContentTypeId">
    <vt:lpwstr>0x010100D14B9BC4F934244F93080537CA5A425A</vt:lpwstr>
  </property>
  <property fmtid="{D5CDD505-2E9C-101B-9397-08002B2CF9AE}" pid="4" name="MediaServiceImageTags">
    <vt:lpwstr/>
  </property>
</Properties>
</file>