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7"/>
  </p:notesMasterIdLst>
  <p:sldIdLst>
    <p:sldId id="2007" r:id="rId5"/>
    <p:sldId id="2030" r:id="rId6"/>
    <p:sldId id="2019" r:id="rId7"/>
    <p:sldId id="2029" r:id="rId8"/>
    <p:sldId id="2020" r:id="rId9"/>
    <p:sldId id="2028" r:id="rId10"/>
    <p:sldId id="2033" r:id="rId11"/>
    <p:sldId id="2031" r:id="rId12"/>
    <p:sldId id="2034" r:id="rId13"/>
    <p:sldId id="2032" r:id="rId14"/>
    <p:sldId id="2035" r:id="rId15"/>
    <p:sldId id="2026" r:id="rId16"/>
  </p:sldIdLst>
  <p:sldSz cx="12599988" cy="8999538"/>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C5FA1"/>
    <a:srgbClr val="1B75BC"/>
    <a:srgbClr val="A06EBE"/>
    <a:srgbClr val="7CBC80"/>
    <a:srgbClr val="9DC3E6"/>
    <a:srgbClr val="A9D18E"/>
    <a:srgbClr val="C2A3D5"/>
    <a:srgbClr val="BDD7EE"/>
    <a:srgbClr val="673A82"/>
    <a:srgbClr val="DEEB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61" autoAdjust="0"/>
    <p:restoredTop sz="93883" autoAdjust="0"/>
  </p:normalViewPr>
  <p:slideViewPr>
    <p:cSldViewPr snapToGrid="0">
      <p:cViewPr varScale="1">
        <p:scale>
          <a:sx n="75" d="100"/>
          <a:sy n="75" d="100"/>
        </p:scale>
        <p:origin x="86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Thomas" userId="6ae3861b-1e3c-4add-8294-5fbda8d22915" providerId="ADAL" clId="{9A5FDC5F-8F38-4BE1-8009-261B1AAFA531}"/>
    <pc:docChg chg="custSel modSld">
      <pc:chgData name="Lauren Thomas" userId="6ae3861b-1e3c-4add-8294-5fbda8d22915" providerId="ADAL" clId="{9A5FDC5F-8F38-4BE1-8009-261B1AAFA531}" dt="2025-10-08T18:32:06.770" v="87" actId="13926"/>
      <pc:docMkLst>
        <pc:docMk/>
      </pc:docMkLst>
      <pc:sldChg chg="modSp">
        <pc:chgData name="Lauren Thomas" userId="6ae3861b-1e3c-4add-8294-5fbda8d22915" providerId="ADAL" clId="{9A5FDC5F-8F38-4BE1-8009-261B1AAFA531}" dt="2025-10-08T18:32:06.770" v="87" actId="13926"/>
        <pc:sldMkLst>
          <pc:docMk/>
          <pc:sldMk cId="3424256186" sldId="2020"/>
        </pc:sldMkLst>
        <pc:graphicFrameChg chg="modGraphic">
          <ac:chgData name="Lauren Thomas" userId="6ae3861b-1e3c-4add-8294-5fbda8d22915" providerId="ADAL" clId="{9A5FDC5F-8F38-4BE1-8009-261B1AAFA531}" dt="2025-10-08T18:32:06.770" v="87" actId="13926"/>
          <ac:graphicFrameMkLst>
            <pc:docMk/>
            <pc:sldMk cId="3424256186" sldId="2020"/>
            <ac:graphicFrameMk id="2" creationId="{00000000-0000-0000-0000-000000000000}"/>
          </ac:graphicFrameMkLst>
        </pc:graphicFrameChg>
      </pc:sldChg>
    </pc:docChg>
  </pc:docChgLst>
  <pc:docChgLst>
    <pc:chgData name="Kayley Haycock" userId="947dfac9-8570-4abd-b0fa-64fa7ddb166e" providerId="ADAL" clId="{DFBB55DD-BFA1-4656-A903-D7F0FD517253}"/>
  </pc:docChgLst>
  <pc:docChgLst>
    <pc:chgData name="Briony Whing" userId="aed5f9ea-4d67-4c42-8f0d-f485176de715" providerId="ADAL" clId="{B9123230-D3E5-45FC-BCC9-2CE628D3CC20}"/>
    <pc:docChg chg="custSel modSld">
      <pc:chgData name="Briony Whing" userId="aed5f9ea-4d67-4c42-8f0d-f485176de715" providerId="ADAL" clId="{B9123230-D3E5-45FC-BCC9-2CE628D3CC20}" dt="2025-07-10T14:59:58.647" v="5828" actId="207"/>
      <pc:docMkLst>
        <pc:docMk/>
      </pc:docMkLst>
      <pc:sldChg chg="modSp">
        <pc:chgData name="Briony Whing" userId="aed5f9ea-4d67-4c42-8f0d-f485176de715" providerId="ADAL" clId="{B9123230-D3E5-45FC-BCC9-2CE628D3CC20}" dt="2025-07-10T12:53:36.329" v="1651" actId="20577"/>
        <pc:sldMkLst>
          <pc:docMk/>
          <pc:sldMk cId="1918074652" sldId="2007"/>
        </pc:sldMkLst>
        <pc:graphicFrameChg chg="mod modGraphic">
          <ac:chgData name="Briony Whing" userId="aed5f9ea-4d67-4c42-8f0d-f485176de715" providerId="ADAL" clId="{B9123230-D3E5-45FC-BCC9-2CE628D3CC20}" dt="2025-07-10T12:53:36.329" v="1651" actId="20577"/>
          <ac:graphicFrameMkLst>
            <pc:docMk/>
            <pc:sldMk cId="1918074652" sldId="2007"/>
            <ac:graphicFrameMk id="2" creationId="{00000000-0000-0000-0000-000000000000}"/>
          </ac:graphicFrameMkLst>
        </pc:graphicFrameChg>
      </pc:sldChg>
      <pc:sldChg chg="modSp">
        <pc:chgData name="Briony Whing" userId="aed5f9ea-4d67-4c42-8f0d-f485176de715" providerId="ADAL" clId="{B9123230-D3E5-45FC-BCC9-2CE628D3CC20}" dt="2025-07-10T13:10:01.178" v="2251" actId="207"/>
        <pc:sldMkLst>
          <pc:docMk/>
          <pc:sldMk cId="3659486870" sldId="2019"/>
        </pc:sldMkLst>
        <pc:graphicFrameChg chg="mod modGraphic">
          <ac:chgData name="Briony Whing" userId="aed5f9ea-4d67-4c42-8f0d-f485176de715" providerId="ADAL" clId="{B9123230-D3E5-45FC-BCC9-2CE628D3CC20}" dt="2025-07-10T13:10:01.178" v="2251" actId="207"/>
          <ac:graphicFrameMkLst>
            <pc:docMk/>
            <pc:sldMk cId="3659486870" sldId="2019"/>
            <ac:graphicFrameMk id="2" creationId="{00000000-0000-0000-0000-000000000000}"/>
          </ac:graphicFrameMkLst>
        </pc:graphicFrameChg>
      </pc:sldChg>
      <pc:sldChg chg="modSp">
        <pc:chgData name="Briony Whing" userId="aed5f9ea-4d67-4c42-8f0d-f485176de715" providerId="ADAL" clId="{B9123230-D3E5-45FC-BCC9-2CE628D3CC20}" dt="2025-07-10T13:15:14.064" v="2918" actId="207"/>
        <pc:sldMkLst>
          <pc:docMk/>
          <pc:sldMk cId="3424256186" sldId="2020"/>
        </pc:sldMkLst>
        <pc:graphicFrameChg chg="modGraphic">
          <ac:chgData name="Briony Whing" userId="aed5f9ea-4d67-4c42-8f0d-f485176de715" providerId="ADAL" clId="{B9123230-D3E5-45FC-BCC9-2CE628D3CC20}" dt="2025-07-10T13:15:14.064" v="2918" actId="207"/>
          <ac:graphicFrameMkLst>
            <pc:docMk/>
            <pc:sldMk cId="3424256186" sldId="2020"/>
            <ac:graphicFrameMk id="2" creationId="{00000000-0000-0000-0000-000000000000}"/>
          </ac:graphicFrameMkLst>
        </pc:graphicFrameChg>
      </pc:sldChg>
      <pc:sldChg chg="modSp">
        <pc:chgData name="Briony Whing" userId="aed5f9ea-4d67-4c42-8f0d-f485176de715" providerId="ADAL" clId="{B9123230-D3E5-45FC-BCC9-2CE628D3CC20}" dt="2025-07-10T13:34:35.641" v="4295" actId="20577"/>
        <pc:sldMkLst>
          <pc:docMk/>
          <pc:sldMk cId="4272447438" sldId="2033"/>
        </pc:sldMkLst>
        <pc:graphicFrameChg chg="modGraphic">
          <ac:chgData name="Briony Whing" userId="aed5f9ea-4d67-4c42-8f0d-f485176de715" providerId="ADAL" clId="{B9123230-D3E5-45FC-BCC9-2CE628D3CC20}" dt="2025-07-10T13:34:35.641" v="4295" actId="20577"/>
          <ac:graphicFrameMkLst>
            <pc:docMk/>
            <pc:sldMk cId="4272447438" sldId="2033"/>
            <ac:graphicFrameMk id="2" creationId="{00000000-0000-0000-0000-000000000000}"/>
          </ac:graphicFrameMkLst>
        </pc:graphicFrameChg>
      </pc:sldChg>
      <pc:sldChg chg="modSp">
        <pc:chgData name="Briony Whing" userId="aed5f9ea-4d67-4c42-8f0d-f485176de715" providerId="ADAL" clId="{B9123230-D3E5-45FC-BCC9-2CE628D3CC20}" dt="2025-07-10T13:54:43.390" v="4703" actId="207"/>
        <pc:sldMkLst>
          <pc:docMk/>
          <pc:sldMk cId="3591163649" sldId="2034"/>
        </pc:sldMkLst>
        <pc:graphicFrameChg chg="modGraphic">
          <ac:chgData name="Briony Whing" userId="aed5f9ea-4d67-4c42-8f0d-f485176de715" providerId="ADAL" clId="{B9123230-D3E5-45FC-BCC9-2CE628D3CC20}" dt="2025-07-10T13:54:43.390" v="4703" actId="207"/>
          <ac:graphicFrameMkLst>
            <pc:docMk/>
            <pc:sldMk cId="3591163649" sldId="2034"/>
            <ac:graphicFrameMk id="2" creationId="{00000000-0000-0000-0000-000000000000}"/>
          </ac:graphicFrameMkLst>
        </pc:graphicFrameChg>
      </pc:sldChg>
      <pc:sldChg chg="modSp">
        <pc:chgData name="Briony Whing" userId="aed5f9ea-4d67-4c42-8f0d-f485176de715" providerId="ADAL" clId="{B9123230-D3E5-45FC-BCC9-2CE628D3CC20}" dt="2025-07-10T14:59:58.647" v="5828" actId="207"/>
        <pc:sldMkLst>
          <pc:docMk/>
          <pc:sldMk cId="374942351" sldId="2035"/>
        </pc:sldMkLst>
        <pc:graphicFrameChg chg="modGraphic">
          <ac:chgData name="Briony Whing" userId="aed5f9ea-4d67-4c42-8f0d-f485176de715" providerId="ADAL" clId="{B9123230-D3E5-45FC-BCC9-2CE628D3CC20}" dt="2025-07-10T14:59:58.647" v="5828" actId="207"/>
          <ac:graphicFrameMkLst>
            <pc:docMk/>
            <pc:sldMk cId="374942351" sldId="2035"/>
            <ac:graphicFrameMk id="2" creationId="{00000000-0000-0000-0000-000000000000}"/>
          </ac:graphicFrameMkLst>
        </pc:graphicFrameChg>
      </pc:sldChg>
    </pc:docChg>
  </pc:docChgLst>
  <pc:docChgLst>
    <pc:chgData name="Kayley Haycock" userId="947dfac9-8570-4abd-b0fa-64fa7ddb166e" providerId="ADAL" clId="{7DD7D015-913C-46FE-ACD5-A06D230A99D7}"/>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1" y="1"/>
            <a:ext cx="4301543" cy="34106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dirty="0"/>
          </a:p>
        </p:txBody>
      </p:sp>
      <p:sp>
        <p:nvSpPr>
          <p:cNvPr id="3" name="Date Placeholder 2"/>
          <p:cNvSpPr txBox="1">
            <a:spLocks noGrp="1"/>
          </p:cNvSpPr>
          <p:nvPr>
            <p:ph type="dt" idx="1"/>
          </p:nvPr>
        </p:nvSpPr>
        <p:spPr>
          <a:xfrm>
            <a:off x="5622791" y="1"/>
            <a:ext cx="4301543" cy="341066"/>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D0D7A19-DBE0-4E7B-BC3E-FC292AB9E0F7}" type="datetime1">
              <a:rPr lang="en-GB"/>
              <a:pPr lvl="0"/>
              <a:t>08/10/2025</a:t>
            </a:fld>
            <a:endParaRPr lang="en-GB" dirty="0"/>
          </a:p>
        </p:txBody>
      </p:sp>
      <p:sp>
        <p:nvSpPr>
          <p:cNvPr id="4" name="Slide Image Placeholder 3"/>
          <p:cNvSpPr>
            <a:spLocks noGrp="1" noRot="1" noChangeAspect="1"/>
          </p:cNvSpPr>
          <p:nvPr>
            <p:ph type="sldImg" idx="2"/>
          </p:nvPr>
        </p:nvSpPr>
        <p:spPr>
          <a:xfrm>
            <a:off x="3359150" y="850900"/>
            <a:ext cx="3208338" cy="2292350"/>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992665" y="3271380"/>
            <a:ext cx="7941310" cy="2676585"/>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1" y="6456608"/>
            <a:ext cx="4301543" cy="341066"/>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dirty="0"/>
          </a:p>
        </p:txBody>
      </p:sp>
      <p:sp>
        <p:nvSpPr>
          <p:cNvPr id="7" name="Slide Number Placeholder 6"/>
          <p:cNvSpPr txBox="1">
            <a:spLocks noGrp="1"/>
          </p:cNvSpPr>
          <p:nvPr>
            <p:ph type="sldNum" sz="quarter" idx="5"/>
          </p:nvPr>
        </p:nvSpPr>
        <p:spPr>
          <a:xfrm>
            <a:off x="5622791" y="6456608"/>
            <a:ext cx="4301543" cy="341066"/>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6CC0440-5D0E-41C0-B0A6-66C46E9460E8}" type="slidenum">
              <a:t>‹#›</a:t>
            </a:fld>
            <a:endParaRPr lang="en-GB" dirty="0"/>
          </a:p>
        </p:txBody>
      </p:sp>
    </p:spTree>
    <p:extLst>
      <p:ext uri="{BB962C8B-B14F-4D97-AF65-F5344CB8AC3E}">
        <p14:creationId xmlns:p14="http://schemas.microsoft.com/office/powerpoint/2010/main" val="1234373990"/>
      </p:ext>
    </p:extLst>
  </p:cSld>
  <p:clrMap bg1="lt1" tx1="dk1" bg2="lt2" tx2="dk2" accent1="accent1" accent2="accent2" accent3="accent3" accent4="accent4" accent5="accent5" accent6="accent6" hlink="hlink" folHlink="folHlink"/>
  <p:notesStyle>
    <a:lvl1pPr marL="0" marR="0" lvl="0"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1pPr>
    <a:lvl2pPr marL="518373" marR="0" lvl="1"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2pPr>
    <a:lvl3pPr marL="1036747" marR="0" lvl="2"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3pPr>
    <a:lvl4pPr marL="1555120" marR="0" lvl="3"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4pPr>
    <a:lvl5pPr marL="2073493" marR="0" lvl="4"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5pPr>
    <a:lvl6pPr marL="2591867" algn="l" defTabSz="1036747" rtl="0" eaLnBrk="1" latinLnBrk="0" hangingPunct="1">
      <a:defRPr sz="1361" kern="1200">
        <a:solidFill>
          <a:schemeClr val="tx1"/>
        </a:solidFill>
        <a:latin typeface="+mn-lt"/>
        <a:ea typeface="+mn-ea"/>
        <a:cs typeface="+mn-cs"/>
      </a:defRPr>
    </a:lvl6pPr>
    <a:lvl7pPr marL="3110240" algn="l" defTabSz="1036747" rtl="0" eaLnBrk="1" latinLnBrk="0" hangingPunct="1">
      <a:defRPr sz="1361" kern="1200">
        <a:solidFill>
          <a:schemeClr val="tx1"/>
        </a:solidFill>
        <a:latin typeface="+mn-lt"/>
        <a:ea typeface="+mn-ea"/>
        <a:cs typeface="+mn-cs"/>
      </a:defRPr>
    </a:lvl7pPr>
    <a:lvl8pPr marL="3628614" algn="l" defTabSz="1036747" rtl="0" eaLnBrk="1" latinLnBrk="0" hangingPunct="1">
      <a:defRPr sz="1361" kern="1200">
        <a:solidFill>
          <a:schemeClr val="tx1"/>
        </a:solidFill>
        <a:latin typeface="+mn-lt"/>
        <a:ea typeface="+mn-ea"/>
        <a:cs typeface="+mn-cs"/>
      </a:defRPr>
    </a:lvl8pPr>
    <a:lvl9pPr marL="4146987" algn="l" defTabSz="1036747" rtl="0" eaLnBrk="1" latinLnBrk="0" hangingPunct="1">
      <a:defRPr sz="1361"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44999" y="1472842"/>
            <a:ext cx="10709990" cy="3133172"/>
          </a:xfrm>
        </p:spPr>
        <p:txBody>
          <a:bodyPr anchor="b"/>
          <a:lstStyle>
            <a:lvl1pPr algn="ctr">
              <a:defRPr sz="7874"/>
            </a:lvl1pPr>
          </a:lstStyle>
          <a:p>
            <a:r>
              <a:rPr lang="en-US"/>
              <a:t>Click to edit Master title style</a:t>
            </a:r>
            <a:endParaRPr lang="en-US" dirty="0"/>
          </a:p>
        </p:txBody>
      </p:sp>
      <p:sp>
        <p:nvSpPr>
          <p:cNvPr id="3" name="Subtitle 2"/>
          <p:cNvSpPr>
            <a:spLocks noGrp="1"/>
          </p:cNvSpPr>
          <p:nvPr>
            <p:ph type="subTitle" idx="1"/>
          </p:nvPr>
        </p:nvSpPr>
        <p:spPr>
          <a:xfrm>
            <a:off x="1574999" y="4726842"/>
            <a:ext cx="9449991" cy="2172804"/>
          </a:xfrm>
        </p:spPr>
        <p:txBody>
          <a:bodyPr/>
          <a:lstStyle>
            <a:lvl1pPr marL="0" indent="0" algn="ctr">
              <a:buNone/>
              <a:defRPr sz="3150"/>
            </a:lvl1pPr>
            <a:lvl2pPr marL="599984" indent="0" algn="ctr">
              <a:buNone/>
              <a:defRPr sz="2625"/>
            </a:lvl2pPr>
            <a:lvl3pPr marL="1199967" indent="0" algn="ctr">
              <a:buNone/>
              <a:defRPr sz="2362"/>
            </a:lvl3pPr>
            <a:lvl4pPr marL="1799951" indent="0" algn="ctr">
              <a:buNone/>
              <a:defRPr sz="2100"/>
            </a:lvl4pPr>
            <a:lvl5pPr marL="2399934" indent="0" algn="ctr">
              <a:buNone/>
              <a:defRPr sz="2100"/>
            </a:lvl5pPr>
            <a:lvl6pPr marL="2999918" indent="0" algn="ctr">
              <a:buNone/>
              <a:defRPr sz="2100"/>
            </a:lvl6pPr>
            <a:lvl7pPr marL="3599901" indent="0" algn="ctr">
              <a:buNone/>
              <a:defRPr sz="2100"/>
            </a:lvl7pPr>
            <a:lvl8pPr marL="4199885" indent="0" algn="ctr">
              <a:buNone/>
              <a:defRPr sz="2100"/>
            </a:lvl8pPr>
            <a:lvl9pPr marL="4799868" indent="0" algn="ctr">
              <a:buNone/>
              <a:defRPr sz="21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896A27FE-113B-4B5D-9C52-14AD4A3FE0E3}" type="slidenum">
              <a:rPr lang="en-GB" smtClean="0"/>
              <a:t>‹#›</a:t>
            </a:fld>
            <a:endParaRPr lang="en-GB" dirty="0"/>
          </a:p>
        </p:txBody>
      </p:sp>
    </p:spTree>
    <p:extLst>
      <p:ext uri="{BB962C8B-B14F-4D97-AF65-F5344CB8AC3E}">
        <p14:creationId xmlns:p14="http://schemas.microsoft.com/office/powerpoint/2010/main" val="3398683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824239F0-52B3-43D0-A130-436472FF120C}" type="slidenum">
              <a:rPr lang="en-GB" smtClean="0"/>
              <a:t>‹#›</a:t>
            </a:fld>
            <a:endParaRPr lang="en-GB" dirty="0"/>
          </a:p>
        </p:txBody>
      </p:sp>
    </p:spTree>
    <p:extLst>
      <p:ext uri="{BB962C8B-B14F-4D97-AF65-F5344CB8AC3E}">
        <p14:creationId xmlns:p14="http://schemas.microsoft.com/office/powerpoint/2010/main" val="2397386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9687" y="2243638"/>
            <a:ext cx="10867490" cy="3743557"/>
          </a:xfrm>
        </p:spPr>
        <p:txBody>
          <a:bodyPr anchor="b"/>
          <a:lstStyle>
            <a:lvl1pPr>
              <a:defRPr sz="7874"/>
            </a:lvl1pPr>
          </a:lstStyle>
          <a:p>
            <a:r>
              <a:rPr lang="en-US"/>
              <a:t>Click to edit Master title style</a:t>
            </a:r>
            <a:endParaRPr lang="en-US" dirty="0"/>
          </a:p>
        </p:txBody>
      </p:sp>
      <p:sp>
        <p:nvSpPr>
          <p:cNvPr id="3" name="Text Placeholder 2"/>
          <p:cNvSpPr>
            <a:spLocks noGrp="1"/>
          </p:cNvSpPr>
          <p:nvPr>
            <p:ph type="body" idx="1"/>
          </p:nvPr>
        </p:nvSpPr>
        <p:spPr>
          <a:xfrm>
            <a:off x="859687" y="6022610"/>
            <a:ext cx="10867490" cy="1968648"/>
          </a:xfrm>
        </p:spPr>
        <p:txBody>
          <a:bodyPr/>
          <a:lstStyle>
            <a:lvl1pPr marL="0" indent="0">
              <a:buNone/>
              <a:defRPr sz="3150">
                <a:solidFill>
                  <a:schemeClr val="tx1"/>
                </a:solidFill>
              </a:defRPr>
            </a:lvl1pPr>
            <a:lvl2pPr marL="599984" indent="0">
              <a:buNone/>
              <a:defRPr sz="2625">
                <a:solidFill>
                  <a:schemeClr val="tx1">
                    <a:tint val="75000"/>
                  </a:schemeClr>
                </a:solidFill>
              </a:defRPr>
            </a:lvl2pPr>
            <a:lvl3pPr marL="1199967" indent="0">
              <a:buNone/>
              <a:defRPr sz="2362">
                <a:solidFill>
                  <a:schemeClr val="tx1">
                    <a:tint val="75000"/>
                  </a:schemeClr>
                </a:solidFill>
              </a:defRPr>
            </a:lvl3pPr>
            <a:lvl4pPr marL="1799951" indent="0">
              <a:buNone/>
              <a:defRPr sz="2100">
                <a:solidFill>
                  <a:schemeClr val="tx1">
                    <a:tint val="75000"/>
                  </a:schemeClr>
                </a:solidFill>
              </a:defRPr>
            </a:lvl4pPr>
            <a:lvl5pPr marL="2399934" indent="0">
              <a:buNone/>
              <a:defRPr sz="2100">
                <a:solidFill>
                  <a:schemeClr val="tx1">
                    <a:tint val="75000"/>
                  </a:schemeClr>
                </a:solidFill>
              </a:defRPr>
            </a:lvl5pPr>
            <a:lvl6pPr marL="2999918" indent="0">
              <a:buNone/>
              <a:defRPr sz="2100">
                <a:solidFill>
                  <a:schemeClr val="tx1">
                    <a:tint val="75000"/>
                  </a:schemeClr>
                </a:solidFill>
              </a:defRPr>
            </a:lvl6pPr>
            <a:lvl7pPr marL="3599901" indent="0">
              <a:buNone/>
              <a:defRPr sz="2100">
                <a:solidFill>
                  <a:schemeClr val="tx1">
                    <a:tint val="75000"/>
                  </a:schemeClr>
                </a:solidFill>
              </a:defRPr>
            </a:lvl7pPr>
            <a:lvl8pPr marL="4199885" indent="0">
              <a:buNone/>
              <a:defRPr sz="2100">
                <a:solidFill>
                  <a:schemeClr val="tx1">
                    <a:tint val="75000"/>
                  </a:schemeClr>
                </a:solidFill>
              </a:defRPr>
            </a:lvl8pPr>
            <a:lvl9pPr marL="4799868" indent="0">
              <a:buNone/>
              <a:defRPr sz="21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EF6284C9-8634-47DC-A962-1D05E56D7195}" type="slidenum">
              <a:rPr lang="en-GB" smtClean="0"/>
              <a:t>‹#›</a:t>
            </a:fld>
            <a:endParaRPr lang="en-GB" dirty="0"/>
          </a:p>
        </p:txBody>
      </p:sp>
    </p:spTree>
    <p:extLst>
      <p:ext uri="{BB962C8B-B14F-4D97-AF65-F5344CB8AC3E}">
        <p14:creationId xmlns:p14="http://schemas.microsoft.com/office/powerpoint/2010/main" val="1621249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66249" y="2395710"/>
            <a:ext cx="5354995" cy="57101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8744" y="2395710"/>
            <a:ext cx="5354995" cy="57101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r>
              <a:rPr lang="en-US"/>
              <a:t>02/04/2019</a:t>
            </a:r>
            <a:endParaRPr lang="en-GB" dirty="0"/>
          </a:p>
        </p:txBody>
      </p:sp>
      <p:sp>
        <p:nvSpPr>
          <p:cNvPr id="6" name="Footer Placeholder 5"/>
          <p:cNvSpPr>
            <a:spLocks noGrp="1"/>
          </p:cNvSpPr>
          <p:nvPr>
            <p:ph type="ftr" sz="quarter" idx="11"/>
          </p:nvPr>
        </p:nvSpPr>
        <p:spPr/>
        <p:txBody>
          <a:bodyPr/>
          <a:lstStyle/>
          <a:p>
            <a:pPr lvl="0"/>
            <a:r>
              <a:rPr lang="en-GB"/>
              <a:t>© Focus Education (UK) Ltd</a:t>
            </a:r>
            <a:endParaRPr lang="en-GB" dirty="0"/>
          </a:p>
        </p:txBody>
      </p:sp>
      <p:sp>
        <p:nvSpPr>
          <p:cNvPr id="7" name="Slide Number Placeholder 6"/>
          <p:cNvSpPr>
            <a:spLocks noGrp="1"/>
          </p:cNvSpPr>
          <p:nvPr>
            <p:ph type="sldNum" sz="quarter" idx="12"/>
          </p:nvPr>
        </p:nvSpPr>
        <p:spPr/>
        <p:txBody>
          <a:bodyPr/>
          <a:lstStyle/>
          <a:p>
            <a:pPr lvl="0"/>
            <a:fld id="{26ED76C3-F0E9-42E1-997F-5F7DE4833FFD}" type="slidenum">
              <a:rPr lang="en-GB" smtClean="0"/>
              <a:t>‹#›</a:t>
            </a:fld>
            <a:endParaRPr lang="en-GB" dirty="0"/>
          </a:p>
        </p:txBody>
      </p:sp>
    </p:spTree>
    <p:extLst>
      <p:ext uri="{BB962C8B-B14F-4D97-AF65-F5344CB8AC3E}">
        <p14:creationId xmlns:p14="http://schemas.microsoft.com/office/powerpoint/2010/main" val="1287054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67890" y="479144"/>
            <a:ext cx="10867490" cy="17394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67892" y="2206137"/>
            <a:ext cx="5330385" cy="1081194"/>
          </a:xfrm>
        </p:spPr>
        <p:txBody>
          <a:bodyPr anchor="b"/>
          <a:lstStyle>
            <a:lvl1pPr marL="0" indent="0">
              <a:buNone/>
              <a:defRPr sz="3150" b="1"/>
            </a:lvl1pPr>
            <a:lvl2pPr marL="599984" indent="0">
              <a:buNone/>
              <a:defRPr sz="2625" b="1"/>
            </a:lvl2pPr>
            <a:lvl3pPr marL="1199967" indent="0">
              <a:buNone/>
              <a:defRPr sz="2362" b="1"/>
            </a:lvl3pPr>
            <a:lvl4pPr marL="1799951" indent="0">
              <a:buNone/>
              <a:defRPr sz="2100" b="1"/>
            </a:lvl4pPr>
            <a:lvl5pPr marL="2399934" indent="0">
              <a:buNone/>
              <a:defRPr sz="2100" b="1"/>
            </a:lvl5pPr>
            <a:lvl6pPr marL="2999918" indent="0">
              <a:buNone/>
              <a:defRPr sz="2100" b="1"/>
            </a:lvl6pPr>
            <a:lvl7pPr marL="3599901" indent="0">
              <a:buNone/>
              <a:defRPr sz="2100" b="1"/>
            </a:lvl7pPr>
            <a:lvl8pPr marL="4199885" indent="0">
              <a:buNone/>
              <a:defRPr sz="2100" b="1"/>
            </a:lvl8pPr>
            <a:lvl9pPr marL="4799868" indent="0">
              <a:buNone/>
              <a:defRPr sz="2100" b="1"/>
            </a:lvl9pPr>
          </a:lstStyle>
          <a:p>
            <a:pPr lvl="0"/>
            <a:r>
              <a:rPr lang="en-US"/>
              <a:t>Edit Master text styles</a:t>
            </a:r>
          </a:p>
        </p:txBody>
      </p:sp>
      <p:sp>
        <p:nvSpPr>
          <p:cNvPr id="4" name="Content Placeholder 3"/>
          <p:cNvSpPr>
            <a:spLocks noGrp="1"/>
          </p:cNvSpPr>
          <p:nvPr>
            <p:ph sz="half" idx="2"/>
          </p:nvPr>
        </p:nvSpPr>
        <p:spPr>
          <a:xfrm>
            <a:off x="867892" y="3287331"/>
            <a:ext cx="5330385" cy="48351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8745" y="2206137"/>
            <a:ext cx="5356636" cy="1081194"/>
          </a:xfrm>
        </p:spPr>
        <p:txBody>
          <a:bodyPr anchor="b"/>
          <a:lstStyle>
            <a:lvl1pPr marL="0" indent="0">
              <a:buNone/>
              <a:defRPr sz="3150" b="1"/>
            </a:lvl1pPr>
            <a:lvl2pPr marL="599984" indent="0">
              <a:buNone/>
              <a:defRPr sz="2625" b="1"/>
            </a:lvl2pPr>
            <a:lvl3pPr marL="1199967" indent="0">
              <a:buNone/>
              <a:defRPr sz="2362" b="1"/>
            </a:lvl3pPr>
            <a:lvl4pPr marL="1799951" indent="0">
              <a:buNone/>
              <a:defRPr sz="2100" b="1"/>
            </a:lvl4pPr>
            <a:lvl5pPr marL="2399934" indent="0">
              <a:buNone/>
              <a:defRPr sz="2100" b="1"/>
            </a:lvl5pPr>
            <a:lvl6pPr marL="2999918" indent="0">
              <a:buNone/>
              <a:defRPr sz="2100" b="1"/>
            </a:lvl6pPr>
            <a:lvl7pPr marL="3599901" indent="0">
              <a:buNone/>
              <a:defRPr sz="2100" b="1"/>
            </a:lvl7pPr>
            <a:lvl8pPr marL="4199885" indent="0">
              <a:buNone/>
              <a:defRPr sz="2100" b="1"/>
            </a:lvl8pPr>
            <a:lvl9pPr marL="4799868" indent="0">
              <a:buNone/>
              <a:defRPr sz="2100" b="1"/>
            </a:lvl9pPr>
          </a:lstStyle>
          <a:p>
            <a:pPr lvl="0"/>
            <a:r>
              <a:rPr lang="en-US"/>
              <a:t>Edit Master text styles</a:t>
            </a:r>
          </a:p>
        </p:txBody>
      </p:sp>
      <p:sp>
        <p:nvSpPr>
          <p:cNvPr id="6" name="Content Placeholder 5"/>
          <p:cNvSpPr>
            <a:spLocks noGrp="1"/>
          </p:cNvSpPr>
          <p:nvPr>
            <p:ph sz="quarter" idx="4"/>
          </p:nvPr>
        </p:nvSpPr>
        <p:spPr>
          <a:xfrm>
            <a:off x="6378745" y="3287331"/>
            <a:ext cx="5356636" cy="48351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r>
              <a:rPr lang="en-US"/>
              <a:t>02/04/2019</a:t>
            </a:r>
            <a:endParaRPr lang="en-GB" dirty="0"/>
          </a:p>
        </p:txBody>
      </p:sp>
      <p:sp>
        <p:nvSpPr>
          <p:cNvPr id="8" name="Footer Placeholder 7"/>
          <p:cNvSpPr>
            <a:spLocks noGrp="1"/>
          </p:cNvSpPr>
          <p:nvPr>
            <p:ph type="ftr" sz="quarter" idx="11"/>
          </p:nvPr>
        </p:nvSpPr>
        <p:spPr/>
        <p:txBody>
          <a:bodyPr/>
          <a:lstStyle/>
          <a:p>
            <a:pPr lvl="0"/>
            <a:r>
              <a:rPr lang="en-GB"/>
              <a:t>© Focus Education (UK) Ltd</a:t>
            </a:r>
            <a:endParaRPr lang="en-GB" dirty="0"/>
          </a:p>
        </p:txBody>
      </p:sp>
      <p:sp>
        <p:nvSpPr>
          <p:cNvPr id="9" name="Slide Number Placeholder 8"/>
          <p:cNvSpPr>
            <a:spLocks noGrp="1"/>
          </p:cNvSpPr>
          <p:nvPr>
            <p:ph type="sldNum" sz="quarter" idx="12"/>
          </p:nvPr>
        </p:nvSpPr>
        <p:spPr/>
        <p:txBody>
          <a:bodyPr/>
          <a:lstStyle/>
          <a:p>
            <a:pPr lvl="0"/>
            <a:fld id="{BEE6B037-B607-4997-93B0-730A67747C49}" type="slidenum">
              <a:rPr lang="en-GB" smtClean="0"/>
              <a:t>‹#›</a:t>
            </a:fld>
            <a:endParaRPr lang="en-GB" dirty="0"/>
          </a:p>
        </p:txBody>
      </p:sp>
    </p:spTree>
    <p:extLst>
      <p:ext uri="{BB962C8B-B14F-4D97-AF65-F5344CB8AC3E}">
        <p14:creationId xmlns:p14="http://schemas.microsoft.com/office/powerpoint/2010/main" val="2555927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r>
              <a:rPr lang="en-US"/>
              <a:t>02/04/2019</a:t>
            </a:r>
            <a:endParaRPr lang="en-GB" dirty="0"/>
          </a:p>
        </p:txBody>
      </p:sp>
      <p:sp>
        <p:nvSpPr>
          <p:cNvPr id="4" name="Footer Placeholder 3"/>
          <p:cNvSpPr>
            <a:spLocks noGrp="1"/>
          </p:cNvSpPr>
          <p:nvPr>
            <p:ph type="ftr" sz="quarter" idx="11"/>
          </p:nvPr>
        </p:nvSpPr>
        <p:spPr/>
        <p:txBody>
          <a:bodyPr/>
          <a:lstStyle/>
          <a:p>
            <a:pPr lvl="0"/>
            <a:r>
              <a:rPr lang="en-GB"/>
              <a:t>© Focus Education (UK) Ltd</a:t>
            </a:r>
            <a:endParaRPr lang="en-GB" dirty="0"/>
          </a:p>
        </p:txBody>
      </p:sp>
      <p:sp>
        <p:nvSpPr>
          <p:cNvPr id="5" name="Slide Number Placeholder 4"/>
          <p:cNvSpPr>
            <a:spLocks noGrp="1"/>
          </p:cNvSpPr>
          <p:nvPr>
            <p:ph type="sldNum" sz="quarter" idx="12"/>
          </p:nvPr>
        </p:nvSpPr>
        <p:spPr/>
        <p:txBody>
          <a:bodyPr/>
          <a:lstStyle/>
          <a:p>
            <a:pPr lvl="0"/>
            <a:fld id="{E77FA640-3186-496F-A9E6-F9EFA43D8F1D}" type="slidenum">
              <a:rPr lang="en-GB" smtClean="0"/>
              <a:t>‹#›</a:t>
            </a:fld>
            <a:endParaRPr lang="en-GB" dirty="0"/>
          </a:p>
        </p:txBody>
      </p:sp>
    </p:spTree>
    <p:extLst>
      <p:ext uri="{BB962C8B-B14F-4D97-AF65-F5344CB8AC3E}">
        <p14:creationId xmlns:p14="http://schemas.microsoft.com/office/powerpoint/2010/main" val="644067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r>
              <a:rPr lang="en-US"/>
              <a:t>02/04/2019</a:t>
            </a:r>
            <a:endParaRPr lang="en-GB" dirty="0"/>
          </a:p>
        </p:txBody>
      </p:sp>
      <p:sp>
        <p:nvSpPr>
          <p:cNvPr id="3" name="Footer Placeholder 2"/>
          <p:cNvSpPr>
            <a:spLocks noGrp="1"/>
          </p:cNvSpPr>
          <p:nvPr>
            <p:ph type="ftr" sz="quarter" idx="11"/>
          </p:nvPr>
        </p:nvSpPr>
        <p:spPr/>
        <p:txBody>
          <a:bodyPr/>
          <a:lstStyle/>
          <a:p>
            <a:pPr lvl="0"/>
            <a:r>
              <a:rPr lang="en-GB"/>
              <a:t>© Focus Education (UK) Ltd</a:t>
            </a:r>
            <a:endParaRPr lang="en-GB" dirty="0"/>
          </a:p>
        </p:txBody>
      </p:sp>
      <p:sp>
        <p:nvSpPr>
          <p:cNvPr id="4" name="Slide Number Placeholder 3"/>
          <p:cNvSpPr>
            <a:spLocks noGrp="1"/>
          </p:cNvSpPr>
          <p:nvPr>
            <p:ph type="sldNum" sz="quarter" idx="12"/>
          </p:nvPr>
        </p:nvSpPr>
        <p:spPr/>
        <p:txBody>
          <a:bodyPr/>
          <a:lstStyle/>
          <a:p>
            <a:pPr lvl="0"/>
            <a:fld id="{D1C5E2AD-0845-482F-9AC7-2D3C180562A9}" type="slidenum">
              <a:rPr lang="en-GB" smtClean="0"/>
              <a:t>‹#›</a:t>
            </a:fld>
            <a:endParaRPr lang="en-GB" dirty="0"/>
          </a:p>
        </p:txBody>
      </p:sp>
    </p:spTree>
    <p:extLst>
      <p:ext uri="{BB962C8B-B14F-4D97-AF65-F5344CB8AC3E}">
        <p14:creationId xmlns:p14="http://schemas.microsoft.com/office/powerpoint/2010/main" val="3026194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7890" y="599969"/>
            <a:ext cx="4063824" cy="2099892"/>
          </a:xfrm>
        </p:spPr>
        <p:txBody>
          <a:bodyPr anchor="b"/>
          <a:lstStyle>
            <a:lvl1pPr>
              <a:defRPr sz="4199"/>
            </a:lvl1pPr>
          </a:lstStyle>
          <a:p>
            <a:r>
              <a:rPr lang="en-US"/>
              <a:t>Click to edit Master title style</a:t>
            </a:r>
            <a:endParaRPr lang="en-US" dirty="0"/>
          </a:p>
        </p:txBody>
      </p:sp>
      <p:sp>
        <p:nvSpPr>
          <p:cNvPr id="3" name="Content Placeholder 2"/>
          <p:cNvSpPr>
            <a:spLocks noGrp="1"/>
          </p:cNvSpPr>
          <p:nvPr>
            <p:ph idx="1"/>
          </p:nvPr>
        </p:nvSpPr>
        <p:spPr>
          <a:xfrm>
            <a:off x="5356636" y="1295769"/>
            <a:ext cx="6378744" cy="6395505"/>
          </a:xfrm>
        </p:spPr>
        <p:txBody>
          <a:bodyPr/>
          <a:lstStyle>
            <a:lvl1pPr>
              <a:defRPr sz="4199"/>
            </a:lvl1pPr>
            <a:lvl2pPr>
              <a:defRPr sz="3674"/>
            </a:lvl2pPr>
            <a:lvl3pPr>
              <a:defRPr sz="3150"/>
            </a:lvl3pPr>
            <a:lvl4pPr>
              <a:defRPr sz="2625"/>
            </a:lvl4pPr>
            <a:lvl5pPr>
              <a:defRPr sz="2625"/>
            </a:lvl5pPr>
            <a:lvl6pPr>
              <a:defRPr sz="2625"/>
            </a:lvl6pPr>
            <a:lvl7pPr>
              <a:defRPr sz="2625"/>
            </a:lvl7pPr>
            <a:lvl8pPr>
              <a:defRPr sz="2625"/>
            </a:lvl8pPr>
            <a:lvl9pPr>
              <a:defRPr sz="26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7890" y="2699862"/>
            <a:ext cx="4063824" cy="5001827"/>
          </a:xfrm>
        </p:spPr>
        <p:txBody>
          <a:bodyPr/>
          <a:lstStyle>
            <a:lvl1pPr marL="0" indent="0">
              <a:buNone/>
              <a:defRPr sz="2100"/>
            </a:lvl1pPr>
            <a:lvl2pPr marL="599984" indent="0">
              <a:buNone/>
              <a:defRPr sz="1837"/>
            </a:lvl2pPr>
            <a:lvl3pPr marL="1199967" indent="0">
              <a:buNone/>
              <a:defRPr sz="1575"/>
            </a:lvl3pPr>
            <a:lvl4pPr marL="1799951" indent="0">
              <a:buNone/>
              <a:defRPr sz="1312"/>
            </a:lvl4pPr>
            <a:lvl5pPr marL="2399934" indent="0">
              <a:buNone/>
              <a:defRPr sz="1312"/>
            </a:lvl5pPr>
            <a:lvl6pPr marL="2999918" indent="0">
              <a:buNone/>
              <a:defRPr sz="1312"/>
            </a:lvl6pPr>
            <a:lvl7pPr marL="3599901" indent="0">
              <a:buNone/>
              <a:defRPr sz="1312"/>
            </a:lvl7pPr>
            <a:lvl8pPr marL="4199885" indent="0">
              <a:buNone/>
              <a:defRPr sz="1312"/>
            </a:lvl8pPr>
            <a:lvl9pPr marL="4799868" indent="0">
              <a:buNone/>
              <a:defRPr sz="1312"/>
            </a:lvl9pPr>
          </a:lstStyle>
          <a:p>
            <a:pPr lvl="0"/>
            <a:r>
              <a:rPr lang="en-US"/>
              <a:t>Edit Master text styles</a:t>
            </a:r>
          </a:p>
        </p:txBody>
      </p:sp>
      <p:sp>
        <p:nvSpPr>
          <p:cNvPr id="5" name="Date Placeholder 4"/>
          <p:cNvSpPr>
            <a:spLocks noGrp="1"/>
          </p:cNvSpPr>
          <p:nvPr>
            <p:ph type="dt" sz="half" idx="10"/>
          </p:nvPr>
        </p:nvSpPr>
        <p:spPr/>
        <p:txBody>
          <a:bodyPr/>
          <a:lstStyle/>
          <a:p>
            <a:pPr lvl="0"/>
            <a:r>
              <a:rPr lang="en-US"/>
              <a:t>02/04/2019</a:t>
            </a:r>
            <a:endParaRPr lang="en-GB" dirty="0"/>
          </a:p>
        </p:txBody>
      </p:sp>
      <p:sp>
        <p:nvSpPr>
          <p:cNvPr id="6" name="Footer Placeholder 5"/>
          <p:cNvSpPr>
            <a:spLocks noGrp="1"/>
          </p:cNvSpPr>
          <p:nvPr>
            <p:ph type="ftr" sz="quarter" idx="11"/>
          </p:nvPr>
        </p:nvSpPr>
        <p:spPr/>
        <p:txBody>
          <a:bodyPr/>
          <a:lstStyle/>
          <a:p>
            <a:pPr lvl="0"/>
            <a:r>
              <a:rPr lang="en-GB"/>
              <a:t>© Focus Education (UK) Ltd</a:t>
            </a:r>
            <a:endParaRPr lang="en-GB" dirty="0"/>
          </a:p>
        </p:txBody>
      </p:sp>
      <p:sp>
        <p:nvSpPr>
          <p:cNvPr id="7" name="Slide Number Placeholder 6"/>
          <p:cNvSpPr>
            <a:spLocks noGrp="1"/>
          </p:cNvSpPr>
          <p:nvPr>
            <p:ph type="sldNum" sz="quarter" idx="12"/>
          </p:nvPr>
        </p:nvSpPr>
        <p:spPr/>
        <p:txBody>
          <a:bodyPr/>
          <a:lstStyle/>
          <a:p>
            <a:pPr lvl="0"/>
            <a:fld id="{33FBA61E-85DD-4D31-9CF9-0773F8A37D8E}" type="slidenum">
              <a:rPr lang="en-GB" smtClean="0"/>
              <a:t>‹#›</a:t>
            </a:fld>
            <a:endParaRPr lang="en-GB" dirty="0"/>
          </a:p>
        </p:txBody>
      </p:sp>
    </p:spTree>
    <p:extLst>
      <p:ext uri="{BB962C8B-B14F-4D97-AF65-F5344CB8AC3E}">
        <p14:creationId xmlns:p14="http://schemas.microsoft.com/office/powerpoint/2010/main" val="2318947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7890" y="599969"/>
            <a:ext cx="4063824" cy="2099892"/>
          </a:xfrm>
        </p:spPr>
        <p:txBody>
          <a:bodyPr anchor="b"/>
          <a:lstStyle>
            <a:lvl1pPr>
              <a:defRPr sz="4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5356636" y="1295769"/>
            <a:ext cx="6378744" cy="6395505"/>
          </a:xfrm>
        </p:spPr>
        <p:txBody>
          <a:bodyPr anchor="t"/>
          <a:lstStyle>
            <a:lvl1pPr marL="0" indent="0">
              <a:buNone/>
              <a:defRPr sz="4199"/>
            </a:lvl1pPr>
            <a:lvl2pPr marL="599984" indent="0">
              <a:buNone/>
              <a:defRPr sz="3674"/>
            </a:lvl2pPr>
            <a:lvl3pPr marL="1199967" indent="0">
              <a:buNone/>
              <a:defRPr sz="3150"/>
            </a:lvl3pPr>
            <a:lvl4pPr marL="1799951" indent="0">
              <a:buNone/>
              <a:defRPr sz="2625"/>
            </a:lvl4pPr>
            <a:lvl5pPr marL="2399934" indent="0">
              <a:buNone/>
              <a:defRPr sz="2625"/>
            </a:lvl5pPr>
            <a:lvl6pPr marL="2999918" indent="0">
              <a:buNone/>
              <a:defRPr sz="2625"/>
            </a:lvl6pPr>
            <a:lvl7pPr marL="3599901" indent="0">
              <a:buNone/>
              <a:defRPr sz="2625"/>
            </a:lvl7pPr>
            <a:lvl8pPr marL="4199885" indent="0">
              <a:buNone/>
              <a:defRPr sz="2625"/>
            </a:lvl8pPr>
            <a:lvl9pPr marL="4799868" indent="0">
              <a:buNone/>
              <a:defRPr sz="2625"/>
            </a:lvl9pPr>
          </a:lstStyle>
          <a:p>
            <a:r>
              <a:rPr lang="en-US"/>
              <a:t>Click icon to add picture</a:t>
            </a:r>
            <a:endParaRPr lang="en-US" dirty="0"/>
          </a:p>
        </p:txBody>
      </p:sp>
      <p:sp>
        <p:nvSpPr>
          <p:cNvPr id="4" name="Text Placeholder 3"/>
          <p:cNvSpPr>
            <a:spLocks noGrp="1"/>
          </p:cNvSpPr>
          <p:nvPr>
            <p:ph type="body" sz="half" idx="2"/>
          </p:nvPr>
        </p:nvSpPr>
        <p:spPr>
          <a:xfrm>
            <a:off x="867890" y="2699862"/>
            <a:ext cx="4063824" cy="5001827"/>
          </a:xfrm>
        </p:spPr>
        <p:txBody>
          <a:bodyPr/>
          <a:lstStyle>
            <a:lvl1pPr marL="0" indent="0">
              <a:buNone/>
              <a:defRPr sz="2100"/>
            </a:lvl1pPr>
            <a:lvl2pPr marL="599984" indent="0">
              <a:buNone/>
              <a:defRPr sz="1837"/>
            </a:lvl2pPr>
            <a:lvl3pPr marL="1199967" indent="0">
              <a:buNone/>
              <a:defRPr sz="1575"/>
            </a:lvl3pPr>
            <a:lvl4pPr marL="1799951" indent="0">
              <a:buNone/>
              <a:defRPr sz="1312"/>
            </a:lvl4pPr>
            <a:lvl5pPr marL="2399934" indent="0">
              <a:buNone/>
              <a:defRPr sz="1312"/>
            </a:lvl5pPr>
            <a:lvl6pPr marL="2999918" indent="0">
              <a:buNone/>
              <a:defRPr sz="1312"/>
            </a:lvl6pPr>
            <a:lvl7pPr marL="3599901" indent="0">
              <a:buNone/>
              <a:defRPr sz="1312"/>
            </a:lvl7pPr>
            <a:lvl8pPr marL="4199885" indent="0">
              <a:buNone/>
              <a:defRPr sz="1312"/>
            </a:lvl8pPr>
            <a:lvl9pPr marL="4799868" indent="0">
              <a:buNone/>
              <a:defRPr sz="1312"/>
            </a:lvl9pPr>
          </a:lstStyle>
          <a:p>
            <a:pPr lvl="0"/>
            <a:r>
              <a:rPr lang="en-US"/>
              <a:t>Edit Master text styles</a:t>
            </a:r>
          </a:p>
        </p:txBody>
      </p:sp>
      <p:sp>
        <p:nvSpPr>
          <p:cNvPr id="5" name="Date Placeholder 4"/>
          <p:cNvSpPr>
            <a:spLocks noGrp="1"/>
          </p:cNvSpPr>
          <p:nvPr>
            <p:ph type="dt" sz="half" idx="10"/>
          </p:nvPr>
        </p:nvSpPr>
        <p:spPr/>
        <p:txBody>
          <a:bodyPr/>
          <a:lstStyle/>
          <a:p>
            <a:pPr lvl="0"/>
            <a:r>
              <a:rPr lang="en-US"/>
              <a:t>02/04/2019</a:t>
            </a:r>
            <a:endParaRPr lang="en-GB" dirty="0"/>
          </a:p>
        </p:txBody>
      </p:sp>
      <p:sp>
        <p:nvSpPr>
          <p:cNvPr id="6" name="Footer Placeholder 5"/>
          <p:cNvSpPr>
            <a:spLocks noGrp="1"/>
          </p:cNvSpPr>
          <p:nvPr>
            <p:ph type="ftr" sz="quarter" idx="11"/>
          </p:nvPr>
        </p:nvSpPr>
        <p:spPr/>
        <p:txBody>
          <a:bodyPr/>
          <a:lstStyle/>
          <a:p>
            <a:pPr lvl="0"/>
            <a:r>
              <a:rPr lang="en-GB"/>
              <a:t>© Focus Education (UK) Ltd</a:t>
            </a:r>
            <a:endParaRPr lang="en-GB" dirty="0"/>
          </a:p>
        </p:txBody>
      </p:sp>
      <p:sp>
        <p:nvSpPr>
          <p:cNvPr id="7" name="Slide Number Placeholder 6"/>
          <p:cNvSpPr>
            <a:spLocks noGrp="1"/>
          </p:cNvSpPr>
          <p:nvPr>
            <p:ph type="sldNum" sz="quarter" idx="12"/>
          </p:nvPr>
        </p:nvSpPr>
        <p:spPr/>
        <p:txBody>
          <a:bodyPr/>
          <a:lstStyle/>
          <a:p>
            <a:pPr lvl="0"/>
            <a:fld id="{95450B3B-F55E-466B-8498-D4D618E0262F}" type="slidenum">
              <a:rPr lang="en-GB" smtClean="0"/>
              <a:t>‹#›</a:t>
            </a:fld>
            <a:endParaRPr lang="en-GB" dirty="0"/>
          </a:p>
        </p:txBody>
      </p:sp>
    </p:spTree>
    <p:extLst>
      <p:ext uri="{BB962C8B-B14F-4D97-AF65-F5344CB8AC3E}">
        <p14:creationId xmlns:p14="http://schemas.microsoft.com/office/powerpoint/2010/main" val="4142457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20D3C1C4-0B81-4B8F-9658-140F1898F1A6}" type="slidenum">
              <a:rPr lang="en-GB" smtClean="0"/>
              <a:t>‹#›</a:t>
            </a:fld>
            <a:endParaRPr lang="en-GB" dirty="0"/>
          </a:p>
        </p:txBody>
      </p:sp>
    </p:spTree>
    <p:extLst>
      <p:ext uri="{BB962C8B-B14F-4D97-AF65-F5344CB8AC3E}">
        <p14:creationId xmlns:p14="http://schemas.microsoft.com/office/powerpoint/2010/main" val="1844573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16867" y="479142"/>
            <a:ext cx="2716872" cy="762669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66250" y="479142"/>
            <a:ext cx="7993117" cy="762669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112ED277-BF2C-4875-87B5-7AB2319572FF}" type="slidenum">
              <a:rPr lang="en-GB" smtClean="0"/>
              <a:t>‹#›</a:t>
            </a:fld>
            <a:endParaRPr lang="en-GB" dirty="0"/>
          </a:p>
        </p:txBody>
      </p:sp>
    </p:spTree>
    <p:extLst>
      <p:ext uri="{BB962C8B-B14F-4D97-AF65-F5344CB8AC3E}">
        <p14:creationId xmlns:p14="http://schemas.microsoft.com/office/powerpoint/2010/main" val="3404501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249" y="479144"/>
            <a:ext cx="10867490" cy="173949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66249" y="2395710"/>
            <a:ext cx="10867490" cy="571012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6249" y="8341240"/>
            <a:ext cx="2834997" cy="479142"/>
          </a:xfrm>
          <a:prstGeom prst="rect">
            <a:avLst/>
          </a:prstGeom>
        </p:spPr>
        <p:txBody>
          <a:bodyPr vert="horz" lIns="91440" tIns="45720" rIns="91440" bIns="45720" rtlCol="0" anchor="ctr"/>
          <a:lstStyle>
            <a:lvl1pPr algn="l">
              <a:defRPr sz="1575">
                <a:solidFill>
                  <a:schemeClr val="tx1">
                    <a:tint val="75000"/>
                  </a:schemeClr>
                </a:solidFill>
              </a:defRPr>
            </a:lvl1pPr>
          </a:lstStyle>
          <a:p>
            <a:pPr lvl="0"/>
            <a:r>
              <a:rPr lang="en-US"/>
              <a:t>02/04/2019</a:t>
            </a:r>
            <a:endParaRPr lang="en-GB" dirty="0"/>
          </a:p>
        </p:txBody>
      </p:sp>
      <p:sp>
        <p:nvSpPr>
          <p:cNvPr id="5" name="Footer Placeholder 4"/>
          <p:cNvSpPr>
            <a:spLocks noGrp="1"/>
          </p:cNvSpPr>
          <p:nvPr>
            <p:ph type="ftr" sz="quarter" idx="3"/>
          </p:nvPr>
        </p:nvSpPr>
        <p:spPr>
          <a:xfrm>
            <a:off x="4173746" y="8341240"/>
            <a:ext cx="4252496" cy="479142"/>
          </a:xfrm>
          <a:prstGeom prst="rect">
            <a:avLst/>
          </a:prstGeom>
        </p:spPr>
        <p:txBody>
          <a:bodyPr vert="horz" lIns="91440" tIns="45720" rIns="91440" bIns="45720" rtlCol="0" anchor="ctr"/>
          <a:lstStyle>
            <a:lvl1pPr algn="ctr">
              <a:defRPr sz="1575">
                <a:solidFill>
                  <a:schemeClr val="tx1">
                    <a:tint val="75000"/>
                  </a:schemeClr>
                </a:solidFill>
              </a:defRPr>
            </a:lvl1pPr>
          </a:lstStyle>
          <a:p>
            <a:r>
              <a:rPr lang="en-GB"/>
              <a:t>© Focus Education (UK) Ltd</a:t>
            </a:r>
            <a:endParaRPr lang="en-GB" dirty="0"/>
          </a:p>
        </p:txBody>
      </p:sp>
      <p:sp>
        <p:nvSpPr>
          <p:cNvPr id="6" name="Slide Number Placeholder 5"/>
          <p:cNvSpPr>
            <a:spLocks noGrp="1"/>
          </p:cNvSpPr>
          <p:nvPr>
            <p:ph type="sldNum" sz="quarter" idx="4"/>
          </p:nvPr>
        </p:nvSpPr>
        <p:spPr>
          <a:xfrm>
            <a:off x="8898742" y="8341240"/>
            <a:ext cx="2834997" cy="479142"/>
          </a:xfrm>
          <a:prstGeom prst="rect">
            <a:avLst/>
          </a:prstGeom>
        </p:spPr>
        <p:txBody>
          <a:bodyPr vert="horz" lIns="91440" tIns="45720" rIns="91440" bIns="45720" rtlCol="0" anchor="ctr"/>
          <a:lstStyle>
            <a:lvl1pPr algn="r">
              <a:defRPr sz="1575">
                <a:solidFill>
                  <a:schemeClr val="tx1">
                    <a:tint val="75000"/>
                  </a:schemeClr>
                </a:solidFill>
              </a:defRPr>
            </a:lvl1pPr>
          </a:lstStyle>
          <a:p>
            <a:fld id="{A5CF6A83-D453-49F2-A8B1-E4F031018952}" type="slidenum">
              <a:rPr lang="en-GB" smtClean="0"/>
              <a:pPr/>
              <a:t>‹#›</a:t>
            </a:fld>
            <a:endParaRPr lang="en-GB" dirty="0"/>
          </a:p>
        </p:txBody>
      </p:sp>
    </p:spTree>
    <p:extLst>
      <p:ext uri="{BB962C8B-B14F-4D97-AF65-F5344CB8AC3E}">
        <p14:creationId xmlns:p14="http://schemas.microsoft.com/office/powerpoint/2010/main" val="38754125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1199967" rtl="0" eaLnBrk="1" latinLnBrk="0" hangingPunct="1">
        <a:lnSpc>
          <a:spcPct val="90000"/>
        </a:lnSpc>
        <a:spcBef>
          <a:spcPct val="0"/>
        </a:spcBef>
        <a:buNone/>
        <a:defRPr sz="5774" kern="1200">
          <a:solidFill>
            <a:schemeClr val="tx1"/>
          </a:solidFill>
          <a:latin typeface="+mj-lt"/>
          <a:ea typeface="+mj-ea"/>
          <a:cs typeface="+mj-cs"/>
        </a:defRPr>
      </a:lvl1pPr>
    </p:titleStyle>
    <p:bodyStyle>
      <a:lvl1pPr marL="299992" indent="-299992" algn="l" defTabSz="1199967" rtl="0" eaLnBrk="1" latinLnBrk="0" hangingPunct="1">
        <a:lnSpc>
          <a:spcPct val="90000"/>
        </a:lnSpc>
        <a:spcBef>
          <a:spcPts val="1312"/>
        </a:spcBef>
        <a:buFont typeface="Arial" panose="020B0604020202020204" pitchFamily="34" charset="0"/>
        <a:buChar char="•"/>
        <a:defRPr sz="3674" kern="1200">
          <a:solidFill>
            <a:schemeClr val="tx1"/>
          </a:solidFill>
          <a:latin typeface="+mn-lt"/>
          <a:ea typeface="+mn-ea"/>
          <a:cs typeface="+mn-cs"/>
        </a:defRPr>
      </a:lvl1pPr>
      <a:lvl2pPr marL="899975" indent="-299992" algn="l" defTabSz="1199967" rtl="0" eaLnBrk="1" latinLnBrk="0" hangingPunct="1">
        <a:lnSpc>
          <a:spcPct val="90000"/>
        </a:lnSpc>
        <a:spcBef>
          <a:spcPts val="656"/>
        </a:spcBef>
        <a:buFont typeface="Arial" panose="020B0604020202020204" pitchFamily="34" charset="0"/>
        <a:buChar char="•"/>
        <a:defRPr sz="3150" kern="1200">
          <a:solidFill>
            <a:schemeClr val="tx1"/>
          </a:solidFill>
          <a:latin typeface="+mn-lt"/>
          <a:ea typeface="+mn-ea"/>
          <a:cs typeface="+mn-cs"/>
        </a:defRPr>
      </a:lvl2pPr>
      <a:lvl3pPr marL="1499959" indent="-299992" algn="l" defTabSz="1199967" rtl="0" eaLnBrk="1" latinLnBrk="0" hangingPunct="1">
        <a:lnSpc>
          <a:spcPct val="90000"/>
        </a:lnSpc>
        <a:spcBef>
          <a:spcPts val="656"/>
        </a:spcBef>
        <a:buFont typeface="Arial" panose="020B0604020202020204" pitchFamily="34" charset="0"/>
        <a:buChar char="•"/>
        <a:defRPr sz="2625" kern="1200">
          <a:solidFill>
            <a:schemeClr val="tx1"/>
          </a:solidFill>
          <a:latin typeface="+mn-lt"/>
          <a:ea typeface="+mn-ea"/>
          <a:cs typeface="+mn-cs"/>
        </a:defRPr>
      </a:lvl3pPr>
      <a:lvl4pPr marL="2099942"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4pPr>
      <a:lvl5pPr marL="2699926"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5pPr>
      <a:lvl6pPr marL="3299910"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6pPr>
      <a:lvl7pPr marL="3899893"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7pPr>
      <a:lvl8pPr marL="4499877"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8pPr>
      <a:lvl9pPr marL="5099860"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9pPr>
    </p:bodyStyle>
    <p:otherStyle>
      <a:defPPr>
        <a:defRPr lang="en-US"/>
      </a:defPPr>
      <a:lvl1pPr marL="0" algn="l" defTabSz="1199967" rtl="0" eaLnBrk="1" latinLnBrk="0" hangingPunct="1">
        <a:defRPr sz="2362" kern="1200">
          <a:solidFill>
            <a:schemeClr val="tx1"/>
          </a:solidFill>
          <a:latin typeface="+mn-lt"/>
          <a:ea typeface="+mn-ea"/>
          <a:cs typeface="+mn-cs"/>
        </a:defRPr>
      </a:lvl1pPr>
      <a:lvl2pPr marL="599984" algn="l" defTabSz="1199967" rtl="0" eaLnBrk="1" latinLnBrk="0" hangingPunct="1">
        <a:defRPr sz="2362" kern="1200">
          <a:solidFill>
            <a:schemeClr val="tx1"/>
          </a:solidFill>
          <a:latin typeface="+mn-lt"/>
          <a:ea typeface="+mn-ea"/>
          <a:cs typeface="+mn-cs"/>
        </a:defRPr>
      </a:lvl2pPr>
      <a:lvl3pPr marL="1199967" algn="l" defTabSz="1199967" rtl="0" eaLnBrk="1" latinLnBrk="0" hangingPunct="1">
        <a:defRPr sz="2362" kern="1200">
          <a:solidFill>
            <a:schemeClr val="tx1"/>
          </a:solidFill>
          <a:latin typeface="+mn-lt"/>
          <a:ea typeface="+mn-ea"/>
          <a:cs typeface="+mn-cs"/>
        </a:defRPr>
      </a:lvl3pPr>
      <a:lvl4pPr marL="1799951" algn="l" defTabSz="1199967" rtl="0" eaLnBrk="1" latinLnBrk="0" hangingPunct="1">
        <a:defRPr sz="2362" kern="1200">
          <a:solidFill>
            <a:schemeClr val="tx1"/>
          </a:solidFill>
          <a:latin typeface="+mn-lt"/>
          <a:ea typeface="+mn-ea"/>
          <a:cs typeface="+mn-cs"/>
        </a:defRPr>
      </a:lvl4pPr>
      <a:lvl5pPr marL="2399934" algn="l" defTabSz="1199967" rtl="0" eaLnBrk="1" latinLnBrk="0" hangingPunct="1">
        <a:defRPr sz="2362" kern="1200">
          <a:solidFill>
            <a:schemeClr val="tx1"/>
          </a:solidFill>
          <a:latin typeface="+mn-lt"/>
          <a:ea typeface="+mn-ea"/>
          <a:cs typeface="+mn-cs"/>
        </a:defRPr>
      </a:lvl5pPr>
      <a:lvl6pPr marL="2999918" algn="l" defTabSz="1199967" rtl="0" eaLnBrk="1" latinLnBrk="0" hangingPunct="1">
        <a:defRPr sz="2362" kern="1200">
          <a:solidFill>
            <a:schemeClr val="tx1"/>
          </a:solidFill>
          <a:latin typeface="+mn-lt"/>
          <a:ea typeface="+mn-ea"/>
          <a:cs typeface="+mn-cs"/>
        </a:defRPr>
      </a:lvl6pPr>
      <a:lvl7pPr marL="3599901" algn="l" defTabSz="1199967" rtl="0" eaLnBrk="1" latinLnBrk="0" hangingPunct="1">
        <a:defRPr sz="2362" kern="1200">
          <a:solidFill>
            <a:schemeClr val="tx1"/>
          </a:solidFill>
          <a:latin typeface="+mn-lt"/>
          <a:ea typeface="+mn-ea"/>
          <a:cs typeface="+mn-cs"/>
        </a:defRPr>
      </a:lvl7pPr>
      <a:lvl8pPr marL="4199885" algn="l" defTabSz="1199967" rtl="0" eaLnBrk="1" latinLnBrk="0" hangingPunct="1">
        <a:defRPr sz="2362" kern="1200">
          <a:solidFill>
            <a:schemeClr val="tx1"/>
          </a:solidFill>
          <a:latin typeface="+mn-lt"/>
          <a:ea typeface="+mn-ea"/>
          <a:cs typeface="+mn-cs"/>
        </a:defRPr>
      </a:lvl8pPr>
      <a:lvl9pPr marL="4799868" algn="l" defTabSz="1199967" rtl="0" eaLnBrk="1" latinLnBrk="0" hangingPunct="1">
        <a:defRPr sz="23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kmopSVOMSsU"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theancienthome.com/blogs/blog-and-news/ancient-roman-bas-reliefs" TargetMode="External"/><Relationship Id="rId2" Type="http://schemas.openxmlformats.org/officeDocument/2006/relationships/hyperlink" Target="https://www.facebook.com/people/Goga-Tandashvili/100003065529361"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imagesofvenice.com/mythical-beasts-and-symbolism/" TargetMode="External"/><Relationship Id="rId2" Type="http://schemas.openxmlformats.org/officeDocument/2006/relationships/hyperlink" Target="https://blog.spoongraphics.co.uk/articles/45-magnificent-art-illustrations-mythical-creatures"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www.history.navy.mil/our-collections/art/exhibits/conflicts-and-operations/wwii/marines-in-action.html"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52106446"/>
              </p:ext>
            </p:extLst>
          </p:nvPr>
        </p:nvGraphicFramePr>
        <p:xfrm>
          <a:off x="198783" y="179156"/>
          <a:ext cx="12234160" cy="8691404"/>
        </p:xfrm>
        <a:graphic>
          <a:graphicData uri="http://schemas.openxmlformats.org/drawingml/2006/table">
            <a:tbl>
              <a:tblPr firstRow="1" bandRow="1">
                <a:effectLst/>
                <a:tableStyleId>{5C22544A-7EE6-4342-B048-85BDC9FD1C3A}</a:tableStyleId>
              </a:tblPr>
              <a:tblGrid>
                <a:gridCol w="401909">
                  <a:extLst>
                    <a:ext uri="{9D8B030D-6E8A-4147-A177-3AD203B41FA5}">
                      <a16:colId xmlns:a16="http://schemas.microsoft.com/office/drawing/2014/main" val="20000"/>
                    </a:ext>
                  </a:extLst>
                </a:gridCol>
                <a:gridCol w="3439680">
                  <a:extLst>
                    <a:ext uri="{9D8B030D-6E8A-4147-A177-3AD203B41FA5}">
                      <a16:colId xmlns:a16="http://schemas.microsoft.com/office/drawing/2014/main" val="20001"/>
                    </a:ext>
                  </a:extLst>
                </a:gridCol>
                <a:gridCol w="276646">
                  <a:extLst>
                    <a:ext uri="{9D8B030D-6E8A-4147-A177-3AD203B41FA5}">
                      <a16:colId xmlns:a16="http://schemas.microsoft.com/office/drawing/2014/main" val="1030920215"/>
                    </a:ext>
                  </a:extLst>
                </a:gridCol>
                <a:gridCol w="4054350">
                  <a:extLst>
                    <a:ext uri="{9D8B030D-6E8A-4147-A177-3AD203B41FA5}">
                      <a16:colId xmlns:a16="http://schemas.microsoft.com/office/drawing/2014/main" val="20002"/>
                    </a:ext>
                  </a:extLst>
                </a:gridCol>
                <a:gridCol w="4061575">
                  <a:extLst>
                    <a:ext uri="{9D8B030D-6E8A-4147-A177-3AD203B41FA5}">
                      <a16:colId xmlns:a16="http://schemas.microsoft.com/office/drawing/2014/main" val="922350834"/>
                    </a:ext>
                  </a:extLst>
                </a:gridCol>
              </a:tblGrid>
              <a:tr h="354143">
                <a:tc gridSpan="5">
                  <a:txBody>
                    <a:bodyPr/>
                    <a:lstStyle/>
                    <a:p>
                      <a:pPr lvl="0" algn="ctr"/>
                      <a:r>
                        <a:rPr lang="en-GB" sz="1100" dirty="0">
                          <a:solidFill>
                            <a:schemeClr val="tx1"/>
                          </a:solidFill>
                          <a:latin typeface="+mn-lt"/>
                          <a:cs typeface="Arial" panose="020B0604020202020204" pitchFamily="34" charset="0"/>
                        </a:rPr>
                        <a:t>Art Year 1</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000"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extLst>
                  <a:ext uri="{0D108BD9-81ED-4DB2-BD59-A6C34878D82A}">
                    <a16:rowId xmlns:a16="http://schemas.microsoft.com/office/drawing/2014/main" val="10000"/>
                  </a:ext>
                </a:extLst>
              </a:tr>
              <a:tr h="516750">
                <a:tc>
                  <a:txBody>
                    <a:bodyPr/>
                    <a:lstStyle/>
                    <a:p>
                      <a:pPr marL="0" marR="0" lvl="0" indent="0" algn="ctr" defTabSz="914400" rtl="0" fontAlgn="auto" hangingPunct="1">
                        <a:lnSpc>
                          <a:spcPct val="100000"/>
                        </a:lnSpc>
                        <a:spcBef>
                          <a:spcPts val="0"/>
                        </a:spcBef>
                        <a:spcAft>
                          <a:spcPts val="0"/>
                        </a:spcAft>
                        <a:buNone/>
                        <a:tabLst/>
                      </a:pPr>
                      <a:endParaRPr lang="en-GB" sz="1100" b="1" dirty="0">
                        <a:solidFill>
                          <a:schemeClr val="tx1"/>
                        </a:solidFill>
                        <a:latin typeface="+mn-lt"/>
                        <a:cs typeface="Arial" panose="020B0604020202020204" pitchFamily="34" charset="0"/>
                      </a:endParaRP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2">
                  <a:txBody>
                    <a:bodyPr/>
                    <a:lstStyle/>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mn-lt"/>
                          <a:cs typeface="Arial" panose="020B0604020202020204" pitchFamily="34" charset="0"/>
                        </a:rPr>
                        <a:t>Once up a time around the world…</a:t>
                      </a:r>
                    </a:p>
                    <a:p>
                      <a:pPr marL="0" marR="0" lvl="0" indent="0" algn="ctr" defTabSz="1199967"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mn-lt"/>
                        <a:cs typeface="Arial" panose="020B0604020202020204" pitchFamily="34" charset="0"/>
                      </a:endParaRP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mn-lt"/>
                          <a:cs typeface="Arial" panose="020B0604020202020204" pitchFamily="34" charset="0"/>
                        </a:rPr>
                        <a:t>DRAWING</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marL="0" marR="0" lvl="0" indent="0" algn="ctr" defTabSz="1199967" rtl="0" eaLnBrk="1" fontAlgn="auto" latinLnBrk="0" hangingPunct="1">
                        <a:lnSpc>
                          <a:spcPct val="100000"/>
                        </a:lnSpc>
                        <a:spcBef>
                          <a:spcPts val="0"/>
                        </a:spcBef>
                        <a:spcAft>
                          <a:spcPts val="0"/>
                        </a:spcAft>
                        <a:buClrTx/>
                        <a:buSzTx/>
                        <a:buFontTx/>
                        <a:buNone/>
                        <a:tabLst/>
                        <a:defRPr/>
                      </a:pPr>
                      <a:endParaRPr lang="en-GB" sz="1100" b="1"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Significant individual</a:t>
                      </a:r>
                    </a:p>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Mary Anning- Lyme Regis </a:t>
                      </a:r>
                    </a:p>
                    <a:p>
                      <a:pPr marL="457200" lvl="1" indent="0" algn="ctr">
                        <a:buFont typeface="Arial" panose="020B0604020202020204" pitchFamily="34" charset="0"/>
                        <a:buNone/>
                      </a:pPr>
                      <a:r>
                        <a:rPr lang="en-GB" sz="1100" b="1" i="0" u="none" strike="noStrike" kern="1200" cap="none" spc="0" baseline="0" dirty="0">
                          <a:solidFill>
                            <a:schemeClr val="tx1"/>
                          </a:solidFill>
                          <a:uFillTx/>
                          <a:latin typeface="+mn-lt"/>
                          <a:cs typeface="Arial" panose="020B0604020202020204" pitchFamily="34" charset="0"/>
                        </a:rPr>
                        <a:t>PAINTING </a:t>
                      </a:r>
                      <a:r>
                        <a:rPr lang="en-GB" sz="1100" b="1" i="0" u="none" strike="noStrike" kern="1200" cap="none" spc="0" baseline="0" dirty="0">
                          <a:solidFill>
                            <a:schemeClr val="tx1"/>
                          </a:solidFill>
                          <a:highlight>
                            <a:srgbClr val="FFFF00"/>
                          </a:highlight>
                          <a:uFillTx/>
                          <a:latin typeface="+mn-lt"/>
                          <a:cs typeface="Arial" panose="020B0604020202020204" pitchFamily="34" charset="0"/>
                        </a:rPr>
                        <a:t>SPRING 2</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Changes in Living Memory</a:t>
                      </a:r>
                    </a:p>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Schools</a:t>
                      </a:r>
                    </a:p>
                    <a:p>
                      <a:pPr marL="457200" lvl="1" indent="0" algn="ctr">
                        <a:buFont typeface="Arial" panose="020B0604020202020204" pitchFamily="34" charset="0"/>
                        <a:buNone/>
                      </a:pPr>
                      <a:r>
                        <a:rPr lang="en-GB" sz="1100" b="1" i="0" u="none" strike="noStrike" kern="1200" cap="none" spc="0" baseline="0" dirty="0">
                          <a:solidFill>
                            <a:schemeClr val="tx1"/>
                          </a:solidFill>
                          <a:uFillTx/>
                          <a:latin typeface="+mn-lt"/>
                          <a:cs typeface="Arial" panose="020B0604020202020204" pitchFamily="34" charset="0"/>
                        </a:rPr>
                        <a:t>CHALK PASTELS </a:t>
                      </a:r>
                      <a:r>
                        <a:rPr lang="en-GB" sz="1100" b="1" i="0" u="none" strike="noStrike" kern="1200" cap="none" spc="0" baseline="0" dirty="0">
                          <a:solidFill>
                            <a:schemeClr val="tx1"/>
                          </a:solidFill>
                          <a:highlight>
                            <a:srgbClr val="FFFF00"/>
                          </a:highlight>
                          <a:uFillTx/>
                          <a:latin typeface="+mn-lt"/>
                          <a:cs typeface="Arial" panose="020B0604020202020204" pitchFamily="34" charset="0"/>
                        </a:rPr>
                        <a:t>Summer 2</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79556089"/>
                  </a:ext>
                </a:extLst>
              </a:tr>
              <a:tr h="562851">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4">
                  <a:txBody>
                    <a:bodyPr/>
                    <a:lstStyle/>
                    <a:p>
                      <a:pPr algn="ctr"/>
                      <a:r>
                        <a:rPr lang="en-GB" sz="1100" i="0" dirty="0">
                          <a:solidFill>
                            <a:schemeClr val="tx1"/>
                          </a:solidFill>
                          <a:latin typeface="+mn-lt"/>
                          <a:cs typeface="Arial" panose="020B0604020202020204" pitchFamily="34" charset="0"/>
                        </a:rPr>
                        <a:t>ELG- EAD: Safely explore different materials, tools and techniques. </a:t>
                      </a:r>
                      <a:br>
                        <a:rPr lang="en-GB" sz="1100" i="0" dirty="0">
                          <a:solidFill>
                            <a:schemeClr val="tx1"/>
                          </a:solidFill>
                          <a:latin typeface="+mn-lt"/>
                          <a:cs typeface="Arial" panose="020B0604020202020204" pitchFamily="34" charset="0"/>
                        </a:rPr>
                      </a:br>
                      <a:r>
                        <a:rPr lang="en-GB" sz="1100" i="0" dirty="0">
                          <a:solidFill>
                            <a:schemeClr val="tx1"/>
                          </a:solidFill>
                          <a:latin typeface="+mn-lt"/>
                          <a:cs typeface="Arial" panose="020B0604020202020204" pitchFamily="34" charset="0"/>
                        </a:rPr>
                        <a:t>Experiment with colour, design, texture and form</a:t>
                      </a:r>
                      <a:br>
                        <a:rPr lang="en-GB" sz="1100" i="0" dirty="0">
                          <a:solidFill>
                            <a:schemeClr val="tx1"/>
                          </a:solidFill>
                          <a:latin typeface="+mn-lt"/>
                          <a:cs typeface="Arial" panose="020B0604020202020204" pitchFamily="34" charset="0"/>
                        </a:rPr>
                      </a:br>
                      <a:r>
                        <a:rPr lang="en-GB" sz="1100" i="0" dirty="0">
                          <a:solidFill>
                            <a:schemeClr val="tx1"/>
                          </a:solidFill>
                          <a:latin typeface="+mn-lt"/>
                          <a:cs typeface="Arial" panose="020B0604020202020204" pitchFamily="34" charset="0"/>
                        </a:rPr>
                        <a:t>PD: Use a range of tools. Begin to show accuracy when drawing.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endParaRPr lang="en-GB" sz="1000" b="0" i="0" u="none" strike="noStrike" kern="1200" cap="none" spc="0" baseline="0" dirty="0">
                        <a:solidFill>
                          <a:schemeClr val="tx1"/>
                        </a:solidFill>
                        <a:uFillTx/>
                        <a:latin typeface="Letter-join 40" panose="02000805000000020003" pitchFamily="50" charset="0"/>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algn="ctr"/>
                      <a:endParaRPr lang="en-GB" sz="1000" i="1"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109018">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a:t>
                      </a:r>
                      <a:r>
                        <a:rPr lang="en-GB" sz="1100" b="1" dirty="0">
                          <a:solidFill>
                            <a:schemeClr val="tx1"/>
                          </a:solidFill>
                          <a:latin typeface="+mn-lt"/>
                          <a:cs typeface="Arial" panose="020B0604020202020204" pitchFamily="34" charset="0"/>
                        </a:rPr>
                        <a:t> 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rowSpan="2">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Artist: </a:t>
                      </a:r>
                      <a:r>
                        <a:rPr lang="en-GB" sz="1100" b="0" u="none" dirty="0">
                          <a:solidFill>
                            <a:schemeClr val="tx1"/>
                          </a:solidFill>
                        </a:rPr>
                        <a:t>Mary Blair- Disney concept artist- Drawing</a:t>
                      </a:r>
                    </a:p>
                    <a:p>
                      <a:endParaRPr lang="en-GB" sz="1100" dirty="0">
                        <a:latin typeface="+mn-lt"/>
                      </a:endParaRPr>
                    </a:p>
                    <a:p>
                      <a:r>
                        <a:rPr lang="en-GB" sz="1100" dirty="0">
                          <a:latin typeface="+mn-lt"/>
                        </a:rPr>
                        <a:t>Lesson 1: </a:t>
                      </a:r>
                      <a:r>
                        <a:rPr lang="en-GB" sz="1100" dirty="0">
                          <a:solidFill>
                            <a:srgbClr val="FF0000"/>
                          </a:solidFill>
                          <a:latin typeface="+mn-lt"/>
                        </a:rPr>
                        <a:t>Explore the art work of Mary Blair. What does her artwork show? </a:t>
                      </a:r>
                    </a:p>
                    <a:p>
                      <a:r>
                        <a:rPr lang="en-GB" sz="1100" dirty="0">
                          <a:solidFill>
                            <a:schemeClr val="tx1"/>
                          </a:solidFill>
                          <a:latin typeface="+mn-lt"/>
                        </a:rPr>
                        <a:t>Look at a range of her Disney pieces. Patterns, colours and stories. What do they make you think of? Are they happy, scary, sad, magical? Can they name the Disney story? </a:t>
                      </a:r>
                    </a:p>
                    <a:p>
                      <a:r>
                        <a:rPr lang="en-GB" sz="1100" dirty="0">
                          <a:latin typeface="+mn-lt"/>
                        </a:rPr>
                        <a:t>Lesson 2: </a:t>
                      </a:r>
                      <a:r>
                        <a:rPr lang="en-GB" sz="1100" dirty="0">
                          <a:solidFill>
                            <a:srgbClr val="FF0000"/>
                          </a:solidFill>
                          <a:latin typeface="+mn-lt"/>
                        </a:rPr>
                        <a:t>Explore the colours and patterns Blair uses. </a:t>
                      </a:r>
                    </a:p>
                    <a:p>
                      <a:r>
                        <a:rPr lang="en-GB" sz="1100" dirty="0">
                          <a:solidFill>
                            <a:schemeClr val="tx1"/>
                          </a:solidFill>
                          <a:latin typeface="+mn-lt"/>
                        </a:rPr>
                        <a:t>Look at images, particularly castle pictures. Look at the patterns. What is a pattern? Are they repeating patterns? Made from lines or shapes? </a:t>
                      </a:r>
                    </a:p>
                    <a:p>
                      <a:r>
                        <a:rPr lang="en-GB" sz="1100" dirty="0">
                          <a:latin typeface="+mn-lt"/>
                        </a:rPr>
                        <a:t>Lesson 3: </a:t>
                      </a:r>
                      <a:r>
                        <a:rPr lang="en-GB" sz="1100" dirty="0">
                          <a:solidFill>
                            <a:srgbClr val="FF0000"/>
                          </a:solidFill>
                          <a:latin typeface="+mn-lt"/>
                        </a:rPr>
                        <a:t>Children to chose favourite images and explain why. </a:t>
                      </a:r>
                    </a:p>
                    <a:p>
                      <a:r>
                        <a:rPr lang="en-GB" sz="1100" dirty="0">
                          <a:solidFill>
                            <a:schemeClr val="tx1"/>
                          </a:solidFill>
                          <a:latin typeface="+mn-lt"/>
                        </a:rPr>
                        <a:t>Look at some of her paintings. What do you like/dislike? Why? What emotions do they make you feel? Could record with </a:t>
                      </a:r>
                      <a:r>
                        <a:rPr lang="en-GB" sz="1100" dirty="0" err="1">
                          <a:solidFill>
                            <a:schemeClr val="tx1"/>
                          </a:solidFill>
                          <a:latin typeface="+mn-lt"/>
                        </a:rPr>
                        <a:t>smilies</a:t>
                      </a:r>
                      <a:r>
                        <a:rPr lang="en-GB" sz="1100" dirty="0">
                          <a:solidFill>
                            <a:schemeClr val="tx1"/>
                          </a:solidFill>
                          <a:latin typeface="+mn-lt"/>
                        </a:rPr>
                        <a:t>/emojis. </a:t>
                      </a:r>
                    </a:p>
                    <a:p>
                      <a:r>
                        <a:rPr lang="en-GB" sz="1100" dirty="0">
                          <a:latin typeface="+mn-lt"/>
                        </a:rPr>
                        <a:t>Lesson 4: </a:t>
                      </a:r>
                      <a:r>
                        <a:rPr lang="en-GB" sz="1100" dirty="0">
                          <a:solidFill>
                            <a:srgbClr val="0070C0"/>
                          </a:solidFill>
                          <a:latin typeface="+mn-lt"/>
                        </a:rPr>
                        <a:t>Children experiment with adding patterns to an outline- </a:t>
                      </a:r>
                      <a:r>
                        <a:rPr lang="en-GB" sz="1100" dirty="0" err="1">
                          <a:solidFill>
                            <a:srgbClr val="0070C0"/>
                          </a:solidFill>
                          <a:latin typeface="+mn-lt"/>
                        </a:rPr>
                        <a:t>eg</a:t>
                      </a:r>
                      <a:r>
                        <a:rPr lang="en-GB" sz="1100" dirty="0">
                          <a:solidFill>
                            <a:srgbClr val="0070C0"/>
                          </a:solidFill>
                          <a:latin typeface="+mn-lt"/>
                        </a:rPr>
                        <a:t>: castle, dress, flower.</a:t>
                      </a:r>
                    </a:p>
                    <a:p>
                      <a:r>
                        <a:rPr lang="en-GB" sz="1100" dirty="0">
                          <a:solidFill>
                            <a:schemeClr val="tx1"/>
                          </a:solidFill>
                          <a:latin typeface="+mn-lt"/>
                        </a:rPr>
                        <a:t>Model different patterns. Lines, diagonals, shapes, repeating, swirls etc</a:t>
                      </a:r>
                    </a:p>
                    <a:p>
                      <a:r>
                        <a:rPr lang="en-GB" sz="1100" dirty="0">
                          <a:latin typeface="+mn-lt"/>
                        </a:rPr>
                        <a:t>Lesson 5.</a:t>
                      </a:r>
                      <a:r>
                        <a:rPr lang="en-GB" sz="1100" dirty="0">
                          <a:solidFill>
                            <a:srgbClr val="0070C0"/>
                          </a:solidFill>
                          <a:latin typeface="+mn-lt"/>
                        </a:rPr>
                        <a:t> To explore drawing own versions of Blair’s artwork inspired by traditional tales. </a:t>
                      </a:r>
                    </a:p>
                    <a:p>
                      <a:r>
                        <a:rPr lang="en-GB" sz="1100" dirty="0">
                          <a:solidFill>
                            <a:schemeClr val="tx1"/>
                          </a:solidFill>
                          <a:latin typeface="+mn-lt"/>
                        </a:rPr>
                        <a:t>Copy outlines/add in own patterns. Explore use of colou</a:t>
                      </a:r>
                      <a:r>
                        <a:rPr lang="en-GB" sz="1100" dirty="0">
                          <a:solidFill>
                            <a:srgbClr val="0070C0"/>
                          </a:solidFill>
                          <a:latin typeface="+mn-lt"/>
                        </a:rPr>
                        <a:t>r</a:t>
                      </a:r>
                    </a:p>
                    <a:p>
                      <a:r>
                        <a:rPr lang="en-GB" sz="1100" dirty="0">
                          <a:latin typeface="+mn-lt"/>
                        </a:rPr>
                        <a:t>Lesson 6: </a:t>
                      </a:r>
                      <a:r>
                        <a:rPr lang="en-GB" sz="1100" dirty="0">
                          <a:solidFill>
                            <a:srgbClr val="0070C0"/>
                          </a:solidFill>
                          <a:latin typeface="+mn-lt"/>
                        </a:rPr>
                        <a:t>Refine and evaluate for final drawings. </a:t>
                      </a:r>
                    </a:p>
                    <a:p>
                      <a:r>
                        <a:rPr lang="en-GB" sz="1100" dirty="0">
                          <a:latin typeface="+mn-lt"/>
                        </a:rPr>
                        <a:t>.</a:t>
                      </a:r>
                    </a:p>
                    <a:p>
                      <a:endParaRPr lang="en-GB" sz="1100" dirty="0">
                        <a:latin typeface="+mn-lt"/>
                      </a:endParaRPr>
                    </a:p>
                    <a:p>
                      <a:endParaRPr lang="en-GB" sz="1100" dirty="0">
                        <a:latin typeface="+mn-lt"/>
                      </a:endParaRPr>
                    </a:p>
                    <a:p>
                      <a:r>
                        <a:rPr lang="en-GB" sz="1100" i="1" dirty="0">
                          <a:latin typeface="+mn-lt"/>
                        </a:rPr>
                        <a:t>Please feel free to combine lessons 1-3 together and spend longer on practical lessons, as long as objectives covered.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gridSpan="2">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Artist: Caspar Friedrich- </a:t>
                      </a:r>
                      <a:br>
                        <a:rPr lang="en-GB" sz="1100" dirty="0">
                          <a:latin typeface="+mn-lt"/>
                        </a:rPr>
                      </a:br>
                      <a:r>
                        <a:rPr lang="en-GB" sz="1100" dirty="0">
                          <a:latin typeface="+mn-lt"/>
                        </a:rPr>
                        <a:t>‘Wanderer above the sea fog’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-Painting</a:t>
                      </a:r>
                    </a:p>
                    <a:p>
                      <a:endParaRPr lang="en-GB" sz="1100" dirty="0"/>
                    </a:p>
                    <a:p>
                      <a:r>
                        <a:rPr lang="en-GB" sz="1100" dirty="0"/>
                        <a:t>Lesson 1: </a:t>
                      </a:r>
                      <a:r>
                        <a:rPr lang="en-GB" sz="1100" dirty="0">
                          <a:solidFill>
                            <a:srgbClr val="FF0000"/>
                          </a:solidFill>
                        </a:rPr>
                        <a:t>Explore painting and children to discuss. </a:t>
                      </a:r>
                    </a:p>
                    <a:p>
                      <a:r>
                        <a:rPr lang="en-GB" sz="1100" dirty="0">
                          <a:solidFill>
                            <a:schemeClr val="tx1"/>
                          </a:solidFill>
                        </a:rPr>
                        <a:t>Look at picture together. Unpick what you see, what do you think is happening? What colours? Is it detailed? Who is it? What is the weather like? What marks have been made? Class annotations.</a:t>
                      </a:r>
                    </a:p>
                    <a:p>
                      <a:endParaRPr lang="en-GB" sz="1100" dirty="0">
                        <a:solidFill>
                          <a:srgbClr val="FF0000"/>
                        </a:solidFill>
                      </a:endParaRPr>
                    </a:p>
                    <a:p>
                      <a:r>
                        <a:rPr lang="en-GB" sz="1100" dirty="0">
                          <a:solidFill>
                            <a:srgbClr val="FF0000"/>
                          </a:solidFill>
                        </a:rPr>
                        <a:t>Lesson 2 Explore and compare other artists’ paintings of seas, </a:t>
                      </a:r>
                      <a:r>
                        <a:rPr lang="en-GB" sz="1100" dirty="0" err="1">
                          <a:solidFill>
                            <a:srgbClr val="FF0000"/>
                          </a:solidFill>
                        </a:rPr>
                        <a:t>eg</a:t>
                      </a:r>
                      <a:r>
                        <a:rPr lang="en-GB" sz="1100" dirty="0">
                          <a:solidFill>
                            <a:srgbClr val="FF0000"/>
                          </a:solidFill>
                        </a:rPr>
                        <a:t>: Constable. Tone, colour, texture.</a:t>
                      </a:r>
                    </a:p>
                    <a:p>
                      <a:r>
                        <a:rPr lang="en-GB" sz="1100" dirty="0">
                          <a:solidFill>
                            <a:schemeClr val="tx1"/>
                          </a:solidFill>
                        </a:rPr>
                        <a:t>Look at range of paintings. What is different/the same? Why do you like it? Which works best? Use artistic vocabulary. </a:t>
                      </a:r>
                    </a:p>
                    <a:p>
                      <a:r>
                        <a:rPr lang="en-GB" sz="1100" dirty="0"/>
                        <a:t>Lesson: 3: </a:t>
                      </a:r>
                      <a:r>
                        <a:rPr lang="en-GB" sz="1100" dirty="0">
                          <a:solidFill>
                            <a:srgbClr val="1B75BC"/>
                          </a:solidFill>
                        </a:rPr>
                        <a:t>Create mixing different blues to create tone, colour and texture. </a:t>
                      </a:r>
                    </a:p>
                    <a:p>
                      <a:r>
                        <a:rPr lang="en-GB" sz="1100" dirty="0">
                          <a:solidFill>
                            <a:schemeClr val="tx1"/>
                          </a:solidFill>
                        </a:rPr>
                        <a:t>Use ‘poster paint’. Swatch painting. Experiment adding tiny bits of white to the blue and seeing, the effect, same with black. Is adding dark blue better? T model and </a:t>
                      </a:r>
                      <a:r>
                        <a:rPr lang="en-GB" sz="1100" dirty="0" err="1">
                          <a:solidFill>
                            <a:schemeClr val="tx1"/>
                          </a:solidFill>
                        </a:rPr>
                        <a:t>chn</a:t>
                      </a:r>
                      <a:r>
                        <a:rPr lang="en-GB" sz="1100" dirty="0">
                          <a:solidFill>
                            <a:schemeClr val="tx1"/>
                          </a:solidFill>
                        </a:rPr>
                        <a:t> copy. </a:t>
                      </a:r>
                    </a:p>
                    <a:p>
                      <a:r>
                        <a:rPr lang="en-GB" sz="1100" dirty="0"/>
                        <a:t>Lesson 4: </a:t>
                      </a:r>
                      <a:r>
                        <a:rPr lang="en-GB" sz="1100" dirty="0">
                          <a:solidFill>
                            <a:srgbClr val="1B75BC"/>
                          </a:solidFill>
                        </a:rPr>
                        <a:t>Learn different mark making techniques using paintbrushes. Dry/wet brush, hard/soft brush, mixing on the page.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rPr>
                        <a:t>Swatches, T model and </a:t>
                      </a:r>
                      <a:r>
                        <a:rPr lang="en-GB" sz="1100" dirty="0" err="1">
                          <a:solidFill>
                            <a:schemeClr val="tx1"/>
                          </a:solidFill>
                        </a:rPr>
                        <a:t>chn</a:t>
                      </a:r>
                      <a:r>
                        <a:rPr lang="en-GB" sz="1100" dirty="0">
                          <a:solidFill>
                            <a:schemeClr val="tx1"/>
                          </a:solidFill>
                        </a:rPr>
                        <a:t> copy. </a:t>
                      </a:r>
                    </a:p>
                    <a:p>
                      <a:r>
                        <a:rPr lang="en-GB" sz="1100" dirty="0"/>
                        <a:t>Lesson 5: </a:t>
                      </a:r>
                      <a:r>
                        <a:rPr lang="en-GB" sz="1100" dirty="0">
                          <a:solidFill>
                            <a:srgbClr val="1B75BC"/>
                          </a:solidFill>
                        </a:rPr>
                        <a:t>To plan and experiment creating a sea painting inspired by Friedrich. </a:t>
                      </a:r>
                    </a:p>
                    <a:p>
                      <a:r>
                        <a:rPr lang="en-GB" sz="1100" dirty="0">
                          <a:solidFill>
                            <a:schemeClr val="tx1"/>
                          </a:solidFill>
                        </a:rPr>
                        <a:t>Look at photos of stormy Lyme Regis- Where Mary Anning is from. Which do you like? </a:t>
                      </a:r>
                      <a:r>
                        <a:rPr lang="en-GB" sz="1100" dirty="0" err="1">
                          <a:solidFill>
                            <a:schemeClr val="tx1"/>
                          </a:solidFill>
                        </a:rPr>
                        <a:t>Chn</a:t>
                      </a:r>
                      <a:r>
                        <a:rPr lang="en-GB" sz="1100" dirty="0">
                          <a:solidFill>
                            <a:schemeClr val="tx1"/>
                          </a:solidFill>
                        </a:rPr>
                        <a:t> can stick image in the middle of the page and swatch experiments around the edge- </a:t>
                      </a:r>
                      <a:r>
                        <a:rPr lang="en-GB" sz="1100" dirty="0" err="1">
                          <a:solidFill>
                            <a:schemeClr val="tx1"/>
                          </a:solidFill>
                        </a:rPr>
                        <a:t>eg</a:t>
                      </a:r>
                      <a:r>
                        <a:rPr lang="en-GB" sz="1100" dirty="0">
                          <a:solidFill>
                            <a:schemeClr val="tx1"/>
                          </a:solidFill>
                        </a:rPr>
                        <a:t> a swatch next to the water, a swatch next to the rocks. </a:t>
                      </a:r>
                    </a:p>
                    <a:p>
                      <a:r>
                        <a:rPr lang="en-GB" sz="1100" dirty="0"/>
                        <a:t>Lesson 6: </a:t>
                      </a:r>
                      <a:r>
                        <a:rPr lang="en-GB" sz="1100" dirty="0">
                          <a:solidFill>
                            <a:srgbClr val="1B75BC"/>
                          </a:solidFill>
                        </a:rPr>
                        <a:t>To paint and evaluate own stormy sea scape based on Lyme Regis. </a:t>
                      </a:r>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hMerge="1">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Artist: </a:t>
                      </a:r>
                      <a:r>
                        <a:rPr lang="en-GB" sz="1100" dirty="0" err="1">
                          <a:latin typeface="+mn-lt"/>
                        </a:rPr>
                        <a:t>Capser</a:t>
                      </a:r>
                      <a:r>
                        <a:rPr lang="en-GB" sz="1100" dirty="0">
                          <a:latin typeface="+mn-lt"/>
                        </a:rPr>
                        <a:t> Friedrich- </a:t>
                      </a:r>
                      <a:br>
                        <a:rPr lang="en-GB" sz="1100" dirty="0">
                          <a:latin typeface="+mn-lt"/>
                        </a:rPr>
                      </a:br>
                      <a:r>
                        <a:rPr lang="en-GB" sz="1100" dirty="0">
                          <a:latin typeface="+mn-lt"/>
                        </a:rPr>
                        <a:t>‘Wanderer above the sea fog’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-Painting</a:t>
                      </a:r>
                    </a:p>
                    <a:p>
                      <a:endParaRPr lang="en-GB" sz="1100" dirty="0"/>
                    </a:p>
                    <a:p>
                      <a:r>
                        <a:rPr lang="en-GB" sz="1100" dirty="0"/>
                        <a:t>Lesson 1: </a:t>
                      </a:r>
                      <a:r>
                        <a:rPr lang="en-GB" sz="1100" dirty="0">
                          <a:solidFill>
                            <a:srgbClr val="FF0000"/>
                          </a:solidFill>
                        </a:rPr>
                        <a:t>Explore painting and children to discuss. </a:t>
                      </a:r>
                    </a:p>
                    <a:p>
                      <a:r>
                        <a:rPr lang="en-GB" sz="1100" dirty="0">
                          <a:solidFill>
                            <a:schemeClr val="tx1"/>
                          </a:solidFill>
                        </a:rPr>
                        <a:t>Look at picture together. Unpick what you see, what do you think is happening? What colours? Is it detailed? Who is it? What is the weather like? What marks have been made? Class annotations.</a:t>
                      </a:r>
                    </a:p>
                    <a:p>
                      <a:r>
                        <a:rPr lang="en-GB" sz="1100" dirty="0"/>
                        <a:t>Lesson 2: </a:t>
                      </a:r>
                      <a:r>
                        <a:rPr lang="en-GB" sz="1100" dirty="0">
                          <a:solidFill>
                            <a:srgbClr val="FF0000"/>
                          </a:solidFill>
                        </a:rPr>
                        <a:t>Explore and compare other artists’ paintings of seas, </a:t>
                      </a:r>
                      <a:r>
                        <a:rPr lang="en-GB" sz="1100" dirty="0" err="1">
                          <a:solidFill>
                            <a:srgbClr val="FF0000"/>
                          </a:solidFill>
                        </a:rPr>
                        <a:t>eg</a:t>
                      </a:r>
                      <a:r>
                        <a:rPr lang="en-GB" sz="1100" dirty="0">
                          <a:solidFill>
                            <a:srgbClr val="FF0000"/>
                          </a:solidFill>
                        </a:rPr>
                        <a:t>: Constable. Tone, colour, texture.</a:t>
                      </a:r>
                    </a:p>
                    <a:p>
                      <a:r>
                        <a:rPr lang="en-GB" sz="1100" dirty="0">
                          <a:solidFill>
                            <a:schemeClr val="tx1"/>
                          </a:solidFill>
                        </a:rPr>
                        <a:t>Look at range of paintings. What is different/the same? Why do you like it? Which works best? Use artistic vocabulary. </a:t>
                      </a:r>
                    </a:p>
                    <a:p>
                      <a:r>
                        <a:rPr lang="en-GB" sz="1100" dirty="0"/>
                        <a:t>Lesson: 3: </a:t>
                      </a:r>
                      <a:r>
                        <a:rPr lang="en-GB" sz="1100" dirty="0">
                          <a:solidFill>
                            <a:srgbClr val="1B75BC"/>
                          </a:solidFill>
                        </a:rPr>
                        <a:t>Create mixing different blues to create tone, colour and texture. </a:t>
                      </a:r>
                    </a:p>
                    <a:p>
                      <a:r>
                        <a:rPr lang="en-GB" sz="1100" dirty="0">
                          <a:solidFill>
                            <a:schemeClr val="tx1"/>
                          </a:solidFill>
                        </a:rPr>
                        <a:t>Use ‘poster paint’. Swatch painting. Experiment adding tiny bits of white to the blue and seeing, the effect, same with black. Is adding dark blue better? T model and </a:t>
                      </a:r>
                      <a:r>
                        <a:rPr lang="en-GB" sz="1100" dirty="0" err="1">
                          <a:solidFill>
                            <a:schemeClr val="tx1"/>
                          </a:solidFill>
                        </a:rPr>
                        <a:t>chn</a:t>
                      </a:r>
                      <a:r>
                        <a:rPr lang="en-GB" sz="1100" dirty="0">
                          <a:solidFill>
                            <a:schemeClr val="tx1"/>
                          </a:solidFill>
                        </a:rPr>
                        <a:t> copy. </a:t>
                      </a:r>
                    </a:p>
                    <a:p>
                      <a:r>
                        <a:rPr lang="en-GB" sz="1100" dirty="0"/>
                        <a:t>Lesson 4: </a:t>
                      </a:r>
                      <a:r>
                        <a:rPr lang="en-GB" sz="1100" dirty="0">
                          <a:solidFill>
                            <a:srgbClr val="1B75BC"/>
                          </a:solidFill>
                        </a:rPr>
                        <a:t>Learn different mark making techniques using paintbrushes. Dry/wet brush, hard/soft brush, mixing on the page.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rPr>
                        <a:t>Swatches, T model and </a:t>
                      </a:r>
                      <a:r>
                        <a:rPr lang="en-GB" sz="1100" dirty="0" err="1">
                          <a:solidFill>
                            <a:schemeClr val="tx1"/>
                          </a:solidFill>
                        </a:rPr>
                        <a:t>chn</a:t>
                      </a:r>
                      <a:r>
                        <a:rPr lang="en-GB" sz="1100" dirty="0">
                          <a:solidFill>
                            <a:schemeClr val="tx1"/>
                          </a:solidFill>
                        </a:rPr>
                        <a:t> copy. </a:t>
                      </a:r>
                    </a:p>
                    <a:p>
                      <a:r>
                        <a:rPr lang="en-GB" sz="1100" dirty="0"/>
                        <a:t>Lesson 5: </a:t>
                      </a:r>
                      <a:r>
                        <a:rPr lang="en-GB" sz="1100" dirty="0">
                          <a:solidFill>
                            <a:srgbClr val="1B75BC"/>
                          </a:solidFill>
                        </a:rPr>
                        <a:t>To plan and experiment creating a sea painting inspired by Friedrich. </a:t>
                      </a:r>
                    </a:p>
                    <a:p>
                      <a:r>
                        <a:rPr lang="en-GB" sz="1100" dirty="0">
                          <a:solidFill>
                            <a:schemeClr val="tx1"/>
                          </a:solidFill>
                        </a:rPr>
                        <a:t>Look at photos of stormy Lyme Regis- Where Mary Anning is from. Which do you like? </a:t>
                      </a:r>
                      <a:r>
                        <a:rPr lang="en-GB" sz="1100" dirty="0" err="1">
                          <a:solidFill>
                            <a:schemeClr val="tx1"/>
                          </a:solidFill>
                        </a:rPr>
                        <a:t>Chn</a:t>
                      </a:r>
                      <a:r>
                        <a:rPr lang="en-GB" sz="1100" dirty="0">
                          <a:solidFill>
                            <a:schemeClr val="tx1"/>
                          </a:solidFill>
                        </a:rPr>
                        <a:t> can stick image in the middle of the page and swatch experiments around the edge- </a:t>
                      </a:r>
                      <a:r>
                        <a:rPr lang="en-GB" sz="1100" dirty="0" err="1">
                          <a:solidFill>
                            <a:schemeClr val="tx1"/>
                          </a:solidFill>
                        </a:rPr>
                        <a:t>eg</a:t>
                      </a:r>
                      <a:r>
                        <a:rPr lang="en-GB" sz="1100" dirty="0">
                          <a:solidFill>
                            <a:schemeClr val="tx1"/>
                          </a:solidFill>
                        </a:rPr>
                        <a:t> a swatch next to the water, a swatch next to the rocks. </a:t>
                      </a:r>
                    </a:p>
                    <a:p>
                      <a:r>
                        <a:rPr lang="en-GB" sz="1100" dirty="0"/>
                        <a:t>Lesson 6: </a:t>
                      </a:r>
                      <a:r>
                        <a:rPr lang="en-GB" sz="1100" dirty="0">
                          <a:solidFill>
                            <a:srgbClr val="1B75BC"/>
                          </a:solidFill>
                        </a:rPr>
                        <a:t>To paint and evaluate own stormy sea scape.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Artist: Van Gogh and Frida Kahlo</a:t>
                      </a:r>
                    </a:p>
                    <a:p>
                      <a:r>
                        <a:rPr lang="en-GB" sz="1100" dirty="0"/>
                        <a:t>Pastels</a:t>
                      </a:r>
                    </a:p>
                    <a:p>
                      <a:r>
                        <a:rPr lang="en-GB" sz="1100" dirty="0"/>
                        <a:t>Lesson 1: </a:t>
                      </a:r>
                      <a:r>
                        <a:rPr lang="en-GB" sz="1100" dirty="0">
                          <a:solidFill>
                            <a:srgbClr val="FF0000"/>
                          </a:solidFill>
                        </a:rPr>
                        <a:t>Explore portraits created by Van Gogh- look at drawings</a:t>
                      </a:r>
                      <a:r>
                        <a:rPr lang="en-GB" sz="1100" dirty="0"/>
                        <a:t>. Talk about the different colours he used and the impact of this, summery, wintery, happy, sad, colourful etc</a:t>
                      </a:r>
                    </a:p>
                    <a:p>
                      <a:r>
                        <a:rPr lang="en-GB" sz="1100" dirty="0"/>
                        <a:t>Lesson 2: </a:t>
                      </a:r>
                      <a:r>
                        <a:rPr lang="en-GB" sz="1100" dirty="0">
                          <a:solidFill>
                            <a:srgbClr val="FF0000"/>
                          </a:solidFill>
                        </a:rPr>
                        <a:t>Compare Van Gogh’s portraits to Kahlo’s. Use of colour and realism. </a:t>
                      </a:r>
                    </a:p>
                    <a:p>
                      <a:r>
                        <a:rPr lang="en-GB" sz="1100" dirty="0">
                          <a:solidFill>
                            <a:schemeClr val="tx1"/>
                          </a:solidFill>
                        </a:rPr>
                        <a:t>Compare and contrast. How are they the same and different. Which do you like best and why? Discuss how both are portraits and how they have individual personal style. </a:t>
                      </a:r>
                    </a:p>
                    <a:p>
                      <a:r>
                        <a:rPr lang="en-GB" sz="1100" dirty="0"/>
                        <a:t>Lesson 3: </a:t>
                      </a:r>
                      <a:r>
                        <a:rPr lang="en-GB" sz="1100" dirty="0">
                          <a:solidFill>
                            <a:srgbClr val="1B75BC"/>
                          </a:solidFill>
                        </a:rPr>
                        <a:t>Explore using chalk pastels to create different effects</a:t>
                      </a:r>
                      <a:r>
                        <a:rPr lang="en-GB" sz="1100" dirty="0"/>
                        <a:t>. </a:t>
                      </a:r>
                    </a:p>
                    <a:p>
                      <a:r>
                        <a:rPr lang="en-GB" sz="1100" dirty="0"/>
                        <a:t>Model- my turn/your turn. Layer, pressure, mark making-lines, </a:t>
                      </a:r>
                      <a:r>
                        <a:rPr lang="en-GB" sz="1100" dirty="0" err="1"/>
                        <a:t>criss</a:t>
                      </a:r>
                      <a:r>
                        <a:rPr lang="en-GB" sz="1100" dirty="0"/>
                        <a:t> cross, swirls</a:t>
                      </a:r>
                    </a:p>
                    <a:p>
                      <a:r>
                        <a:rPr lang="en-GB" sz="1100" dirty="0"/>
                        <a:t>Lesson 4: </a:t>
                      </a:r>
                      <a:r>
                        <a:rPr lang="en-GB" sz="1100" dirty="0">
                          <a:solidFill>
                            <a:srgbClr val="1B75BC"/>
                          </a:solidFill>
                        </a:rPr>
                        <a:t>Explore face proportions and practice self portraits. </a:t>
                      </a:r>
                    </a:p>
                    <a:p>
                      <a:r>
                        <a:rPr lang="en-GB" sz="1100" dirty="0">
                          <a:solidFill>
                            <a:schemeClr val="tx1"/>
                          </a:solidFill>
                        </a:rPr>
                        <a:t>Model explicit how to draw features. MTYT eyes, ears, nose, mouth. Feel free to use </a:t>
                      </a:r>
                      <a:r>
                        <a:rPr lang="en-GB" sz="1100" dirty="0" err="1">
                          <a:solidFill>
                            <a:schemeClr val="tx1"/>
                          </a:solidFill>
                        </a:rPr>
                        <a:t>youtube</a:t>
                      </a:r>
                      <a:r>
                        <a:rPr lang="en-GB" sz="1100" dirty="0">
                          <a:solidFill>
                            <a:schemeClr val="tx1"/>
                          </a:solidFill>
                        </a:rPr>
                        <a:t> videos to support this. </a:t>
                      </a:r>
                    </a:p>
                    <a:p>
                      <a:r>
                        <a:rPr lang="en-GB" sz="1100" dirty="0"/>
                        <a:t>Lesson 5: </a:t>
                      </a:r>
                      <a:r>
                        <a:rPr lang="en-GB" sz="1100" dirty="0">
                          <a:solidFill>
                            <a:srgbClr val="1B75BC"/>
                          </a:solidFill>
                        </a:rPr>
                        <a:t>Visit care home and complete first hand portrait drawings- </a:t>
                      </a:r>
                      <a:r>
                        <a:rPr lang="en-GB" sz="1100" dirty="0">
                          <a:solidFill>
                            <a:schemeClr val="tx1"/>
                          </a:solidFill>
                        </a:rPr>
                        <a:t>in pencil</a:t>
                      </a:r>
                    </a:p>
                    <a:p>
                      <a:r>
                        <a:rPr lang="en-GB" sz="1100" dirty="0"/>
                        <a:t>Lesson 6: </a:t>
                      </a:r>
                      <a:r>
                        <a:rPr lang="en-GB" sz="1100" dirty="0">
                          <a:solidFill>
                            <a:srgbClr val="1B75BC"/>
                          </a:solidFill>
                        </a:rPr>
                        <a:t>Refine own drawings using pastels </a:t>
                      </a:r>
                    </a:p>
                    <a:p>
                      <a:endParaRPr lang="en-GB" sz="1100" dirty="0">
                        <a:solidFill>
                          <a:srgbClr val="FF0000"/>
                        </a:solidFill>
                      </a:endParaRPr>
                    </a:p>
                    <a:p>
                      <a:r>
                        <a:rPr lang="en-GB" sz="1100" dirty="0"/>
                        <a:t>For example: https://www.youtube.com/watch?v=IRp3sBQ-NFU</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32403">
                <a:tc rowSpan="2">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vMerge="1">
                  <a:txBody>
                    <a:bodyPr/>
                    <a:lstStyle/>
                    <a:p>
                      <a:endParaRPr lang="en-GB"/>
                    </a:p>
                  </a:txBody>
                  <a:tcPr/>
                </a:tc>
                <a:tc gridSpan="2" vMerge="1">
                  <a:txBody>
                    <a:bodyPr/>
                    <a:lstStyle/>
                    <a:p>
                      <a:endParaRPr lang="en-GB"/>
                    </a:p>
                  </a:txBody>
                  <a:tcPr/>
                </a:tc>
                <a:tc hMerge="1" vMerge="1">
                  <a:txBody>
                    <a:bodyPr/>
                    <a:lstStyle/>
                    <a:p>
                      <a:endParaRPr lang="en-GB"/>
                    </a:p>
                  </a:txBody>
                  <a:tcPr/>
                </a:tc>
                <a:tc vMerge="1">
                  <a:txBody>
                    <a:bodyPr/>
                    <a:lstStyle/>
                    <a:p>
                      <a:endParaRPr lang="en-GB"/>
                    </a:p>
                  </a:txBody>
                  <a:tcPr/>
                </a:tc>
                <a:extLst>
                  <a:ext uri="{0D108BD9-81ED-4DB2-BD59-A6C34878D82A}">
                    <a16:rowId xmlns:a16="http://schemas.microsoft.com/office/drawing/2014/main" val="2088159430"/>
                  </a:ext>
                </a:extLst>
              </a:tr>
              <a:tr h="761750">
                <a:tc vMerge="1">
                  <a:txBody>
                    <a:bodyPr/>
                    <a:lstStyle/>
                    <a:p>
                      <a:endParaRPr lang="en-GB"/>
                    </a:p>
                  </a:txBody>
                  <a:tcPr/>
                </a:tc>
                <a:tc>
                  <a:txBody>
                    <a:bodyPr/>
                    <a:lstStyle/>
                    <a:p>
                      <a:r>
                        <a:rPr lang="en-GB" sz="1100" dirty="0">
                          <a:solidFill>
                            <a:srgbClr val="A06EBE"/>
                          </a:solidFill>
                          <a:latin typeface="+mn-lt"/>
                          <a:cs typeface="Arial" panose="020B0604020202020204" pitchFamily="34" charset="0"/>
                        </a:rPr>
                        <a:t>Drawing with purposeful lines. </a:t>
                      </a:r>
                    </a:p>
                    <a:p>
                      <a:r>
                        <a:rPr lang="en-GB" sz="1100" dirty="0">
                          <a:solidFill>
                            <a:srgbClr val="A06EBE"/>
                          </a:solidFill>
                          <a:latin typeface="+mn-lt"/>
                          <a:cs typeface="Arial" panose="020B0604020202020204" pitchFamily="34" charset="0"/>
                        </a:rPr>
                        <a:t>Use of patterns. </a:t>
                      </a:r>
                    </a:p>
                    <a:p>
                      <a:r>
                        <a:rPr lang="en-GB" sz="1100" dirty="0">
                          <a:solidFill>
                            <a:srgbClr val="A06EBE"/>
                          </a:solidFill>
                          <a:latin typeface="+mn-lt"/>
                          <a:cs typeface="Arial" panose="020B0604020202020204" pitchFamily="34" charset="0"/>
                        </a:rPr>
                        <a:t>Using proportions in drawings. </a:t>
                      </a:r>
                    </a:p>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Colour mixing with awareness of tone and texture.</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Mark making with different brushes</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Painting for an effect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Colour mixing with awareness of tone and texture.</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Mark making with different brushes</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Painting for an effect </a:t>
                      </a:r>
                    </a:p>
                    <a:p>
                      <a:endParaRPr lang="en-GB" sz="1100" dirty="0">
                        <a:solidFill>
                          <a:srgbClr val="1B75BC"/>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A06EBE"/>
                          </a:solidFill>
                        </a:rPr>
                        <a:t>Importance of proportion in portraits </a:t>
                      </a:r>
                    </a:p>
                    <a:p>
                      <a:r>
                        <a:rPr lang="en-GB" sz="1100" dirty="0">
                          <a:solidFill>
                            <a:srgbClr val="A06EBE"/>
                          </a:solidFill>
                        </a:rPr>
                        <a:t>Observational skills- draw what you see</a:t>
                      </a:r>
                    </a:p>
                    <a:p>
                      <a:r>
                        <a:rPr lang="en-GB" sz="1100" dirty="0">
                          <a:solidFill>
                            <a:srgbClr val="A06EBE"/>
                          </a:solidFill>
                        </a:rPr>
                        <a:t>Mark making using pastels and use of colour</a:t>
                      </a:r>
                    </a:p>
                    <a:p>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24416028"/>
                  </a:ext>
                </a:extLst>
              </a:tr>
              <a:tr h="538744">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I can use lines, colours </a:t>
                      </a:r>
                      <a:r>
                        <a:rPr lang="en-GB" sz="1100">
                          <a:latin typeface="+mn-lt"/>
                        </a:rPr>
                        <a:t>and pattern to create </a:t>
                      </a:r>
                      <a:r>
                        <a:rPr lang="en-GB" sz="1100" dirty="0">
                          <a:latin typeface="+mn-lt"/>
                        </a:rPr>
                        <a:t>a fairy tale drawing to go into my pop up book.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gridSpan="2">
                  <a:txBody>
                    <a:bodyPr/>
                    <a:lstStyle/>
                    <a:p>
                      <a:r>
                        <a:rPr lang="en-GB" sz="1100" dirty="0">
                          <a:latin typeface="+mn-lt"/>
                        </a:rPr>
                        <a:t>I can mix colours together to create a dramatic sea scape.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en-GB" sz="1100" dirty="0">
                        <a:solidFill>
                          <a:srgbClr val="1B75BC"/>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096423504"/>
                  </a:ext>
                </a:extLst>
              </a:tr>
              <a:tr h="547437">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Drawing landscapes Year 2</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r>
                        <a:rPr lang="en-GB" sz="1100" dirty="0"/>
                        <a:t>Water colour paintings of weather- year 2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r>
                        <a:rPr lang="en-GB" sz="1100" dirty="0"/>
                        <a:t>Water colour paintings of weather- year 2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Pastels in year 4 to capture movement</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
        <p:nvSpPr>
          <p:cNvPr id="5" name="Slide Number Placeholder 4"/>
          <p:cNvSpPr>
            <a:spLocks noGrp="1"/>
          </p:cNvSpPr>
          <p:nvPr>
            <p:ph type="sldNum" sz="quarter" idx="12"/>
          </p:nvPr>
        </p:nvSpPr>
        <p:spPr/>
        <p:txBody>
          <a:bodyPr/>
          <a:lstStyle/>
          <a:p>
            <a:pPr lvl="0"/>
            <a:fld id="{D1C5E2AD-0845-482F-9AC7-2D3C180562A9}" type="slidenum">
              <a:rPr lang="en-GB" smtClean="0"/>
              <a:t>1</a:t>
            </a:fld>
            <a:endParaRPr lang="en-GB" dirty="0"/>
          </a:p>
        </p:txBody>
      </p:sp>
    </p:spTree>
    <p:extLst>
      <p:ext uri="{BB962C8B-B14F-4D97-AF65-F5344CB8AC3E}">
        <p14:creationId xmlns:p14="http://schemas.microsoft.com/office/powerpoint/2010/main" val="1918074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2</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843601" y="336884"/>
            <a:ext cx="2429704" cy="400110"/>
          </a:xfrm>
          <a:prstGeom prst="rect">
            <a:avLst/>
          </a:prstGeom>
          <a:noFill/>
        </p:spPr>
        <p:txBody>
          <a:bodyPr wrap="none" rtlCol="0">
            <a:spAutoFit/>
          </a:bodyPr>
          <a:lstStyle/>
          <a:p>
            <a:r>
              <a:rPr lang="en-GB" sz="2000" u="sng" dirty="0"/>
              <a:t>Year 1 art vocabulary </a:t>
            </a:r>
          </a:p>
        </p:txBody>
      </p:sp>
      <p:pic>
        <p:nvPicPr>
          <p:cNvPr id="4" name="Picture 3">
            <a:extLst>
              <a:ext uri="{FF2B5EF4-FFF2-40B4-BE49-F238E27FC236}">
                <a16:creationId xmlns:a16="http://schemas.microsoft.com/office/drawing/2014/main" id="{84BEE191-470B-4974-A144-E987060552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0809" y="1733384"/>
            <a:ext cx="6889244" cy="3377081"/>
          </a:xfrm>
          <a:prstGeom prst="rect">
            <a:avLst/>
          </a:prstGeom>
        </p:spPr>
      </p:pic>
      <p:pic>
        <p:nvPicPr>
          <p:cNvPr id="6" name="Picture 5">
            <a:extLst>
              <a:ext uri="{FF2B5EF4-FFF2-40B4-BE49-F238E27FC236}">
                <a16:creationId xmlns:a16="http://schemas.microsoft.com/office/drawing/2014/main" id="{C405E83B-6A76-4AFB-BA23-13A98D6D5C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5579" y="1897075"/>
            <a:ext cx="2268830" cy="2490178"/>
          </a:xfrm>
          <a:prstGeom prst="rect">
            <a:avLst/>
          </a:prstGeom>
        </p:spPr>
      </p:pic>
    </p:spTree>
    <p:extLst>
      <p:ext uri="{BB962C8B-B14F-4D97-AF65-F5344CB8AC3E}">
        <p14:creationId xmlns:p14="http://schemas.microsoft.com/office/powerpoint/2010/main" val="3457537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8024174"/>
              </p:ext>
            </p:extLst>
          </p:nvPr>
        </p:nvGraphicFramePr>
        <p:xfrm>
          <a:off x="146427" y="116773"/>
          <a:ext cx="12307136" cy="8202043"/>
        </p:xfrm>
        <a:graphic>
          <a:graphicData uri="http://schemas.openxmlformats.org/drawingml/2006/table">
            <a:tbl>
              <a:tblPr firstRow="1" bandRow="1">
                <a:effectLst/>
                <a:tableStyleId>{5C22544A-7EE6-4342-B048-85BDC9FD1C3A}</a:tableStyleId>
              </a:tblPr>
              <a:tblGrid>
                <a:gridCol w="647944">
                  <a:extLst>
                    <a:ext uri="{9D8B030D-6E8A-4147-A177-3AD203B41FA5}">
                      <a16:colId xmlns:a16="http://schemas.microsoft.com/office/drawing/2014/main" val="20000"/>
                    </a:ext>
                  </a:extLst>
                </a:gridCol>
                <a:gridCol w="4438030">
                  <a:extLst>
                    <a:ext uri="{9D8B030D-6E8A-4147-A177-3AD203B41FA5}">
                      <a16:colId xmlns:a16="http://schemas.microsoft.com/office/drawing/2014/main" val="20001"/>
                    </a:ext>
                  </a:extLst>
                </a:gridCol>
                <a:gridCol w="3902681">
                  <a:extLst>
                    <a:ext uri="{9D8B030D-6E8A-4147-A177-3AD203B41FA5}">
                      <a16:colId xmlns:a16="http://schemas.microsoft.com/office/drawing/2014/main" val="2349671450"/>
                    </a:ext>
                  </a:extLst>
                </a:gridCol>
                <a:gridCol w="3318481">
                  <a:extLst>
                    <a:ext uri="{9D8B030D-6E8A-4147-A177-3AD203B41FA5}">
                      <a16:colId xmlns:a16="http://schemas.microsoft.com/office/drawing/2014/main" val="2922279420"/>
                    </a:ext>
                  </a:extLst>
                </a:gridCol>
              </a:tblGrid>
              <a:tr h="253914">
                <a:tc gridSpan="4">
                  <a:txBody>
                    <a:bodyPr/>
                    <a:lstStyle/>
                    <a:p>
                      <a:pPr lvl="0" algn="ctr"/>
                      <a:r>
                        <a:rPr lang="en-GB" sz="1100" dirty="0">
                          <a:latin typeface="+mn-lt"/>
                          <a:cs typeface="Arial" panose="020B0604020202020204" pitchFamily="34" charset="0"/>
                        </a:rPr>
                        <a:t>Art Year 2</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38926">
                <a:tc gridSpan="2">
                  <a:txBody>
                    <a:bodyPr/>
                    <a:lstStyle/>
                    <a:p>
                      <a:pPr algn="ctr"/>
                      <a:r>
                        <a:rPr lang="en-GB" sz="1100" dirty="0"/>
                        <a:t>Whatever the weather</a:t>
                      </a:r>
                      <a:br>
                        <a:rPr lang="en-GB" sz="1100" dirty="0"/>
                      </a:br>
                      <a:r>
                        <a:rPr lang="en-GB" sz="1100" b="1" dirty="0"/>
                        <a:t>PAINTING- watercolour</a:t>
                      </a:r>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hMerge="1">
                  <a:txBody>
                    <a:bodyPr/>
                    <a:lstStyle/>
                    <a:p>
                      <a:endParaRPr lang="en-GB"/>
                    </a:p>
                  </a:txBody>
                  <a:tcPr/>
                </a:tc>
                <a:tc>
                  <a:txBody>
                    <a:bodyPr/>
                    <a:lstStyle/>
                    <a:p>
                      <a:pPr algn="ctr"/>
                      <a:r>
                        <a:rPr lang="en-GB" sz="1100" dirty="0">
                          <a:latin typeface="+mn-lt"/>
                          <a:cs typeface="Arial" panose="020B0604020202020204" pitchFamily="34" charset="0"/>
                        </a:rPr>
                        <a:t>Significant individuals: Sir Francis Drake. </a:t>
                      </a:r>
                      <a:br>
                        <a:rPr lang="en-GB" sz="1100" dirty="0">
                          <a:latin typeface="+mn-lt"/>
                          <a:cs typeface="Arial" panose="020B0604020202020204" pitchFamily="34" charset="0"/>
                        </a:rPr>
                      </a:br>
                      <a:r>
                        <a:rPr lang="en-GB" sz="1100" b="1" dirty="0">
                          <a:latin typeface="+mn-lt"/>
                          <a:cs typeface="Arial" panose="020B0604020202020204" pitchFamily="34" charset="0"/>
                        </a:rPr>
                        <a:t>SCULPTURE </a:t>
                      </a:r>
                      <a:r>
                        <a:rPr lang="en-GB" sz="1100" b="1" dirty="0">
                          <a:highlight>
                            <a:srgbClr val="FFFF00"/>
                          </a:highlight>
                          <a:latin typeface="+mn-lt"/>
                          <a:cs typeface="Arial" panose="020B0604020202020204" pitchFamily="34" charset="0"/>
                        </a:rPr>
                        <a:t>Spring 2</a:t>
                      </a:r>
                      <a:endParaRPr lang="en-GB" sz="1100" dirty="0">
                        <a:highlight>
                          <a:srgbClr val="FFFF00"/>
                        </a:highligh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Changes in living memory</a:t>
                      </a:r>
                      <a:br>
                        <a:rPr lang="en-GB" sz="1100" dirty="0"/>
                      </a:br>
                      <a:r>
                        <a:rPr lang="en-GB" sz="1100" b="1" dirty="0"/>
                        <a:t>DRAWING </a:t>
                      </a:r>
                      <a:r>
                        <a:rPr lang="en-GB" sz="1100" b="1" dirty="0">
                          <a:highlight>
                            <a:srgbClr val="FFFF00"/>
                          </a:highlight>
                        </a:rPr>
                        <a:t>Summer 2</a:t>
                      </a:r>
                      <a:endParaRPr lang="en-GB" sz="1100" dirty="0">
                        <a:highlight>
                          <a:srgbClr val="FFFF00"/>
                        </a:highligh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679202778"/>
                  </a:ext>
                </a:extLst>
              </a:tr>
              <a:tr h="677046">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r>
                        <a:rPr lang="en-GB" sz="1100" dirty="0"/>
                        <a:t>Painting: Colour mixing and use of brushes</a:t>
                      </a:r>
                    </a:p>
                    <a:p>
                      <a:pPr algn="ctr"/>
                      <a:r>
                        <a:rPr lang="en-GB" sz="1100" dirty="0"/>
                        <a:t>Drawing: Observational drawings – portraits</a:t>
                      </a:r>
                    </a:p>
                    <a:p>
                      <a:pPr algn="ctr"/>
                      <a:r>
                        <a:rPr lang="en-GB" sz="1100" dirty="0"/>
                        <a:t>ELG: Use of materials to join and attach</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hMerge="1">
                  <a:txBody>
                    <a:bodyPr/>
                    <a:lstStyle/>
                    <a:p>
                      <a:endParaRPr lang="en-GB"/>
                    </a:p>
                  </a:txBody>
                  <a:tcP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545631624"/>
                  </a:ext>
                </a:extLst>
              </a:tr>
              <a:tr h="122071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Artist: JMW Tuner</a:t>
                      </a:r>
                    </a:p>
                    <a:p>
                      <a:endParaRPr lang="en-GB" sz="1100" dirty="0">
                        <a:latin typeface="+mn-lt"/>
                      </a:endParaRPr>
                    </a:p>
                    <a:p>
                      <a:r>
                        <a:rPr lang="en-GB" sz="1100" dirty="0">
                          <a:latin typeface="+mn-lt"/>
                        </a:rPr>
                        <a:t>Lesson 1: </a:t>
                      </a:r>
                      <a:r>
                        <a:rPr lang="en-GB" sz="1100" dirty="0">
                          <a:solidFill>
                            <a:srgbClr val="FF0000"/>
                          </a:solidFill>
                          <a:latin typeface="+mn-lt"/>
                        </a:rPr>
                        <a:t>To respond to paintings by Turner. What does it make you feel? What colours has he used to achieve this? Compare to previous exploration of Casper Friedrich. (</a:t>
                      </a:r>
                      <a:r>
                        <a:rPr lang="en-GB" sz="1100" b="1" dirty="0">
                          <a:solidFill>
                            <a:srgbClr val="FF0000"/>
                          </a:solidFill>
                          <a:latin typeface="+mn-lt"/>
                        </a:rPr>
                        <a:t>Friedrich explored in year 1</a:t>
                      </a:r>
                      <a:r>
                        <a:rPr lang="en-GB" sz="1100" dirty="0">
                          <a:solidFill>
                            <a:srgbClr val="FF0000"/>
                          </a:solidFill>
                          <a:latin typeface="+mn-lt"/>
                        </a:rPr>
                        <a:t>)</a:t>
                      </a:r>
                    </a:p>
                    <a:p>
                      <a:r>
                        <a:rPr lang="en-GB" sz="1100" dirty="0">
                          <a:solidFill>
                            <a:schemeClr val="tx1"/>
                          </a:solidFill>
                          <a:latin typeface="+mn-lt"/>
                        </a:rPr>
                        <a:t>In Tuner’s paintings, the colours blur together, often depicting storms or sunset/rise. He often worked in watercolour. (first year, look at Friedrich’s </a:t>
                      </a:r>
                    </a:p>
                    <a:p>
                      <a:r>
                        <a:rPr lang="en-GB" sz="1100" dirty="0">
                          <a:latin typeface="+mn-lt"/>
                        </a:rPr>
                        <a:t>‘Wanderer above the sea fog’ too.) Look at paintings and discuss. Children could respond to 1-2 images in their books. </a:t>
                      </a:r>
                      <a:endParaRPr lang="en-GB" sz="1100" dirty="0">
                        <a:solidFill>
                          <a:schemeClr val="tx1"/>
                        </a:solidFill>
                        <a:latin typeface="+mn-lt"/>
                      </a:endParaRPr>
                    </a:p>
                    <a:p>
                      <a:r>
                        <a:rPr lang="en-GB" sz="1100" dirty="0">
                          <a:latin typeface="+mn-lt"/>
                        </a:rPr>
                        <a:t>Lesson 2: </a:t>
                      </a:r>
                      <a:r>
                        <a:rPr lang="en-GB" sz="1100" dirty="0">
                          <a:solidFill>
                            <a:srgbClr val="FF0000"/>
                          </a:solidFill>
                          <a:latin typeface="+mn-lt"/>
                        </a:rPr>
                        <a:t>Understand the use of colour by Turner to create the weather and the sun- how does this affect the mood. </a:t>
                      </a:r>
                    </a:p>
                    <a:p>
                      <a:r>
                        <a:rPr lang="en-GB" sz="1100" dirty="0">
                          <a:solidFill>
                            <a:schemeClr val="tx1"/>
                          </a:solidFill>
                          <a:latin typeface="+mn-lt"/>
                        </a:rPr>
                        <a:t>Explore a range of images. Why is the colour and tone so important, what does it tell us? </a:t>
                      </a:r>
                    </a:p>
                    <a:p>
                      <a:r>
                        <a:rPr lang="en-GB" sz="1100" dirty="0">
                          <a:latin typeface="+mn-lt"/>
                        </a:rPr>
                        <a:t>Lesson 3: </a:t>
                      </a:r>
                      <a:r>
                        <a:rPr lang="en-GB" sz="1100" dirty="0">
                          <a:solidFill>
                            <a:srgbClr val="1B75BC"/>
                          </a:solidFill>
                          <a:latin typeface="+mn-lt"/>
                        </a:rPr>
                        <a:t>To create a graduated wash using water colours. Light to dark and between colours. </a:t>
                      </a:r>
                    </a:p>
                    <a:p>
                      <a:r>
                        <a:rPr lang="en-GB" sz="1100" dirty="0">
                          <a:solidFill>
                            <a:schemeClr val="tx1"/>
                          </a:solidFill>
                          <a:latin typeface="+mn-lt"/>
                        </a:rPr>
                        <a:t>Explore creating swatches of different colours, block and between colours </a:t>
                      </a:r>
                      <a:r>
                        <a:rPr lang="en-GB" sz="1100" dirty="0" err="1">
                          <a:solidFill>
                            <a:schemeClr val="tx1"/>
                          </a:solidFill>
                          <a:latin typeface="+mn-lt"/>
                        </a:rPr>
                        <a:t>eg</a:t>
                      </a:r>
                      <a:r>
                        <a:rPr lang="en-GB" sz="1100" dirty="0">
                          <a:solidFill>
                            <a:schemeClr val="tx1"/>
                          </a:solidFill>
                          <a:latin typeface="+mn-lt"/>
                        </a:rPr>
                        <a:t> yellow to red. </a:t>
                      </a:r>
                    </a:p>
                    <a:p>
                      <a:r>
                        <a:rPr lang="en-GB" sz="1100" dirty="0">
                          <a:latin typeface="+mn-lt"/>
                        </a:rPr>
                        <a:t>Lesson 4. </a:t>
                      </a:r>
                      <a:r>
                        <a:rPr lang="en-GB" sz="1100" dirty="0">
                          <a:solidFill>
                            <a:srgbClr val="1B75BC"/>
                          </a:solidFill>
                          <a:latin typeface="+mn-lt"/>
                        </a:rPr>
                        <a:t>To create layers of water colour for details and clouds. </a:t>
                      </a:r>
                    </a:p>
                    <a:p>
                      <a:r>
                        <a:rPr lang="en-GB" sz="1100" dirty="0" err="1">
                          <a:solidFill>
                            <a:schemeClr val="tx1"/>
                          </a:solidFill>
                          <a:latin typeface="+mn-lt"/>
                        </a:rPr>
                        <a:t>Chn</a:t>
                      </a:r>
                      <a:r>
                        <a:rPr lang="en-GB" sz="1100" dirty="0">
                          <a:solidFill>
                            <a:schemeClr val="tx1"/>
                          </a:solidFill>
                          <a:latin typeface="+mn-lt"/>
                        </a:rPr>
                        <a:t> to create various swatches at first. Wait to dry while T model using a damp brush to build layers of detail. </a:t>
                      </a:r>
                    </a:p>
                    <a:p>
                      <a:r>
                        <a:rPr lang="en-GB" sz="1100" dirty="0">
                          <a:latin typeface="+mn-lt"/>
                        </a:rPr>
                        <a:t>Lesson 5. </a:t>
                      </a:r>
                      <a:r>
                        <a:rPr lang="en-GB" sz="1100" dirty="0">
                          <a:solidFill>
                            <a:srgbClr val="FF0000"/>
                          </a:solidFill>
                          <a:latin typeface="+mn-lt"/>
                        </a:rPr>
                        <a:t>Using photos from the trip, children to plan and discuss colours and techniques to use to paint the weather. </a:t>
                      </a:r>
                    </a:p>
                    <a:p>
                      <a:r>
                        <a:rPr lang="en-GB" sz="1100" dirty="0" err="1">
                          <a:solidFill>
                            <a:schemeClr val="tx1"/>
                          </a:solidFill>
                          <a:latin typeface="+mn-lt"/>
                        </a:rPr>
                        <a:t>Chn</a:t>
                      </a:r>
                      <a:r>
                        <a:rPr lang="en-GB" sz="1100" dirty="0">
                          <a:solidFill>
                            <a:schemeClr val="tx1"/>
                          </a:solidFill>
                          <a:latin typeface="+mn-lt"/>
                        </a:rPr>
                        <a:t> could have photos in the middle of the page and either annotate or try replicating the colours in the photos around the edge. </a:t>
                      </a:r>
                    </a:p>
                    <a:p>
                      <a:r>
                        <a:rPr lang="en-GB" sz="1100" dirty="0">
                          <a:latin typeface="+mn-lt"/>
                        </a:rPr>
                        <a:t>Lesson 6: </a:t>
                      </a:r>
                      <a:r>
                        <a:rPr lang="en-GB" sz="1100" dirty="0">
                          <a:solidFill>
                            <a:srgbClr val="1B75BC"/>
                          </a:solidFill>
                          <a:latin typeface="+mn-lt"/>
                        </a:rPr>
                        <a:t>To paint own weather scape using watercolours. </a:t>
                      </a:r>
                    </a:p>
                    <a:p>
                      <a:endParaRPr lang="en-GB" sz="1100" dirty="0">
                        <a:solidFill>
                          <a:srgbClr val="00B0F0"/>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Artist: Alberto Giacometti </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dirty="0"/>
                    </a:p>
                    <a:p>
                      <a:r>
                        <a:rPr lang="en-GB" sz="1100" dirty="0"/>
                        <a:t>Lesson 1: </a:t>
                      </a:r>
                      <a:r>
                        <a:rPr lang="en-GB" sz="1100" dirty="0">
                          <a:solidFill>
                            <a:srgbClr val="FF0000"/>
                          </a:solidFill>
                        </a:rPr>
                        <a:t>To learn about sculpture as an art form. Children to respond to a range of sculptures. </a:t>
                      </a:r>
                    </a:p>
                    <a:p>
                      <a:r>
                        <a:rPr lang="en-GB" sz="1100" dirty="0">
                          <a:solidFill>
                            <a:schemeClr val="tx1"/>
                          </a:solidFill>
                        </a:rPr>
                        <a:t>Show children images of a range of sculptures (exposure to what a sculpture is.) Hepworth, Sir Francis Drake in Plymouth, Antony Gormley etc. Discuss opinions, what they show etc. Form, shape, line. </a:t>
                      </a:r>
                    </a:p>
                    <a:p>
                      <a:r>
                        <a:rPr lang="en-GB" sz="1100" dirty="0"/>
                        <a:t>Lesson 2: </a:t>
                      </a:r>
                      <a:r>
                        <a:rPr lang="en-GB" sz="1100" dirty="0">
                          <a:solidFill>
                            <a:srgbClr val="FF0000"/>
                          </a:solidFill>
                        </a:rPr>
                        <a:t>To explore the art works by Giacometti. </a:t>
                      </a:r>
                    </a:p>
                    <a:p>
                      <a:r>
                        <a:rPr lang="en-GB" sz="1100" dirty="0">
                          <a:solidFill>
                            <a:schemeClr val="tx1"/>
                          </a:solidFill>
                        </a:rPr>
                        <a:t>Look at images of his human sculptures. Discuss how they stand, the shape of the bodies, posture, shape etc. </a:t>
                      </a:r>
                    </a:p>
                    <a:p>
                      <a:r>
                        <a:rPr lang="en-GB" sz="1100" dirty="0"/>
                        <a:t>Lesson 3: </a:t>
                      </a:r>
                      <a:r>
                        <a:rPr lang="en-GB" sz="1100" dirty="0">
                          <a:solidFill>
                            <a:srgbClr val="1B75BC"/>
                          </a:solidFill>
                        </a:rPr>
                        <a:t>To experiment using crafting wire to create form- simple people.  </a:t>
                      </a:r>
                    </a:p>
                    <a:p>
                      <a:r>
                        <a:rPr lang="en-GB" sz="1100" dirty="0">
                          <a:solidFill>
                            <a:schemeClr val="tx1"/>
                          </a:solidFill>
                        </a:rPr>
                        <a:t>Teach and model cutting wire, bending wire, wrapping wire around pencils to make a coil, squeezing, building up wire to create thickness etc. </a:t>
                      </a:r>
                    </a:p>
                    <a:p>
                      <a:r>
                        <a:rPr lang="en-GB" sz="1100" dirty="0"/>
                        <a:t>Lesson 4: </a:t>
                      </a:r>
                      <a:r>
                        <a:rPr lang="en-GB" sz="1100" dirty="0">
                          <a:solidFill>
                            <a:srgbClr val="FF0000"/>
                          </a:solidFill>
                        </a:rPr>
                        <a:t>To look at and respond to the sculpture of Francis Drake. </a:t>
                      </a:r>
                      <a:r>
                        <a:rPr lang="en-GB" sz="1100" dirty="0">
                          <a:solidFill>
                            <a:srgbClr val="1B75BC"/>
                          </a:solidFill>
                        </a:rPr>
                        <a:t>To experiment and take photos of posture of children.- form.</a:t>
                      </a:r>
                    </a:p>
                    <a:p>
                      <a:r>
                        <a:rPr lang="en-GB" sz="1100" dirty="0">
                          <a:solidFill>
                            <a:schemeClr val="tx1"/>
                          </a:solidFill>
                        </a:rPr>
                        <a:t>Look at photos of sculpture. Discuss how he is standing. Showing strength, power etc. Children to practice standing showing power and strength. Take photos to stick in books. </a:t>
                      </a:r>
                    </a:p>
                    <a:p>
                      <a:r>
                        <a:rPr lang="en-GB" sz="1100" dirty="0"/>
                        <a:t>Lesson 5: </a:t>
                      </a:r>
                      <a:r>
                        <a:rPr lang="en-GB" sz="1100" dirty="0">
                          <a:solidFill>
                            <a:srgbClr val="1B75BC"/>
                          </a:solidFill>
                        </a:rPr>
                        <a:t>To create sculpture inspired by </a:t>
                      </a:r>
                      <a:r>
                        <a:rPr lang="en-GB" sz="1100" dirty="0" err="1">
                          <a:solidFill>
                            <a:srgbClr val="1B75BC"/>
                          </a:solidFill>
                        </a:rPr>
                        <a:t>Giometti</a:t>
                      </a:r>
                      <a:r>
                        <a:rPr lang="en-GB" sz="1100" dirty="0">
                          <a:solidFill>
                            <a:srgbClr val="1B75BC"/>
                          </a:solidFill>
                        </a:rPr>
                        <a:t> and Francis Drake showing power.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1B75BC"/>
                          </a:solidFill>
                        </a:rPr>
                        <a:t>To create and evaluate sculpture of Sir Francis Drake.</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a:txBody>
                    <a:bodyPr/>
                    <a:lstStyle/>
                    <a:p>
                      <a:r>
                        <a:rPr lang="en-GB" sz="1100" b="0" u="none" dirty="0">
                          <a:solidFill>
                            <a:schemeClr val="tx1"/>
                          </a:solidFill>
                        </a:rPr>
                        <a:t>Artist: Lowry</a:t>
                      </a:r>
                    </a:p>
                    <a:p>
                      <a:endParaRPr lang="en-GB" sz="1100" b="0" u="sng" dirty="0">
                        <a:solidFill>
                          <a:schemeClr val="tx1"/>
                        </a:solidFill>
                      </a:endParaRPr>
                    </a:p>
                    <a:p>
                      <a:r>
                        <a:rPr lang="en-GB" sz="1100" dirty="0">
                          <a:solidFill>
                            <a:schemeClr val="tx1"/>
                          </a:solidFill>
                        </a:rPr>
                        <a:t>Lesson 1: </a:t>
                      </a:r>
                      <a:r>
                        <a:rPr lang="en-GB" sz="1100" dirty="0">
                          <a:solidFill>
                            <a:srgbClr val="FF0000"/>
                          </a:solidFill>
                        </a:rPr>
                        <a:t>To learn about Lowry as an artist and his industrial artworks.</a:t>
                      </a:r>
                    </a:p>
                    <a:p>
                      <a:r>
                        <a:rPr lang="en-GB" sz="1100" dirty="0">
                          <a:solidFill>
                            <a:schemeClr val="tx1"/>
                          </a:solidFill>
                        </a:rPr>
                        <a:t>Twinkl have lots of support. Look at how he liked the business of cities and towns. He drew ‘matchstick men’ </a:t>
                      </a:r>
                      <a:br>
                        <a:rPr lang="en-GB" sz="1100" dirty="0">
                          <a:solidFill>
                            <a:schemeClr val="tx1"/>
                          </a:solidFill>
                        </a:rPr>
                      </a:br>
                      <a:r>
                        <a:rPr lang="en-GB" sz="1100" dirty="0">
                          <a:solidFill>
                            <a:schemeClr val="tx1"/>
                          </a:solidFill>
                          <a:hlinkClick r:id="rId2"/>
                        </a:rPr>
                        <a:t>https://www.youtube.com/watch?v=kmopSVOMSsU</a:t>
                      </a:r>
                      <a:r>
                        <a:rPr lang="en-GB" sz="1100" dirty="0">
                          <a:solidFill>
                            <a:schemeClr val="tx1"/>
                          </a:solidFill>
                        </a:rPr>
                        <a:t> </a:t>
                      </a:r>
                    </a:p>
                    <a:p>
                      <a:r>
                        <a:rPr lang="en-GB" sz="1100" dirty="0">
                          <a:solidFill>
                            <a:schemeClr val="tx1"/>
                          </a:solidFill>
                        </a:rPr>
                        <a:t>Lesson 2. </a:t>
                      </a:r>
                      <a:r>
                        <a:rPr lang="en-GB" sz="1100" dirty="0">
                          <a:solidFill>
                            <a:srgbClr val="FF0000"/>
                          </a:solidFill>
                        </a:rPr>
                        <a:t>To reflect on favourite pieces of Lowry’s work. Consider: line, form and shape. </a:t>
                      </a:r>
                      <a:br>
                        <a:rPr lang="en-GB" sz="1100" dirty="0">
                          <a:solidFill>
                            <a:srgbClr val="FF0000"/>
                          </a:solidFill>
                        </a:rPr>
                      </a:br>
                      <a:r>
                        <a:rPr lang="en-GB" sz="1100" dirty="0">
                          <a:solidFill>
                            <a:schemeClr val="tx1"/>
                          </a:solidFill>
                        </a:rPr>
                        <a:t>Look more at the pieces. What do you see happening. What stories can you think of, what are the people doing? What do you like and why. </a:t>
                      </a:r>
                    </a:p>
                    <a:p>
                      <a:r>
                        <a:rPr lang="en-GB" sz="1100" dirty="0">
                          <a:solidFill>
                            <a:schemeClr val="tx1"/>
                          </a:solidFill>
                        </a:rPr>
                        <a:t>Lesson 3. </a:t>
                      </a:r>
                      <a:r>
                        <a:rPr lang="en-GB" sz="1100" dirty="0">
                          <a:solidFill>
                            <a:srgbClr val="FF0000"/>
                          </a:solidFill>
                        </a:rPr>
                        <a:t>To learn about perspective</a:t>
                      </a:r>
                      <a:r>
                        <a:rPr lang="en-GB" sz="1100" dirty="0">
                          <a:solidFill>
                            <a:schemeClr val="tx1"/>
                          </a:solidFill>
                        </a:rPr>
                        <a:t>. </a:t>
                      </a:r>
                      <a:r>
                        <a:rPr lang="en-GB" sz="1100" dirty="0">
                          <a:solidFill>
                            <a:schemeClr val="accent1"/>
                          </a:solidFill>
                        </a:rPr>
                        <a:t>Children to experiment with Lowry’s art. </a:t>
                      </a:r>
                    </a:p>
                    <a:p>
                      <a:r>
                        <a:rPr lang="en-GB" sz="1100" dirty="0">
                          <a:solidFill>
                            <a:schemeClr val="tx1"/>
                          </a:solidFill>
                        </a:rPr>
                        <a:t>Perspective is things getting smaller into the distance. Horizontals stay horizontal while verticals go on an angle. Practice copying some of his works</a:t>
                      </a:r>
                    </a:p>
                    <a:p>
                      <a:r>
                        <a:rPr lang="en-GB" sz="1100" dirty="0">
                          <a:solidFill>
                            <a:schemeClr val="tx1"/>
                          </a:solidFill>
                        </a:rPr>
                        <a:t>Lesson 4. </a:t>
                      </a:r>
                      <a:r>
                        <a:rPr lang="en-GB" sz="1100" dirty="0">
                          <a:solidFill>
                            <a:schemeClr val="accent1"/>
                          </a:solidFill>
                        </a:rPr>
                        <a:t>To take photos and evaluate perspective of images from Newton Abbot. </a:t>
                      </a:r>
                    </a:p>
                    <a:p>
                      <a:r>
                        <a:rPr lang="en-GB" sz="1100" dirty="0">
                          <a:solidFill>
                            <a:schemeClr val="tx1"/>
                          </a:solidFill>
                        </a:rPr>
                        <a:t>Lesson 5. </a:t>
                      </a:r>
                      <a:r>
                        <a:rPr lang="en-GB" sz="1100" dirty="0">
                          <a:solidFill>
                            <a:schemeClr val="accent1"/>
                          </a:solidFill>
                        </a:rPr>
                        <a:t>To draw image from Newton Abbot. </a:t>
                      </a:r>
                      <a:r>
                        <a:rPr lang="en-GB" sz="1100" dirty="0">
                          <a:solidFill>
                            <a:schemeClr val="tx1"/>
                          </a:solidFill>
                        </a:rPr>
                        <a:t>Model first. Highlight the importance of perspective</a:t>
                      </a:r>
                    </a:p>
                    <a:p>
                      <a:r>
                        <a:rPr lang="en-GB" sz="1100" dirty="0">
                          <a:solidFill>
                            <a:schemeClr val="tx1"/>
                          </a:solidFill>
                        </a:rPr>
                        <a:t>Lesson 6. </a:t>
                      </a:r>
                      <a:r>
                        <a:rPr lang="en-GB" sz="1100" dirty="0">
                          <a:solidFill>
                            <a:schemeClr val="accent1"/>
                          </a:solidFill>
                        </a:rPr>
                        <a:t>To draw and evaluate image from Newton Abbot.</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2071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rgbClr val="7C5FA1"/>
                          </a:solidFill>
                          <a:latin typeface="+mn-lt"/>
                          <a:cs typeface="Arial" panose="020B0604020202020204" pitchFamily="34" charset="0"/>
                        </a:rPr>
                        <a:t>Water colour wash, light to dark and between colours</a:t>
                      </a:r>
                    </a:p>
                    <a:p>
                      <a:r>
                        <a:rPr lang="en-GB" sz="1100" dirty="0">
                          <a:solidFill>
                            <a:srgbClr val="7C5FA1"/>
                          </a:solidFill>
                          <a:latin typeface="+mn-lt"/>
                          <a:cs typeface="Arial" panose="020B0604020202020204" pitchFamily="34" charset="0"/>
                        </a:rPr>
                        <a:t>Layering water colours and waiting for each layer to dry</a:t>
                      </a:r>
                    </a:p>
                    <a:p>
                      <a:r>
                        <a:rPr lang="en-GB" sz="1100" dirty="0">
                          <a:solidFill>
                            <a:srgbClr val="7C5FA1"/>
                          </a:solidFill>
                          <a:latin typeface="+mn-lt"/>
                          <a:cs typeface="Arial" panose="020B0604020202020204" pitchFamily="34" charset="0"/>
                        </a:rPr>
                        <a:t>Adding detail using watercolours </a:t>
                      </a:r>
                    </a:p>
                    <a:p>
                      <a:r>
                        <a:rPr lang="en-GB" sz="1100" dirty="0">
                          <a:solidFill>
                            <a:srgbClr val="7C5FA1"/>
                          </a:solidFill>
                          <a:latin typeface="+mn-lt"/>
                          <a:cs typeface="Arial" panose="020B0604020202020204" pitchFamily="34" charset="0"/>
                        </a:rPr>
                        <a:t>Awareness of the importance of how colour affects mood. </a:t>
                      </a:r>
                    </a:p>
                    <a:p>
                      <a:endParaRPr lang="en-GB" sz="1100" dirty="0">
                        <a:solidFill>
                          <a:srgbClr val="00B0F0"/>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C5FA1"/>
                          </a:solidFill>
                        </a:rPr>
                        <a:t>To learn the importance of posture and form within sculpture.</a:t>
                      </a:r>
                    </a:p>
                    <a:p>
                      <a:r>
                        <a:rPr lang="en-GB" sz="1100" dirty="0">
                          <a:solidFill>
                            <a:srgbClr val="7C5FA1"/>
                          </a:solidFill>
                        </a:rPr>
                        <a:t>To use sculpture to create a 3D form</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C5FA1"/>
                          </a:solidFill>
                          <a:latin typeface="+mn-lt"/>
                          <a:cs typeface="Arial" panose="020B0604020202020204" pitchFamily="34" charset="0"/>
                        </a:rPr>
                        <a:t>Perspective- using a pencil as a line,  line up the angle from sight and move down to page to match angle. </a:t>
                      </a:r>
                    </a:p>
                    <a:p>
                      <a:r>
                        <a:rPr lang="en-GB" sz="1100" dirty="0">
                          <a:solidFill>
                            <a:srgbClr val="7C5FA1"/>
                          </a:solidFill>
                          <a:latin typeface="+mn-lt"/>
                          <a:cs typeface="Arial" panose="020B0604020202020204" pitchFamily="34" charset="0"/>
                        </a:rPr>
                        <a:t>Composition and angles within busy landscape. </a:t>
                      </a:r>
                    </a:p>
                    <a:p>
                      <a:endParaRPr lang="en-GB" sz="1100" dirty="0">
                        <a:solidFill>
                          <a:schemeClr val="accent1"/>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86457518"/>
                  </a:ext>
                </a:extLst>
              </a:tr>
              <a:tr h="636739">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chemeClr val="tx1"/>
                          </a:solidFill>
                          <a:latin typeface="+mn-lt"/>
                        </a:rPr>
                        <a:t>To paint own weather scape using watercolours. </a:t>
                      </a:r>
                      <a:endParaRPr lang="en-GB" sz="1100" dirty="0">
                        <a:solidFill>
                          <a:schemeClr val="tx1"/>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rPr>
                        <a:t>To use sculpture to create a figure of a significant, powerful person.</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solidFill>
                            <a:schemeClr val="tx1"/>
                          </a:solidFill>
                        </a:rPr>
                        <a:t>. To draw and evaluate image from Newton Abbot.</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987662320"/>
                  </a:ext>
                </a:extLst>
              </a:tr>
              <a:tr h="513422">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Year 3, to use watercolours to create a detailed landscape image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Using clay in year 3 and 4</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Still life In year 3 and architecture in year 4</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854093209"/>
                  </a:ext>
                </a:extLst>
              </a:tr>
            </a:tbl>
          </a:graphicData>
        </a:graphic>
      </p:graphicFrame>
      <p:sp>
        <p:nvSpPr>
          <p:cNvPr id="5" name="Slide Number Placeholder 4"/>
          <p:cNvSpPr>
            <a:spLocks noGrp="1"/>
          </p:cNvSpPr>
          <p:nvPr>
            <p:ph type="sldNum" sz="quarter" idx="12"/>
          </p:nvPr>
        </p:nvSpPr>
        <p:spPr/>
        <p:txBody>
          <a:bodyPr/>
          <a:lstStyle/>
          <a:p>
            <a:pPr lvl="0"/>
            <a:fld id="{D1C5E2AD-0845-482F-9AC7-2D3C180562A9}" type="slidenum">
              <a:rPr lang="en-GB" smtClean="0"/>
              <a:t>3</a:t>
            </a:fld>
            <a:endParaRPr lang="en-GB" dirty="0"/>
          </a:p>
        </p:txBody>
      </p:sp>
    </p:spTree>
    <p:extLst>
      <p:ext uri="{BB962C8B-B14F-4D97-AF65-F5344CB8AC3E}">
        <p14:creationId xmlns:p14="http://schemas.microsoft.com/office/powerpoint/2010/main" val="3659486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F73590B-59E7-49CD-89BE-3B18199F2A6D}"/>
              </a:ext>
            </a:extLst>
          </p:cNvPr>
          <p:cNvSpPr>
            <a:spLocks noGrp="1"/>
          </p:cNvSpPr>
          <p:nvPr>
            <p:ph type="sldNum" sz="quarter" idx="12"/>
          </p:nvPr>
        </p:nvSpPr>
        <p:spPr/>
        <p:txBody>
          <a:bodyPr/>
          <a:lstStyle/>
          <a:p>
            <a:pPr lvl="0"/>
            <a:fld id="{D1C5E2AD-0845-482F-9AC7-2D3C180562A9}" type="slidenum">
              <a:rPr lang="en-GB" smtClean="0"/>
              <a:t>4</a:t>
            </a:fld>
            <a:endParaRPr lang="en-GB" dirty="0"/>
          </a:p>
        </p:txBody>
      </p:sp>
      <p:sp>
        <p:nvSpPr>
          <p:cNvPr id="6" name="TextBox 5">
            <a:extLst>
              <a:ext uri="{FF2B5EF4-FFF2-40B4-BE49-F238E27FC236}">
                <a16:creationId xmlns:a16="http://schemas.microsoft.com/office/drawing/2014/main" id="{715E1899-228D-4316-86D5-570845611ED9}"/>
              </a:ext>
            </a:extLst>
          </p:cNvPr>
          <p:cNvSpPr txBox="1"/>
          <p:nvPr/>
        </p:nvSpPr>
        <p:spPr>
          <a:xfrm>
            <a:off x="4843601" y="336884"/>
            <a:ext cx="2429704" cy="400110"/>
          </a:xfrm>
          <a:prstGeom prst="rect">
            <a:avLst/>
          </a:prstGeom>
          <a:noFill/>
        </p:spPr>
        <p:txBody>
          <a:bodyPr wrap="none" rtlCol="0">
            <a:spAutoFit/>
          </a:bodyPr>
          <a:lstStyle/>
          <a:p>
            <a:r>
              <a:rPr lang="en-GB" sz="2000" u="sng" dirty="0"/>
              <a:t>Year 2 art vocabulary </a:t>
            </a:r>
          </a:p>
        </p:txBody>
      </p:sp>
      <p:pic>
        <p:nvPicPr>
          <p:cNvPr id="4" name="Picture 3">
            <a:extLst>
              <a:ext uri="{FF2B5EF4-FFF2-40B4-BE49-F238E27FC236}">
                <a16:creationId xmlns:a16="http://schemas.microsoft.com/office/drawing/2014/main" id="{C7FBA764-B298-400F-890B-C82FB05817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3344" y="1362795"/>
            <a:ext cx="6301244" cy="4377335"/>
          </a:xfrm>
          <a:prstGeom prst="rect">
            <a:avLst/>
          </a:prstGeom>
        </p:spPr>
      </p:pic>
    </p:spTree>
    <p:extLst>
      <p:ext uri="{BB962C8B-B14F-4D97-AF65-F5344CB8AC3E}">
        <p14:creationId xmlns:p14="http://schemas.microsoft.com/office/powerpoint/2010/main" val="1304524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931870157"/>
              </p:ext>
            </p:extLst>
          </p:nvPr>
        </p:nvGraphicFramePr>
        <p:xfrm>
          <a:off x="170657" y="239787"/>
          <a:ext cx="12314661" cy="9196947"/>
        </p:xfrm>
        <a:graphic>
          <a:graphicData uri="http://schemas.openxmlformats.org/drawingml/2006/table">
            <a:tbl>
              <a:tblPr firstRow="1" bandRow="1">
                <a:effectLst/>
                <a:tableStyleId>{5C22544A-7EE6-4342-B048-85BDC9FD1C3A}</a:tableStyleId>
              </a:tblPr>
              <a:tblGrid>
                <a:gridCol w="647944">
                  <a:extLst>
                    <a:ext uri="{9D8B030D-6E8A-4147-A177-3AD203B41FA5}">
                      <a16:colId xmlns:a16="http://schemas.microsoft.com/office/drawing/2014/main" val="20000"/>
                    </a:ext>
                  </a:extLst>
                </a:gridCol>
                <a:gridCol w="3526571">
                  <a:extLst>
                    <a:ext uri="{9D8B030D-6E8A-4147-A177-3AD203B41FA5}">
                      <a16:colId xmlns:a16="http://schemas.microsoft.com/office/drawing/2014/main" val="20001"/>
                    </a:ext>
                  </a:extLst>
                </a:gridCol>
                <a:gridCol w="3732028">
                  <a:extLst>
                    <a:ext uri="{9D8B030D-6E8A-4147-A177-3AD203B41FA5}">
                      <a16:colId xmlns:a16="http://schemas.microsoft.com/office/drawing/2014/main" val="1411665628"/>
                    </a:ext>
                  </a:extLst>
                </a:gridCol>
                <a:gridCol w="4408118">
                  <a:extLst>
                    <a:ext uri="{9D8B030D-6E8A-4147-A177-3AD203B41FA5}">
                      <a16:colId xmlns:a16="http://schemas.microsoft.com/office/drawing/2014/main" val="2532581323"/>
                    </a:ext>
                  </a:extLst>
                </a:gridCol>
              </a:tblGrid>
              <a:tr h="243569">
                <a:tc gridSpan="4">
                  <a:txBody>
                    <a:bodyPr/>
                    <a:lstStyle/>
                    <a:p>
                      <a:pPr lvl="0" algn="ctr"/>
                      <a:r>
                        <a:rPr lang="en-GB" sz="1100" b="0" dirty="0">
                          <a:latin typeface="+mn-lt"/>
                          <a:cs typeface="Arial" panose="020B0604020202020204" pitchFamily="34" charset="0"/>
                        </a:rPr>
                        <a:t>Art Year 3</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544305">
                <a:tc gridSpan="2">
                  <a:txBody>
                    <a:bodyPr/>
                    <a:lstStyle/>
                    <a:p>
                      <a:pPr lvl="0" algn="ctr"/>
                      <a:r>
                        <a:rPr lang="en-GB" sz="1100" b="0" dirty="0">
                          <a:solidFill>
                            <a:schemeClr val="tx1"/>
                          </a:solidFill>
                          <a:latin typeface="+mn-lt"/>
                          <a:cs typeface="Arial" panose="020B0604020202020204" pitchFamily="34" charset="0"/>
                        </a:rPr>
                        <a:t>Welcome to Devon!</a:t>
                      </a:r>
                    </a:p>
                    <a:p>
                      <a:pPr lvl="0" algn="ctr"/>
                      <a:r>
                        <a:rPr lang="en-GB" sz="1100" b="1" dirty="0">
                          <a:solidFill>
                            <a:schemeClr val="tx1"/>
                          </a:solidFill>
                          <a:latin typeface="+mn-lt"/>
                          <a:cs typeface="Arial" panose="020B0604020202020204" pitchFamily="34" charset="0"/>
                        </a:rPr>
                        <a:t>PAINTING- WATERCOLOUR</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Stone age to Iron age</a:t>
                      </a:r>
                    </a:p>
                    <a:p>
                      <a:pPr lvl="0" algn="ctr"/>
                      <a:r>
                        <a:rPr lang="en-GB" sz="1100" b="1" dirty="0">
                          <a:solidFill>
                            <a:schemeClr val="tx1"/>
                          </a:solidFill>
                          <a:latin typeface="+mn-lt"/>
                          <a:cs typeface="Arial" panose="020B0604020202020204" pitchFamily="34" charset="0"/>
                        </a:rPr>
                        <a:t>DRAWING</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Ancient Egypt</a:t>
                      </a:r>
                    </a:p>
                    <a:p>
                      <a:pPr algn="ctr"/>
                      <a:r>
                        <a:rPr lang="en-GB" sz="1100" b="1" dirty="0"/>
                        <a:t>SCULPTURE- CLAY</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93937">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1100" dirty="0"/>
                        <a:t>Graduated wash. Using layers.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Perspective drawings and use of patterns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Sculpture used to create form of a person.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545631624"/>
                  </a:ext>
                </a:extLst>
              </a:tr>
              <a:tr h="189127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u="sng" dirty="0">
                          <a:solidFill>
                            <a:schemeClr val="tx1"/>
                          </a:solidFill>
                        </a:rPr>
                        <a:t>Artist: </a:t>
                      </a:r>
                      <a:r>
                        <a:rPr lang="en-GB" sz="1100" b="0" u="none" dirty="0">
                          <a:solidFill>
                            <a:schemeClr val="tx1"/>
                          </a:solidFill>
                        </a:rPr>
                        <a:t>John Constable vs Lucy Marks</a:t>
                      </a:r>
                    </a:p>
                    <a:p>
                      <a:endParaRPr lang="en-GB" sz="1100" b="0" u="sng" dirty="0">
                        <a:solidFill>
                          <a:schemeClr val="tx1"/>
                        </a:solidFill>
                      </a:endParaRPr>
                    </a:p>
                    <a:p>
                      <a:r>
                        <a:rPr lang="en-GB" sz="1100" b="0" u="none" dirty="0">
                          <a:solidFill>
                            <a:schemeClr val="tx1"/>
                          </a:solidFill>
                        </a:rPr>
                        <a:t>Lesson 1: </a:t>
                      </a:r>
                      <a:r>
                        <a:rPr lang="en-GB" sz="1100" b="0" u="none" dirty="0">
                          <a:solidFill>
                            <a:srgbClr val="FF0000"/>
                          </a:solidFill>
                        </a:rPr>
                        <a:t>To explore and respond to Artworks by John Constable. </a:t>
                      </a:r>
                      <a:r>
                        <a:rPr lang="en-GB" sz="1100" b="0" u="none" dirty="0">
                          <a:solidFill>
                            <a:srgbClr val="1B75BC"/>
                          </a:solidFill>
                        </a:rPr>
                        <a:t>Discuss the use of colour and detailed mark making. </a:t>
                      </a:r>
                    </a:p>
                    <a:p>
                      <a:r>
                        <a:rPr lang="en-GB" sz="1100" b="0" u="none" dirty="0">
                          <a:solidFill>
                            <a:schemeClr val="tx1"/>
                          </a:solidFill>
                        </a:rPr>
                        <a:t>Lesson 2: </a:t>
                      </a:r>
                      <a:r>
                        <a:rPr lang="en-GB" sz="1100" b="0" u="none" dirty="0">
                          <a:solidFill>
                            <a:srgbClr val="FF0000"/>
                          </a:solidFill>
                        </a:rPr>
                        <a:t>To explore and respond to the Artworks by Lucy Marks</a:t>
                      </a:r>
                      <a:r>
                        <a:rPr lang="en-GB" sz="1100" b="0" u="none" dirty="0">
                          <a:solidFill>
                            <a:schemeClr val="tx1"/>
                          </a:solidFill>
                        </a:rPr>
                        <a:t>. T</a:t>
                      </a:r>
                      <a:r>
                        <a:rPr lang="en-GB" sz="1100" b="0" u="none" dirty="0">
                          <a:solidFill>
                            <a:srgbClr val="1B75BC"/>
                          </a:solidFill>
                        </a:rPr>
                        <a:t>o compare styles by Constable and Marks. </a:t>
                      </a:r>
                    </a:p>
                    <a:p>
                      <a:r>
                        <a:rPr lang="en-GB" sz="1100" b="0" u="none" dirty="0">
                          <a:solidFill>
                            <a:schemeClr val="tx1"/>
                          </a:solidFill>
                        </a:rPr>
                        <a:t>Lesson 3: </a:t>
                      </a:r>
                      <a:r>
                        <a:rPr lang="en-GB" sz="1100" b="0" u="none" dirty="0">
                          <a:solidFill>
                            <a:srgbClr val="1B75BC"/>
                          </a:solidFill>
                        </a:rPr>
                        <a:t>To experiment and evaluate creating a washes of background. </a:t>
                      </a:r>
                      <a:r>
                        <a:rPr lang="en-GB" sz="1100" b="0" u="none" dirty="0">
                          <a:solidFill>
                            <a:srgbClr val="1B75BC"/>
                          </a:solidFill>
                          <a:highlight>
                            <a:srgbClr val="FFFF00"/>
                          </a:highlight>
                        </a:rPr>
                        <a:t>To explore creating effects of clouds and skyline. – separate lesson (too much for 1 lesson) </a:t>
                      </a:r>
                    </a:p>
                    <a:p>
                      <a:r>
                        <a:rPr lang="en-GB" sz="1100" b="0" u="none" dirty="0">
                          <a:solidFill>
                            <a:schemeClr val="tx1"/>
                          </a:solidFill>
                        </a:rPr>
                        <a:t>Lesson 4: </a:t>
                      </a:r>
                      <a:r>
                        <a:rPr lang="en-GB" sz="1100" b="0" u="none" dirty="0">
                          <a:solidFill>
                            <a:srgbClr val="1B75BC"/>
                          </a:solidFill>
                        </a:rPr>
                        <a:t>To experiment and evaluate creating detail using watercolours. Use dry and wet brush and layering. </a:t>
                      </a:r>
                    </a:p>
                    <a:p>
                      <a:r>
                        <a:rPr lang="en-GB" sz="1100" b="0" u="none" dirty="0">
                          <a:solidFill>
                            <a:schemeClr val="tx1"/>
                          </a:solidFill>
                        </a:rPr>
                        <a:t>Revisit watercolour washes from year 2. Recap skills and how to achieve a coloured wash as a base. </a:t>
                      </a:r>
                    </a:p>
                    <a:p>
                      <a:r>
                        <a:rPr lang="en-GB" sz="1100" b="0" u="none" dirty="0">
                          <a:solidFill>
                            <a:schemeClr val="tx1"/>
                          </a:solidFill>
                        </a:rPr>
                        <a:t>Lesson 5</a:t>
                      </a:r>
                      <a:r>
                        <a:rPr lang="en-GB" sz="1100" b="0" u="none" dirty="0">
                          <a:solidFill>
                            <a:srgbClr val="1B75BC"/>
                          </a:solidFill>
                        </a:rPr>
                        <a:t>. To explore images and compositions from around Devon </a:t>
                      </a:r>
                      <a:r>
                        <a:rPr lang="en-GB" sz="1100" b="0" u="none" dirty="0">
                          <a:solidFill>
                            <a:srgbClr val="1B75BC"/>
                          </a:solidFill>
                          <a:highlight>
                            <a:srgbClr val="FFFF00"/>
                          </a:highlight>
                        </a:rPr>
                        <a:t>and Cornwall</a:t>
                      </a:r>
                      <a:r>
                        <a:rPr lang="en-GB" sz="1100" b="0" u="none" dirty="0">
                          <a:solidFill>
                            <a:srgbClr val="1B75BC"/>
                          </a:solidFill>
                        </a:rPr>
                        <a:t>. </a:t>
                      </a:r>
                      <a:r>
                        <a:rPr lang="en-GB" sz="1100" b="1" i="1" u="none" dirty="0">
                          <a:solidFill>
                            <a:srgbClr val="1B75BC"/>
                          </a:solidFill>
                        </a:rPr>
                        <a:t>FARMWISE TRIP this week</a:t>
                      </a:r>
                    </a:p>
                    <a:p>
                      <a:r>
                        <a:rPr lang="en-GB" sz="1100" b="0" u="none" dirty="0">
                          <a:solidFill>
                            <a:schemeClr val="tx1"/>
                          </a:solidFill>
                        </a:rPr>
                        <a:t>Lesson 6: </a:t>
                      </a:r>
                      <a:r>
                        <a:rPr lang="en-GB" sz="1100" b="0" u="none" dirty="0">
                          <a:solidFill>
                            <a:srgbClr val="1B75BC"/>
                          </a:solidFill>
                        </a:rPr>
                        <a:t>To create and evaluate a water colour piece inspired by Devon </a:t>
                      </a:r>
                      <a:r>
                        <a:rPr lang="en-GB" sz="1100" b="0" u="none" dirty="0">
                          <a:solidFill>
                            <a:srgbClr val="1B75BC"/>
                          </a:solidFill>
                          <a:highlight>
                            <a:srgbClr val="FFFF00"/>
                          </a:highlight>
                        </a:rPr>
                        <a:t>and Cornwall </a:t>
                      </a:r>
                      <a:r>
                        <a:rPr lang="en-GB" sz="1100" b="0" u="none" dirty="0">
                          <a:solidFill>
                            <a:srgbClr val="1B75BC"/>
                          </a:solidFill>
                        </a:rPr>
                        <a:t>landscape. </a:t>
                      </a:r>
                    </a:p>
                    <a:p>
                      <a:endParaRPr lang="en-GB" sz="1100" b="0" u="none" dirty="0">
                        <a:solidFill>
                          <a:srgbClr val="1B75BC"/>
                        </a:solidFill>
                      </a:endParaRPr>
                    </a:p>
                    <a:p>
                      <a:r>
                        <a:rPr lang="en-GB" sz="1100" b="0" u="none" dirty="0">
                          <a:solidFill>
                            <a:schemeClr val="tx1"/>
                          </a:solidFill>
                          <a:highlight>
                            <a:srgbClr val="FFFF00"/>
                          </a:highlight>
                        </a:rPr>
                        <a:t>Could this have a more Christmas theme next academic year so that it could be sold at a Christmas market?</a:t>
                      </a:r>
                    </a:p>
                    <a:p>
                      <a:r>
                        <a:rPr lang="en-GB" sz="1100" b="0" u="none" dirty="0">
                          <a:solidFill>
                            <a:schemeClr val="tx1"/>
                          </a:solidFill>
                          <a:highlight>
                            <a:srgbClr val="FFFF00"/>
                          </a:highlight>
                        </a:rPr>
                        <a:t>Possible ideas: printed wrapping paper; Devon landscape cards.</a:t>
                      </a:r>
                    </a:p>
                    <a:p>
                      <a:endParaRPr lang="en-GB" sz="1100" b="0" u="none" dirty="0">
                        <a:solidFill>
                          <a:schemeClr val="tx1"/>
                        </a:solidFill>
                      </a:endParaRPr>
                    </a:p>
                    <a:p>
                      <a:endParaRPr lang="en-GB" sz="1100" b="0" u="none" dirty="0">
                        <a:solidFill>
                          <a:schemeClr val="tx1"/>
                        </a:solidFill>
                      </a:endParaRPr>
                    </a:p>
                    <a:p>
                      <a:r>
                        <a:rPr lang="en-GB" sz="1100" b="0" u="none" dirty="0">
                          <a:solidFill>
                            <a:schemeClr val="tx1"/>
                          </a:solidFill>
                        </a:rPr>
                        <a:t>Postcard? Photocopied? Christmas scene/tree?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Artist: Jessica Russo Scherr- </a:t>
                      </a:r>
                      <a:r>
                        <a:rPr lang="en-GB" sz="1100" b="0" i="0" kern="1200" dirty="0">
                          <a:solidFill>
                            <a:schemeClr val="tx1"/>
                          </a:solidFill>
                          <a:effectLst/>
                          <a:latin typeface="+mn-lt"/>
                          <a:ea typeface="+mn-ea"/>
                          <a:cs typeface="+mn-cs"/>
                        </a:rPr>
                        <a:t>Paul Cézanne- still life classic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1: </a:t>
                      </a:r>
                      <a:r>
                        <a:rPr lang="en-GB" sz="1100" b="0" i="0" kern="1200" dirty="0">
                          <a:solidFill>
                            <a:srgbClr val="FF0000"/>
                          </a:solidFill>
                          <a:effectLst/>
                          <a:latin typeface="+mn-lt"/>
                          <a:ea typeface="+mn-ea"/>
                          <a:cs typeface="+mn-cs"/>
                        </a:rPr>
                        <a:t>To explore and respond to the classical still life works of Cezanne</a:t>
                      </a:r>
                      <a:r>
                        <a:rPr lang="en-GB" sz="1100" b="0" i="0" kern="1200" dirty="0">
                          <a:solidFill>
                            <a:schemeClr val="tx1"/>
                          </a:solidFill>
                          <a:effectLst/>
                          <a:latin typeface="+mn-lt"/>
                          <a:ea typeface="+mn-ea"/>
                          <a:cs typeface="+mn-cs"/>
                        </a:rPr>
                        <a:t>. </a:t>
                      </a:r>
                      <a:r>
                        <a:rPr lang="en-GB" sz="1100" b="0" i="0" kern="1200" dirty="0">
                          <a:solidFill>
                            <a:srgbClr val="1B75BC"/>
                          </a:solidFill>
                          <a:effectLst/>
                          <a:latin typeface="+mn-lt"/>
                          <a:ea typeface="+mn-ea"/>
                          <a:cs typeface="+mn-cs"/>
                        </a:rPr>
                        <a:t>Discuss the importance of shape, form and tone.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Look at a range of his still life works as a class. Discuss the realism, use of darks and lights, choice of objects, arrangement (shape, form, tone). Children chose a couple of their favourite to respond to in books.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2: </a:t>
                      </a:r>
                      <a:r>
                        <a:rPr lang="en-GB" sz="1100" b="0" i="0" kern="1200" dirty="0">
                          <a:solidFill>
                            <a:srgbClr val="FF0000"/>
                          </a:solidFill>
                          <a:effectLst/>
                          <a:latin typeface="+mn-lt"/>
                          <a:ea typeface="+mn-ea"/>
                          <a:cs typeface="+mn-cs"/>
                        </a:rPr>
                        <a:t>To explore and compare the still life works or Scherr to Cezanne. </a:t>
                      </a:r>
                      <a:r>
                        <a:rPr lang="en-GB" sz="1100" b="0" i="0" kern="1200" dirty="0">
                          <a:solidFill>
                            <a:srgbClr val="1B75BC"/>
                          </a:solidFill>
                          <a:effectLst/>
                          <a:latin typeface="+mn-lt"/>
                          <a:ea typeface="+mn-ea"/>
                          <a:cs typeface="+mn-cs"/>
                        </a:rPr>
                        <a:t>Discuss the importance of shape, form and tone. </a:t>
                      </a:r>
                      <a:r>
                        <a:rPr lang="en-GB" sz="1100" b="0" i="0" kern="1200" dirty="0">
                          <a:solidFill>
                            <a:schemeClr val="tx1"/>
                          </a:solidFill>
                          <a:effectLst/>
                          <a:latin typeface="+mn-lt"/>
                          <a:ea typeface="+mn-ea"/>
                          <a:cs typeface="+mn-cs"/>
                        </a:rPr>
                        <a:t>Compare use of monotone. Modern change, discuss images as a class and children chose a few to write a response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3: </a:t>
                      </a:r>
                      <a:r>
                        <a:rPr lang="en-GB" sz="1100" b="0" i="0" u="none" kern="1200" dirty="0">
                          <a:solidFill>
                            <a:srgbClr val="1B75BC"/>
                          </a:solidFill>
                          <a:effectLst/>
                          <a:latin typeface="+mn-lt"/>
                          <a:ea typeface="+mn-ea"/>
                          <a:cs typeface="+mn-cs"/>
                        </a:rPr>
                        <a:t>To experiment with different gradients of pencil (4H-6B) and </a:t>
                      </a:r>
                      <a:r>
                        <a:rPr lang="en-GB" sz="1100" b="0" i="0" u="none" kern="1200" dirty="0">
                          <a:solidFill>
                            <a:srgbClr val="FF0000"/>
                          </a:solidFill>
                          <a:effectLst/>
                          <a:latin typeface="+mn-lt"/>
                          <a:ea typeface="+mn-ea"/>
                          <a:cs typeface="+mn-cs"/>
                        </a:rPr>
                        <a:t>evaluate their purpose and effectiveness creating tone.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kern="1200" dirty="0">
                          <a:solidFill>
                            <a:schemeClr val="tx1"/>
                          </a:solidFill>
                          <a:effectLst/>
                          <a:latin typeface="+mn-lt"/>
                          <a:ea typeface="+mn-ea"/>
                          <a:cs typeface="+mn-cs"/>
                        </a:rPr>
                        <a:t>Model and allow for exploration of different pencils, working in swatches.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kern="1200" dirty="0">
                          <a:solidFill>
                            <a:schemeClr val="tx1"/>
                          </a:solidFill>
                          <a:effectLst/>
                          <a:latin typeface="+mn-lt"/>
                          <a:ea typeface="+mn-ea"/>
                          <a:cs typeface="+mn-cs"/>
                        </a:rPr>
                        <a:t>Lesson 4</a:t>
                      </a:r>
                      <a:r>
                        <a:rPr lang="en-GB" sz="1100" b="0" i="0" u="none" kern="1200" dirty="0">
                          <a:solidFill>
                            <a:srgbClr val="1B75BC"/>
                          </a:solidFill>
                          <a:effectLst/>
                          <a:latin typeface="+mn-lt"/>
                          <a:ea typeface="+mn-ea"/>
                          <a:cs typeface="+mn-cs"/>
                        </a:rPr>
                        <a:t>: To experiment and evaluate different shading techniques including cross hatching and parallel lines to create texture and tone.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kern="1200" dirty="0">
                          <a:solidFill>
                            <a:schemeClr val="tx1"/>
                          </a:solidFill>
                          <a:effectLst/>
                          <a:latin typeface="+mn-lt"/>
                          <a:ea typeface="+mn-ea"/>
                          <a:cs typeface="+mn-cs"/>
                        </a:rPr>
                        <a:t>Lesson 5: </a:t>
                      </a:r>
                      <a:r>
                        <a:rPr lang="en-GB" sz="1100" b="0" i="0" u="none" kern="1200" dirty="0">
                          <a:solidFill>
                            <a:srgbClr val="1B75BC"/>
                          </a:solidFill>
                          <a:effectLst/>
                          <a:latin typeface="+mn-lt"/>
                          <a:ea typeface="+mn-ea"/>
                          <a:cs typeface="+mn-cs"/>
                        </a:rPr>
                        <a:t>To explore using drawing techniques of still life compositions of rocks. Evaluate techniques</a:t>
                      </a:r>
                      <a:r>
                        <a:rPr lang="en-GB" sz="1100" b="0" i="0" u="none"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kern="1200" dirty="0">
                          <a:solidFill>
                            <a:schemeClr val="tx1"/>
                          </a:solidFill>
                          <a:effectLst/>
                          <a:latin typeface="+mn-lt"/>
                          <a:ea typeface="+mn-ea"/>
                          <a:cs typeface="+mn-cs"/>
                        </a:rPr>
                        <a:t>Consider the texture of the rock you are drawing, try and explore different swatches not whole image.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kern="1200" dirty="0">
                          <a:solidFill>
                            <a:schemeClr val="tx1"/>
                          </a:solidFill>
                          <a:effectLst/>
                          <a:latin typeface="+mn-lt"/>
                          <a:ea typeface="+mn-ea"/>
                          <a:cs typeface="+mn-cs"/>
                        </a:rPr>
                        <a:t>Lesson 6: </a:t>
                      </a:r>
                      <a:r>
                        <a:rPr lang="en-GB" sz="1100" b="0" i="0" u="none" kern="1200" dirty="0">
                          <a:solidFill>
                            <a:srgbClr val="1B75BC"/>
                          </a:solidFill>
                          <a:effectLst/>
                          <a:latin typeface="+mn-lt"/>
                          <a:ea typeface="+mn-ea"/>
                          <a:cs typeface="+mn-cs"/>
                        </a:rPr>
                        <a:t>To create a still life using a range of learnt  drawing techniques. </a:t>
                      </a:r>
                      <a:br>
                        <a:rPr lang="en-GB" sz="1100" b="0" i="0" u="none" kern="1200" dirty="0">
                          <a:solidFill>
                            <a:srgbClr val="1B75BC"/>
                          </a:solidFill>
                          <a:effectLst/>
                          <a:latin typeface="+mn-lt"/>
                          <a:ea typeface="+mn-ea"/>
                          <a:cs typeface="+mn-cs"/>
                        </a:rPr>
                      </a:br>
                      <a:r>
                        <a:rPr lang="en-GB" sz="1100" b="0" i="0" u="none" kern="1200" dirty="0" err="1">
                          <a:solidFill>
                            <a:schemeClr val="tx1"/>
                          </a:solidFill>
                          <a:effectLst/>
                          <a:latin typeface="+mn-lt"/>
                          <a:ea typeface="+mn-ea"/>
                          <a:cs typeface="+mn-cs"/>
                        </a:rPr>
                        <a:t>Chn</a:t>
                      </a:r>
                      <a:r>
                        <a:rPr lang="en-GB" sz="1100" b="0" i="0" u="none" kern="1200" dirty="0">
                          <a:solidFill>
                            <a:schemeClr val="tx1"/>
                          </a:solidFill>
                          <a:effectLst/>
                          <a:latin typeface="+mn-lt"/>
                          <a:ea typeface="+mn-ea"/>
                          <a:cs typeface="+mn-cs"/>
                        </a:rPr>
                        <a:t> to use 1-3 items within their still life positioning. This could be done as a small group and draw from different perspectives.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u="none" dirty="0" err="1">
                          <a:solidFill>
                            <a:schemeClr val="tx1"/>
                          </a:solidFill>
                        </a:rPr>
                        <a:t>Aritist</a:t>
                      </a:r>
                      <a:r>
                        <a:rPr lang="en-GB" sz="1100" b="0" u="none" dirty="0">
                          <a:solidFill>
                            <a:schemeClr val="tx1"/>
                          </a:solidFill>
                        </a:rPr>
                        <a:t>: Magdalene </a:t>
                      </a:r>
                      <a:r>
                        <a:rPr lang="en-GB" sz="1100" b="0" u="none" dirty="0" err="1">
                          <a:solidFill>
                            <a:schemeClr val="tx1"/>
                          </a:solidFill>
                        </a:rPr>
                        <a:t>Odundo</a:t>
                      </a:r>
                      <a:r>
                        <a:rPr lang="en-GB" sz="1100" b="0" u="none" dirty="0">
                          <a:solidFill>
                            <a:schemeClr val="tx1"/>
                          </a:solidFill>
                        </a:rPr>
                        <a:t>- Kenyan born ceramic artist. </a:t>
                      </a:r>
                    </a:p>
                    <a:p>
                      <a:endParaRPr lang="en-GB" sz="1100" dirty="0"/>
                    </a:p>
                    <a:p>
                      <a:r>
                        <a:rPr lang="en-GB" sz="1100" b="0" u="none" dirty="0">
                          <a:solidFill>
                            <a:schemeClr val="tx1"/>
                          </a:solidFill>
                        </a:rPr>
                        <a:t>Lesson 1: </a:t>
                      </a:r>
                      <a:r>
                        <a:rPr lang="en-GB" sz="1100" b="0" u="none" dirty="0">
                          <a:solidFill>
                            <a:srgbClr val="FF0000"/>
                          </a:solidFill>
                        </a:rPr>
                        <a:t>To explore the importance of canopic jars to Ancient Egyptians and the choice of material. </a:t>
                      </a:r>
                    </a:p>
                    <a:p>
                      <a:r>
                        <a:rPr lang="en-GB" sz="1100" b="0" u="none" dirty="0">
                          <a:solidFill>
                            <a:schemeClr val="tx1"/>
                          </a:solidFill>
                        </a:rPr>
                        <a:t>- Linked to history</a:t>
                      </a:r>
                    </a:p>
                    <a:p>
                      <a:r>
                        <a:rPr lang="en-GB" sz="1100" b="0" u="none" dirty="0">
                          <a:solidFill>
                            <a:schemeClr val="tx1"/>
                          </a:solidFill>
                        </a:rPr>
                        <a:t>Lesson 2</a:t>
                      </a:r>
                      <a:r>
                        <a:rPr lang="en-GB" sz="1100" b="0" u="none" dirty="0">
                          <a:solidFill>
                            <a:srgbClr val="FF0000"/>
                          </a:solidFill>
                        </a:rPr>
                        <a:t>: To explore and respond the to the works of the modern ceramic artist- Magdalene </a:t>
                      </a:r>
                      <a:r>
                        <a:rPr lang="en-GB" sz="1100" b="0" u="none" dirty="0" err="1">
                          <a:solidFill>
                            <a:srgbClr val="FF0000"/>
                          </a:solidFill>
                        </a:rPr>
                        <a:t>Odundo</a:t>
                      </a:r>
                      <a:r>
                        <a:rPr lang="en-GB" sz="1100" b="0" u="none" dirty="0">
                          <a:solidFill>
                            <a:srgbClr val="FF0000"/>
                          </a:solidFill>
                        </a:rPr>
                        <a:t>.</a:t>
                      </a:r>
                      <a:r>
                        <a:rPr lang="en-GB" sz="1100" b="0" u="none" dirty="0">
                          <a:solidFill>
                            <a:schemeClr val="tx1"/>
                          </a:solidFill>
                        </a:rPr>
                        <a:t> Connect that people are still making pots what look similar today. The importance of vessels to carry things. What are features of a vessel? How is her art more modern? What makes her work so special? </a:t>
                      </a:r>
                    </a:p>
                    <a:p>
                      <a:r>
                        <a:rPr lang="en-GB" sz="1100" b="0" u="none" dirty="0">
                          <a:solidFill>
                            <a:schemeClr val="tx1"/>
                          </a:solidFill>
                        </a:rPr>
                        <a:t>Lesson 3: </a:t>
                      </a:r>
                      <a:r>
                        <a:rPr lang="en-GB" sz="1100" b="0" u="none" dirty="0">
                          <a:solidFill>
                            <a:srgbClr val="1B75BC"/>
                          </a:solidFill>
                        </a:rPr>
                        <a:t>To experiment using the coil method to create pots. </a:t>
                      </a:r>
                    </a:p>
                    <a:p>
                      <a:r>
                        <a:rPr lang="en-GB" sz="1100" b="0" u="none" dirty="0">
                          <a:solidFill>
                            <a:schemeClr val="tx1"/>
                          </a:solidFill>
                        </a:rPr>
                        <a:t>Starting with a base, thickness of little finger. Then wind coil/sausages of clay round up and up to create a spring like walls of the pot. Cross hatch and slip to attach. Smooth the edges when finished. </a:t>
                      </a:r>
                    </a:p>
                    <a:p>
                      <a:r>
                        <a:rPr lang="en-GB" sz="1100" b="0" u="none" dirty="0">
                          <a:solidFill>
                            <a:schemeClr val="tx1"/>
                          </a:solidFill>
                        </a:rPr>
                        <a:t>Lesson 4: </a:t>
                      </a:r>
                      <a:r>
                        <a:rPr lang="en-GB" sz="1100" b="0" u="none" dirty="0">
                          <a:solidFill>
                            <a:srgbClr val="FF0000"/>
                          </a:solidFill>
                        </a:rPr>
                        <a:t>To discover the importance of the symbols of the lids of canopic jars. </a:t>
                      </a:r>
                    </a:p>
                    <a:p>
                      <a:r>
                        <a:rPr lang="en-GB" sz="1100" b="0" u="none" dirty="0">
                          <a:solidFill>
                            <a:schemeClr val="tx1"/>
                          </a:solidFill>
                        </a:rPr>
                        <a:t>Now experimented, what lids could we have? Explore importance of lids of canopic jars. Is there something relevant today? </a:t>
                      </a:r>
                    </a:p>
                    <a:p>
                      <a:r>
                        <a:rPr lang="en-GB" sz="1100" b="0" u="none" dirty="0">
                          <a:solidFill>
                            <a:schemeClr val="tx1"/>
                          </a:solidFill>
                        </a:rPr>
                        <a:t>Lesson 5: </a:t>
                      </a:r>
                      <a:r>
                        <a:rPr lang="en-GB" sz="1100" b="0" u="none" dirty="0">
                          <a:solidFill>
                            <a:srgbClr val="1B75BC"/>
                          </a:solidFill>
                        </a:rPr>
                        <a:t>To design and evaluate their own jar. </a:t>
                      </a:r>
                    </a:p>
                    <a:p>
                      <a:r>
                        <a:rPr lang="en-GB" sz="1100" b="0" u="none" dirty="0">
                          <a:solidFill>
                            <a:schemeClr val="tx1"/>
                          </a:solidFill>
                        </a:rPr>
                        <a:t>Lesson 6 (double) : </a:t>
                      </a:r>
                      <a:r>
                        <a:rPr lang="en-GB" sz="1100" b="0" u="none" dirty="0">
                          <a:solidFill>
                            <a:srgbClr val="1B75BC"/>
                          </a:solidFill>
                        </a:rPr>
                        <a:t>To create small coil pot with lid</a:t>
                      </a:r>
                      <a:r>
                        <a:rPr lang="en-GB" sz="1100" b="0" u="none" dirty="0">
                          <a:solidFill>
                            <a:schemeClr val="tx1"/>
                          </a:solidFill>
                        </a:rPr>
                        <a:t>. </a:t>
                      </a:r>
                    </a:p>
                    <a:p>
                      <a:endParaRPr lang="en-GB" sz="1100" b="0" u="none" dirty="0">
                        <a:solidFill>
                          <a:schemeClr val="tx1"/>
                        </a:solidFill>
                      </a:endParaRPr>
                    </a:p>
                    <a:p>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370288">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0" u="none" dirty="0">
                          <a:solidFill>
                            <a:srgbClr val="7C5FA1"/>
                          </a:solidFill>
                        </a:rPr>
                        <a:t>Children to use watercolours sensitively to create a background wash, taking care to leave negative space for clouds. </a:t>
                      </a:r>
                    </a:p>
                    <a:p>
                      <a:r>
                        <a:rPr lang="en-GB" sz="1100" b="0" u="none" dirty="0">
                          <a:solidFill>
                            <a:srgbClr val="7C5FA1"/>
                          </a:solidFill>
                        </a:rPr>
                        <a:t>To use watercolours to create detail using a range of brush sizes and consistencies.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C5FA1"/>
                          </a:solidFill>
                        </a:rPr>
                        <a:t>Children to know the different effects that can be created using different pencil gradients to explore tone. Children to evaluate the impact of technique in creating tone and texture in their still life work. To use a range of shading techniques.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C5FA1"/>
                          </a:solidFill>
                        </a:rPr>
                        <a:t>Children to know and be able to use the coil method to create a pot. </a:t>
                      </a:r>
                    </a:p>
                    <a:p>
                      <a:r>
                        <a:rPr lang="en-GB" sz="1100" dirty="0">
                          <a:solidFill>
                            <a:srgbClr val="7C5FA1"/>
                          </a:solidFill>
                        </a:rPr>
                        <a:t>Children to design and create a pot, inspired by Ancient Egypt. Children to know the importance of clay as a medium still being used by artists and for practical uses today.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69916484"/>
                  </a:ext>
                </a:extLst>
              </a:tr>
              <a:tr h="657616">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To create a watercolour piece with a background wash and added layered detail.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use a range of gradient pencils and drawing techniques to create a still life with consideration of texture and tone- of rocks as a suggestion.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create a clay canopic jar using the coil method.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634176716"/>
                  </a:ext>
                </a:extLst>
              </a:tr>
              <a:tr h="845041">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Year 5, Van Gough starry night</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Year 4- drawing mythical creatures, year 6 charcoal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Year 4, bas-relief sculpture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Tree>
    <p:extLst>
      <p:ext uri="{BB962C8B-B14F-4D97-AF65-F5344CB8AC3E}">
        <p14:creationId xmlns:p14="http://schemas.microsoft.com/office/powerpoint/2010/main" val="3424256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967466C-D227-4742-B39F-D2DFBCD66C6E}"/>
              </a:ext>
            </a:extLst>
          </p:cNvPr>
          <p:cNvSpPr>
            <a:spLocks noGrp="1"/>
          </p:cNvSpPr>
          <p:nvPr>
            <p:ph type="sldNum" sz="quarter" idx="12"/>
          </p:nvPr>
        </p:nvSpPr>
        <p:spPr/>
        <p:txBody>
          <a:bodyPr/>
          <a:lstStyle/>
          <a:p>
            <a:pPr lvl="0"/>
            <a:fld id="{D1C5E2AD-0845-482F-9AC7-2D3C180562A9}" type="slidenum">
              <a:rPr lang="en-GB" smtClean="0"/>
              <a:t>6</a:t>
            </a:fld>
            <a:endParaRPr lang="en-GB" dirty="0"/>
          </a:p>
        </p:txBody>
      </p:sp>
      <p:sp>
        <p:nvSpPr>
          <p:cNvPr id="6" name="TextBox 5">
            <a:extLst>
              <a:ext uri="{FF2B5EF4-FFF2-40B4-BE49-F238E27FC236}">
                <a16:creationId xmlns:a16="http://schemas.microsoft.com/office/drawing/2014/main" id="{91940566-1C65-45F9-A68F-C721598B7033}"/>
              </a:ext>
            </a:extLst>
          </p:cNvPr>
          <p:cNvSpPr txBox="1"/>
          <p:nvPr/>
        </p:nvSpPr>
        <p:spPr>
          <a:xfrm>
            <a:off x="4843601" y="336884"/>
            <a:ext cx="2429704" cy="400110"/>
          </a:xfrm>
          <a:prstGeom prst="rect">
            <a:avLst/>
          </a:prstGeom>
          <a:noFill/>
        </p:spPr>
        <p:txBody>
          <a:bodyPr wrap="none" rtlCol="0">
            <a:spAutoFit/>
          </a:bodyPr>
          <a:lstStyle/>
          <a:p>
            <a:r>
              <a:rPr lang="en-GB" sz="2000" u="sng" dirty="0"/>
              <a:t>Year 3 art vocabulary </a:t>
            </a:r>
          </a:p>
        </p:txBody>
      </p:sp>
      <p:pic>
        <p:nvPicPr>
          <p:cNvPr id="4" name="Picture 3">
            <a:extLst>
              <a:ext uri="{FF2B5EF4-FFF2-40B4-BE49-F238E27FC236}">
                <a16:creationId xmlns:a16="http://schemas.microsoft.com/office/drawing/2014/main" id="{A42AF535-4A80-4E41-A176-0B78A8AABC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8944" y="1036792"/>
            <a:ext cx="6507978" cy="4520949"/>
          </a:xfrm>
          <a:prstGeom prst="rect">
            <a:avLst/>
          </a:prstGeom>
        </p:spPr>
      </p:pic>
      <p:pic>
        <p:nvPicPr>
          <p:cNvPr id="7" name="Picture 6">
            <a:extLst>
              <a:ext uri="{FF2B5EF4-FFF2-40B4-BE49-F238E27FC236}">
                <a16:creationId xmlns:a16="http://schemas.microsoft.com/office/drawing/2014/main" id="{C1924414-E2BA-46A1-8A11-BC7EC4CC2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2666" y="2726939"/>
            <a:ext cx="682557" cy="746546"/>
          </a:xfrm>
          <a:prstGeom prst="rect">
            <a:avLst/>
          </a:prstGeom>
        </p:spPr>
      </p:pic>
    </p:spTree>
    <p:extLst>
      <p:ext uri="{BB962C8B-B14F-4D97-AF65-F5344CB8AC3E}">
        <p14:creationId xmlns:p14="http://schemas.microsoft.com/office/powerpoint/2010/main" val="410089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10199411"/>
              </p:ext>
            </p:extLst>
          </p:nvPr>
        </p:nvGraphicFramePr>
        <p:xfrm>
          <a:off x="170657" y="239787"/>
          <a:ext cx="12314661" cy="8599413"/>
        </p:xfrm>
        <a:graphic>
          <a:graphicData uri="http://schemas.openxmlformats.org/drawingml/2006/table">
            <a:tbl>
              <a:tblPr firstRow="1" bandRow="1">
                <a:effectLst/>
                <a:tableStyleId>{5C22544A-7EE6-4342-B048-85BDC9FD1C3A}</a:tableStyleId>
              </a:tblPr>
              <a:tblGrid>
                <a:gridCol w="647944">
                  <a:extLst>
                    <a:ext uri="{9D8B030D-6E8A-4147-A177-3AD203B41FA5}">
                      <a16:colId xmlns:a16="http://schemas.microsoft.com/office/drawing/2014/main" val="20000"/>
                    </a:ext>
                  </a:extLst>
                </a:gridCol>
                <a:gridCol w="3296199">
                  <a:extLst>
                    <a:ext uri="{9D8B030D-6E8A-4147-A177-3AD203B41FA5}">
                      <a16:colId xmlns:a16="http://schemas.microsoft.com/office/drawing/2014/main" val="20001"/>
                    </a:ext>
                  </a:extLst>
                </a:gridCol>
                <a:gridCol w="4191000">
                  <a:extLst>
                    <a:ext uri="{9D8B030D-6E8A-4147-A177-3AD203B41FA5}">
                      <a16:colId xmlns:a16="http://schemas.microsoft.com/office/drawing/2014/main" val="1411665628"/>
                    </a:ext>
                  </a:extLst>
                </a:gridCol>
                <a:gridCol w="4179518">
                  <a:extLst>
                    <a:ext uri="{9D8B030D-6E8A-4147-A177-3AD203B41FA5}">
                      <a16:colId xmlns:a16="http://schemas.microsoft.com/office/drawing/2014/main" val="2532581323"/>
                    </a:ext>
                  </a:extLst>
                </a:gridCol>
              </a:tblGrid>
              <a:tr h="243569">
                <a:tc gridSpan="4">
                  <a:txBody>
                    <a:bodyPr/>
                    <a:lstStyle/>
                    <a:p>
                      <a:pPr lvl="0" algn="ctr"/>
                      <a:r>
                        <a:rPr lang="en-GB" sz="1000" b="0" dirty="0">
                          <a:latin typeface="+mn-lt"/>
                          <a:cs typeface="Arial" panose="020B0604020202020204" pitchFamily="34" charset="0"/>
                        </a:rPr>
                        <a:t>Art Year 4</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544305">
                <a:tc gridSpan="2">
                  <a:txBody>
                    <a:bodyPr/>
                    <a:lstStyle/>
                    <a:p>
                      <a:pPr lvl="0" algn="ctr"/>
                      <a:r>
                        <a:rPr lang="en-GB" sz="1000" b="0" dirty="0">
                          <a:solidFill>
                            <a:schemeClr val="tx1"/>
                          </a:solidFill>
                          <a:latin typeface="+mn-lt"/>
                          <a:cs typeface="Arial" panose="020B0604020202020204" pitchFamily="34" charset="0"/>
                        </a:rPr>
                        <a:t>Natural Disasters</a:t>
                      </a:r>
                    </a:p>
                    <a:p>
                      <a:pPr lvl="0" algn="ctr"/>
                      <a:r>
                        <a:rPr lang="en-GB" sz="1000" b="1" dirty="0">
                          <a:solidFill>
                            <a:schemeClr val="tx1"/>
                          </a:solidFill>
                          <a:latin typeface="+mn-lt"/>
                          <a:cs typeface="Arial" panose="020B0604020202020204" pitchFamily="34" charset="0"/>
                        </a:rPr>
                        <a:t>ARCHITECTURE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000" b="0" dirty="0">
                          <a:solidFill>
                            <a:schemeClr val="tx1"/>
                          </a:solidFill>
                          <a:latin typeface="+mn-lt"/>
                          <a:cs typeface="Arial" panose="020B0604020202020204" pitchFamily="34" charset="0"/>
                        </a:rPr>
                        <a:t>Romans</a:t>
                      </a:r>
                    </a:p>
                    <a:p>
                      <a:pPr lvl="0" algn="ctr"/>
                      <a:r>
                        <a:rPr lang="en-GB" sz="1000" b="1" dirty="0">
                          <a:solidFill>
                            <a:schemeClr val="tx1"/>
                          </a:solidFill>
                          <a:latin typeface="+mn-lt"/>
                          <a:cs typeface="Arial" panose="020B0604020202020204" pitchFamily="34" charset="0"/>
                        </a:rPr>
                        <a:t>Bas-Relief SCULPTURE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000" dirty="0"/>
                        <a:t>River Study- How does precipitation impact river speed</a:t>
                      </a:r>
                    </a:p>
                    <a:p>
                      <a:pPr algn="ctr"/>
                      <a:r>
                        <a:rPr lang="en-GB" sz="1000" b="1" dirty="0"/>
                        <a:t>DRAWING- PASTEL</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93937">
                <a:tc>
                  <a:txBody>
                    <a:bodyPr/>
                    <a:lstStyle/>
                    <a:p>
                      <a:pPr marL="0" marR="0" lvl="0" indent="0" algn="ctr" defTabSz="914400" rtl="0" fontAlgn="auto" hangingPunct="1">
                        <a:lnSpc>
                          <a:spcPct val="100000"/>
                        </a:lnSpc>
                        <a:spcBef>
                          <a:spcPts val="0"/>
                        </a:spcBef>
                        <a:spcAft>
                          <a:spcPts val="0"/>
                        </a:spcAft>
                        <a:buNone/>
                        <a:tabLst/>
                      </a:pPr>
                      <a:r>
                        <a:rPr lang="en-GB" sz="1000" b="0"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1000" dirty="0"/>
                        <a:t>Lowry- looking at buildings and perspective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Using clay to create coil pots</a:t>
                      </a:r>
                    </a:p>
                    <a:p>
                      <a:r>
                        <a:rPr lang="en-GB" sz="1100" dirty="0"/>
                        <a:t>Sculpture to create figures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Use of pastels in Year 1 for portraits</a:t>
                      </a:r>
                    </a:p>
                    <a:p>
                      <a:r>
                        <a:rPr lang="en-GB" sz="1100" dirty="0"/>
                        <a:t>Watercolours for landscapes in year 3</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545631624"/>
                  </a:ext>
                </a:extLst>
              </a:tr>
              <a:tr h="1854966">
                <a:tc>
                  <a:txBody>
                    <a:bodyPr/>
                    <a:lstStyle/>
                    <a:p>
                      <a:pPr marL="0" marR="0" lvl="0" indent="0" algn="ctr" defTabSz="914400" rtl="0" fontAlgn="auto" hangingPunct="1">
                        <a:lnSpc>
                          <a:spcPct val="100000"/>
                        </a:lnSpc>
                        <a:spcBef>
                          <a:spcPts val="0"/>
                        </a:spcBef>
                        <a:spcAft>
                          <a:spcPts val="0"/>
                        </a:spcAft>
                        <a:buNone/>
                        <a:tabLst/>
                      </a:pPr>
                      <a:r>
                        <a:rPr lang="en-GB" sz="1000" b="1" dirty="0">
                          <a:solidFill>
                            <a:schemeClr val="tx1"/>
                          </a:solidFill>
                          <a:latin typeface="+mn-lt"/>
                          <a:cs typeface="Arial" panose="020B0604020202020204" pitchFamily="34" charset="0"/>
                        </a:rPr>
                        <a:t>Knowledge (</a:t>
                      </a:r>
                      <a:r>
                        <a:rPr lang="en-GB" sz="1000" b="1" dirty="0">
                          <a:solidFill>
                            <a:srgbClr val="FF0000"/>
                          </a:solidFill>
                          <a:latin typeface="+mn-lt"/>
                          <a:cs typeface="Arial" panose="020B0604020202020204" pitchFamily="34" charset="0"/>
                        </a:rPr>
                        <a:t>substantive </a:t>
                      </a:r>
                      <a:r>
                        <a:rPr lang="en-GB" sz="1000" b="1" dirty="0">
                          <a:solidFill>
                            <a:schemeClr val="tx1"/>
                          </a:solidFill>
                          <a:latin typeface="+mn-lt"/>
                          <a:cs typeface="Arial" panose="020B0604020202020204" pitchFamily="34" charset="0"/>
                        </a:rPr>
                        <a:t>and </a:t>
                      </a:r>
                      <a:r>
                        <a:rPr lang="en-GB" sz="1000" b="1" dirty="0">
                          <a:solidFill>
                            <a:srgbClr val="00B0F0"/>
                          </a:solidFill>
                          <a:latin typeface="+mn-lt"/>
                          <a:cs typeface="Arial" panose="020B0604020202020204" pitchFamily="34" charset="0"/>
                        </a:rPr>
                        <a:t>disciplinary</a:t>
                      </a:r>
                      <a:r>
                        <a:rPr lang="en-GB" sz="10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Explore different famous architects </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b="0" i="0" kern="1200" dirty="0">
                        <a:solidFill>
                          <a:schemeClr val="tx1"/>
                        </a:solidFill>
                        <a:effectLs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1: </a:t>
                      </a:r>
                      <a:r>
                        <a:rPr lang="en-GB" sz="1100" b="0" i="0" kern="1200" dirty="0">
                          <a:solidFill>
                            <a:srgbClr val="FF0000"/>
                          </a:solidFill>
                          <a:effectLst/>
                          <a:latin typeface="+mn-lt"/>
                          <a:ea typeface="+mn-ea"/>
                          <a:cs typeface="+mn-cs"/>
                        </a:rPr>
                        <a:t>To investigate and discuss the importance of </a:t>
                      </a:r>
                      <a:r>
                        <a:rPr lang="en-GB" sz="1100" b="0" i="0" kern="1200" dirty="0" err="1">
                          <a:solidFill>
                            <a:srgbClr val="FF0000"/>
                          </a:solidFill>
                          <a:effectLst/>
                          <a:latin typeface="+mn-lt"/>
                          <a:ea typeface="+mn-ea"/>
                          <a:cs typeface="+mn-cs"/>
                        </a:rPr>
                        <a:t>archeticture</a:t>
                      </a:r>
                      <a:r>
                        <a:rPr lang="en-GB" sz="1100" b="0" i="0" kern="1200" dirty="0">
                          <a:solidFill>
                            <a:srgbClr val="FF0000"/>
                          </a:solidFill>
                          <a:effectLst/>
                          <a:latin typeface="+mn-lt"/>
                          <a:ea typeface="+mn-ea"/>
                          <a:cs typeface="+mn-cs"/>
                        </a:rPr>
                        <a:t> culturally </a:t>
                      </a:r>
                      <a:r>
                        <a:rPr lang="en-GB" sz="1100" b="0" i="0" kern="1200" dirty="0">
                          <a:solidFill>
                            <a:srgbClr val="1B75BC"/>
                          </a:solidFill>
                          <a:effectLst/>
                          <a:latin typeface="+mn-lt"/>
                          <a:ea typeface="+mn-ea"/>
                          <a:cs typeface="+mn-cs"/>
                        </a:rPr>
                        <a:t>and how it has changes around the world throughout history.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Simple progression of buildings for housing and animals, to opulent religious cathedrals, to modern simplistic sky scrapers. What is the purpose of some buildings you know?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2: </a:t>
                      </a:r>
                      <a:r>
                        <a:rPr lang="en-GB" sz="1100" b="0" i="0" kern="1200" dirty="0">
                          <a:solidFill>
                            <a:srgbClr val="FF0000"/>
                          </a:solidFill>
                          <a:effectLst/>
                          <a:latin typeface="+mn-lt"/>
                          <a:ea typeface="+mn-ea"/>
                          <a:cs typeface="+mn-cs"/>
                        </a:rPr>
                        <a:t>To investigate and evaluate the architecture works of Zaha Hadid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3:  </a:t>
                      </a:r>
                      <a:r>
                        <a:rPr lang="en-GB" sz="1100" b="0" i="0" kern="1200" dirty="0">
                          <a:solidFill>
                            <a:srgbClr val="FF0000"/>
                          </a:solidFill>
                          <a:effectLst/>
                          <a:latin typeface="+mn-lt"/>
                          <a:ea typeface="+mn-ea"/>
                          <a:cs typeface="+mn-cs"/>
                        </a:rPr>
                        <a:t>To investigate and evaluate the architecture works of Brunel.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4:  </a:t>
                      </a:r>
                      <a:r>
                        <a:rPr lang="en-GB" sz="1100" b="0" i="0" kern="1200" dirty="0">
                          <a:solidFill>
                            <a:srgbClr val="FF0000"/>
                          </a:solidFill>
                          <a:effectLst/>
                          <a:latin typeface="+mn-lt"/>
                          <a:ea typeface="+mn-ea"/>
                          <a:cs typeface="+mn-cs"/>
                        </a:rPr>
                        <a:t>To investigate and evaluate the architecture works of Gaudi.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5:  </a:t>
                      </a:r>
                      <a:r>
                        <a:rPr lang="en-GB" sz="1100" b="0" i="0" kern="1200" dirty="0">
                          <a:solidFill>
                            <a:srgbClr val="FF0000"/>
                          </a:solidFill>
                          <a:effectLst/>
                          <a:latin typeface="+mn-lt"/>
                          <a:ea typeface="+mn-ea"/>
                          <a:cs typeface="+mn-cs"/>
                        </a:rPr>
                        <a:t>To investigate and evaluate the architecture works of Ludwig </a:t>
                      </a:r>
                      <a:r>
                        <a:rPr lang="en-GB" sz="1100" b="0" i="0" kern="1200" dirty="0" err="1">
                          <a:solidFill>
                            <a:srgbClr val="FF0000"/>
                          </a:solidFill>
                          <a:effectLst/>
                          <a:latin typeface="+mn-lt"/>
                          <a:ea typeface="+mn-ea"/>
                          <a:cs typeface="+mn-cs"/>
                        </a:rPr>
                        <a:t>Mies</a:t>
                      </a:r>
                      <a:r>
                        <a:rPr lang="en-GB" sz="1100" b="0" i="0" kern="1200" dirty="0">
                          <a:solidFill>
                            <a:srgbClr val="FF0000"/>
                          </a:solidFill>
                          <a:effectLst/>
                          <a:latin typeface="+mn-lt"/>
                          <a:ea typeface="+mn-ea"/>
                          <a:cs typeface="+mn-cs"/>
                        </a:rPr>
                        <a:t> Van Der </a:t>
                      </a:r>
                      <a:r>
                        <a:rPr lang="en-GB" sz="1100" b="0" i="0" kern="1200" dirty="0" err="1">
                          <a:solidFill>
                            <a:srgbClr val="FF0000"/>
                          </a:solidFill>
                          <a:effectLst/>
                          <a:latin typeface="+mn-lt"/>
                          <a:ea typeface="+mn-ea"/>
                          <a:cs typeface="+mn-cs"/>
                        </a:rPr>
                        <a:t>Rohe</a:t>
                      </a:r>
                      <a:r>
                        <a:rPr lang="en-GB" sz="1100" b="0" i="0" kern="1200" dirty="0">
                          <a:solidFill>
                            <a:schemeClr val="tx1"/>
                          </a:solidFill>
                          <a:effectLst/>
                          <a:latin typeface="+mn-lt"/>
                          <a:ea typeface="+mn-ea"/>
                          <a:cs typeface="+mn-cs"/>
                        </a:rPr>
                        <a:t>.</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6: </a:t>
                      </a:r>
                      <a:r>
                        <a:rPr lang="en-GB" sz="1100" b="0" i="0" kern="1200" dirty="0">
                          <a:solidFill>
                            <a:srgbClr val="FF0000"/>
                          </a:solidFill>
                          <a:effectLst/>
                          <a:latin typeface="+mn-lt"/>
                          <a:ea typeface="+mn-ea"/>
                          <a:cs typeface="+mn-cs"/>
                        </a:rPr>
                        <a:t>To investigate and evaluate the architecture works of </a:t>
                      </a:r>
                      <a:r>
                        <a:rPr lang="en-GB" sz="1100" b="0" i="0" kern="1200" dirty="0">
                          <a:solidFill>
                            <a:srgbClr val="FF0000"/>
                          </a:solidFill>
                          <a:effectLst/>
                          <a:latin typeface="+mj-lt"/>
                          <a:ea typeface="+mn-ea"/>
                          <a:cs typeface="+mn-cs"/>
                        </a:rPr>
                        <a:t>Oscar </a:t>
                      </a:r>
                      <a:r>
                        <a:rPr lang="en-GB" sz="1100" b="0" i="0" kern="1200" dirty="0" err="1">
                          <a:solidFill>
                            <a:srgbClr val="FF0000"/>
                          </a:solidFill>
                          <a:effectLst/>
                          <a:latin typeface="+mj-lt"/>
                          <a:ea typeface="+mn-ea"/>
                          <a:cs typeface="+mn-cs"/>
                        </a:rPr>
                        <a:t>Neimeyer</a:t>
                      </a:r>
                      <a:r>
                        <a:rPr lang="en-GB" sz="1100" b="0" i="0" kern="1200" dirty="0">
                          <a:solidFill>
                            <a:srgbClr val="FF0000"/>
                          </a:solidFill>
                          <a:effectLst/>
                          <a:latin typeface="+mj-lt"/>
                          <a:ea typeface="+mn-ea"/>
                          <a:cs typeface="+mn-cs"/>
                        </a:rPr>
                        <a:t> .</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b="0" i="0" kern="1200" dirty="0">
                        <a:solidFill>
                          <a:schemeClr val="tx1"/>
                        </a:solidFill>
                        <a:effectLs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1" kern="1200" dirty="0">
                          <a:solidFill>
                            <a:schemeClr val="tx1"/>
                          </a:solidFill>
                          <a:effectLst/>
                          <a:latin typeface="+mn-lt"/>
                          <a:ea typeface="+mn-ea"/>
                          <a:cs typeface="+mn-cs"/>
                        </a:rPr>
                        <a:t>Choose 4 of the artists above to cover. Each lesson can be mainly verbal, discuss how each is similar and different to each other. What is their purpose? Are they detailed or simple? What do you like? Mini photos to evaluate. Can do mini drawings of each if wish. </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b="0" i="1" kern="1200" dirty="0">
                        <a:solidFill>
                          <a:schemeClr val="tx1"/>
                        </a:solidFill>
                        <a:effectLs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7: </a:t>
                      </a:r>
                      <a:r>
                        <a:rPr lang="en-GB" sz="1100" b="0" i="0" kern="1200" dirty="0">
                          <a:solidFill>
                            <a:schemeClr val="accent1"/>
                          </a:solidFill>
                          <a:effectLst/>
                          <a:latin typeface="+mn-lt"/>
                          <a:ea typeface="+mn-ea"/>
                          <a:cs typeface="+mn-cs"/>
                        </a:rPr>
                        <a:t>Evaluate and form an opinion on my favourite architecture and why. </a:t>
                      </a:r>
                      <a:endParaRPr lang="en-GB" sz="1100" b="0" i="0" kern="1200" dirty="0">
                        <a:solidFill>
                          <a:schemeClr val="tx1"/>
                        </a:solidFill>
                        <a:effectLs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b="0" i="0" kern="1200" dirty="0">
                        <a:solidFill>
                          <a:schemeClr val="tx1"/>
                        </a:solidFill>
                        <a:effectLs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b="0" i="0" kern="1200" dirty="0">
                        <a:solidFill>
                          <a:schemeClr val="tx1"/>
                        </a:solidFill>
                        <a:effectLst/>
                        <a:latin typeface="+mn-lt"/>
                        <a:ea typeface="+mn-ea"/>
                        <a:cs typeface="+mn-cs"/>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Artist: Ancient Roman and </a:t>
                      </a:r>
                      <a:r>
                        <a:rPr lang="en-GB" sz="1100" b="0" i="0" u="none" strike="noStrike" kern="1200" dirty="0" err="1">
                          <a:solidFill>
                            <a:schemeClr val="lt1"/>
                          </a:solidFill>
                          <a:effectLst/>
                          <a:latin typeface="+mn-lt"/>
                          <a:ea typeface="+mn-ea"/>
                          <a:cs typeface="+mn-cs"/>
                          <a:hlinkClick r:id="rId2"/>
                        </a:rPr>
                        <a:t>Goga</a:t>
                      </a:r>
                      <a:r>
                        <a:rPr lang="en-GB" sz="1100" b="0" i="0" u="none" strike="noStrike" kern="1200" dirty="0">
                          <a:solidFill>
                            <a:schemeClr val="lt1"/>
                          </a:solidFill>
                          <a:effectLst/>
                          <a:latin typeface="+mn-lt"/>
                          <a:ea typeface="+mn-ea"/>
                          <a:cs typeface="+mn-cs"/>
                          <a:hlinkClick r:id="rId2"/>
                        </a:rPr>
                        <a:t> </a:t>
                      </a:r>
                      <a:r>
                        <a:rPr lang="en-GB" sz="1100" b="0" i="0" u="none" strike="noStrike" kern="1200" dirty="0" err="1">
                          <a:solidFill>
                            <a:schemeClr val="lt1"/>
                          </a:solidFill>
                          <a:effectLst/>
                          <a:latin typeface="+mn-lt"/>
                          <a:ea typeface="+mn-ea"/>
                          <a:cs typeface="+mn-cs"/>
                          <a:hlinkClick r:id="rId2"/>
                        </a:rPr>
                        <a:t>Tandashvili</a:t>
                      </a:r>
                      <a:r>
                        <a:rPr lang="en-GB" sz="1100" b="0" i="0" kern="1200" dirty="0">
                          <a:solidFill>
                            <a:schemeClr val="lt1"/>
                          </a:solidFill>
                          <a:effectLst/>
                          <a:latin typeface="+mn-lt"/>
                          <a:ea typeface="+mn-ea"/>
                          <a:cs typeface="+mn-cs"/>
                        </a:rPr>
                        <a:t> - </a:t>
                      </a:r>
                      <a:r>
                        <a:rPr lang="en-GB" sz="1100" b="0" i="0" kern="1200" dirty="0">
                          <a:solidFill>
                            <a:schemeClr val="tx1"/>
                          </a:solidFill>
                          <a:effectLst/>
                          <a:latin typeface="+mn-lt"/>
                          <a:ea typeface="+mn-ea"/>
                          <a:cs typeface="+mn-cs"/>
                        </a:rPr>
                        <a:t>Modern Russian artist.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u="none"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1: </a:t>
                      </a:r>
                      <a:r>
                        <a:rPr lang="en-GB" sz="1100" b="0" u="none" dirty="0">
                          <a:solidFill>
                            <a:srgbClr val="FF0000"/>
                          </a:solidFill>
                        </a:rPr>
                        <a:t>To research and understand the importance of Bas-relief in Ancient Roman culture.  </a:t>
                      </a:r>
                      <a:r>
                        <a:rPr lang="en-GB" sz="1100" b="0" u="none" dirty="0">
                          <a:solidFill>
                            <a:schemeClr val="tx1"/>
                          </a:solidFill>
                          <a:hlinkClick r:id="rId3">
                            <a:extLst>
                              <a:ext uri="{A12FA001-AC4F-418D-AE19-62706E023703}">
                                <ahyp:hlinkClr xmlns:ahyp="http://schemas.microsoft.com/office/drawing/2018/hyperlinkcolor" val="tx"/>
                              </a:ext>
                            </a:extLst>
                          </a:hlinkClick>
                        </a:rPr>
                        <a:t>https://theancienthome.com/blogs/blog-and-news/ancient-roman-bas-reliefs</a:t>
                      </a:r>
                      <a:r>
                        <a:rPr lang="en-GB" sz="1100" b="0" u="none" dirty="0">
                          <a:solidFill>
                            <a:schemeClr val="tx1"/>
                          </a:solidFill>
                        </a:rPr>
                        <a:t> </a:t>
                      </a:r>
                      <a:br>
                        <a:rPr lang="en-GB" sz="1100" b="0" u="none" dirty="0">
                          <a:solidFill>
                            <a:schemeClr val="tx1"/>
                          </a:solidFill>
                        </a:rPr>
                      </a:br>
                      <a:r>
                        <a:rPr lang="en-GB" sz="1100" b="0" u="none" dirty="0">
                          <a:solidFill>
                            <a:schemeClr val="tx1"/>
                          </a:solidFill>
                        </a:rPr>
                        <a:t>To tell stories, show of power, teach a lesson etc. Where were they placed? Have one image in books for </a:t>
                      </a:r>
                      <a:r>
                        <a:rPr lang="en-GB" sz="1100" b="0" u="none" dirty="0" err="1">
                          <a:solidFill>
                            <a:schemeClr val="tx1"/>
                          </a:solidFill>
                        </a:rPr>
                        <a:t>chn</a:t>
                      </a:r>
                      <a:r>
                        <a:rPr lang="en-GB" sz="1100" b="0" u="none" dirty="0">
                          <a:solidFill>
                            <a:schemeClr val="tx1"/>
                          </a:solidFill>
                        </a:rPr>
                        <a:t> to respond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2: </a:t>
                      </a:r>
                      <a:r>
                        <a:rPr lang="en-GB" sz="1100" b="0" u="none" dirty="0">
                          <a:solidFill>
                            <a:srgbClr val="1B75BC"/>
                          </a:solidFill>
                        </a:rPr>
                        <a:t>To compare and evaluate the modern artist </a:t>
                      </a:r>
                      <a:r>
                        <a:rPr lang="en-GB" sz="1100" b="0" u="none" dirty="0" err="1">
                          <a:solidFill>
                            <a:srgbClr val="FF0000"/>
                          </a:solidFill>
                        </a:rPr>
                        <a:t>Goga</a:t>
                      </a:r>
                      <a:r>
                        <a:rPr lang="en-GB" sz="1100" b="0" u="none" dirty="0">
                          <a:solidFill>
                            <a:srgbClr val="FF0000"/>
                          </a:solidFill>
                        </a:rPr>
                        <a:t> </a:t>
                      </a:r>
                      <a:r>
                        <a:rPr lang="en-GB" sz="1100" b="0" u="none" dirty="0" err="1">
                          <a:solidFill>
                            <a:srgbClr val="FF0000"/>
                          </a:solidFill>
                        </a:rPr>
                        <a:t>Tandashvili</a:t>
                      </a:r>
                      <a:r>
                        <a:rPr lang="en-GB" sz="1100" b="0" u="none" dirty="0">
                          <a:solidFill>
                            <a:srgbClr val="FF0000"/>
                          </a:solidFill>
                        </a:rPr>
                        <a:t>.</a:t>
                      </a:r>
                      <a:br>
                        <a:rPr lang="en-GB" sz="1100" b="0" u="none" dirty="0">
                          <a:solidFill>
                            <a:srgbClr val="FF0000"/>
                          </a:solidFill>
                        </a:rPr>
                      </a:br>
                      <a:r>
                        <a:rPr lang="en-GB" sz="1100" b="0" u="none" dirty="0">
                          <a:solidFill>
                            <a:schemeClr val="tx1"/>
                          </a:solidFill>
                        </a:rPr>
                        <a:t>Look at some of his works as a class. Discuss features and initial responses. How has his work evolved from roman? Still same technique but not for telling stories, more for beauty.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3: </a:t>
                      </a:r>
                      <a:r>
                        <a:rPr lang="en-GB" sz="1100" b="0" u="none" dirty="0">
                          <a:solidFill>
                            <a:srgbClr val="FF0000"/>
                          </a:solidFill>
                        </a:rPr>
                        <a:t>To understand the importance of telling a story or an event through relief sculpture and begin to design own.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What story do we want to tell? Maybe a scene from a prominent point in Roman history? How can we show in one simple image? Small sketches of ideas.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4: </a:t>
                      </a:r>
                      <a:r>
                        <a:rPr lang="en-GB" sz="1100" b="0" u="none" dirty="0">
                          <a:solidFill>
                            <a:srgbClr val="1B75BC"/>
                          </a:solidFill>
                        </a:rPr>
                        <a:t>To design own relief sculpture</a:t>
                      </a:r>
                      <a:r>
                        <a:rPr lang="en-GB" sz="1100" b="0" u="none" dirty="0">
                          <a:solidFill>
                            <a:schemeClr val="tx1"/>
                          </a:solidFill>
                        </a:rPr>
                        <a:t>.</a:t>
                      </a:r>
                      <a:br>
                        <a:rPr lang="en-GB" sz="1100" b="0" u="none" dirty="0">
                          <a:solidFill>
                            <a:schemeClr val="tx1"/>
                          </a:solidFill>
                        </a:rPr>
                      </a:br>
                      <a:r>
                        <a:rPr lang="en-GB" sz="1100" b="0" u="none" dirty="0">
                          <a:solidFill>
                            <a:schemeClr val="tx1"/>
                          </a:solidFill>
                        </a:rPr>
                        <a:t>Refine ideas. Be aware of how can be made into clay relief- keep it simple!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5: </a:t>
                      </a:r>
                      <a:r>
                        <a:rPr lang="en-GB" sz="1100" b="0" u="none" dirty="0">
                          <a:solidFill>
                            <a:srgbClr val="1B75BC"/>
                          </a:solidFill>
                        </a:rPr>
                        <a:t>To practice joining techniques using clay such as cross hatching and slip.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Explore with scraps of clay, can they attach pieces to another piece.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6. </a:t>
                      </a:r>
                      <a:r>
                        <a:rPr lang="en-GB" sz="1100" b="0" u="none" dirty="0">
                          <a:solidFill>
                            <a:srgbClr val="1B75BC"/>
                          </a:solidFill>
                        </a:rPr>
                        <a:t>To make own relief sculpture.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Each child to have a slab as a base. Maybe worth rolling out a few before hand. Use a rolling pin with blocks on each side to get thickness.</a:t>
                      </a:r>
                      <a:endParaRPr lang="en-GB"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t>Artists: </a:t>
                      </a:r>
                      <a:r>
                        <a:rPr lang="en-GB" sz="1100" b="0" u="none" dirty="0">
                          <a:solidFill>
                            <a:schemeClr val="tx1"/>
                          </a:solidFill>
                        </a:rPr>
                        <a:t>Edgar Degas- classic, </a:t>
                      </a:r>
                      <a:r>
                        <a:rPr lang="en-GB" sz="1100" b="0" i="0" kern="1200" dirty="0">
                          <a:solidFill>
                            <a:schemeClr val="tx1"/>
                          </a:solidFill>
                          <a:effectLst/>
                          <a:latin typeface="+mn-lt"/>
                          <a:ea typeface="+mn-ea"/>
                          <a:cs typeface="+mn-cs"/>
                        </a:rPr>
                        <a:t>Kendall Kessler- modern</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b="0" i="0" kern="1200" dirty="0">
                        <a:solidFill>
                          <a:schemeClr val="tx1"/>
                        </a:solidFill>
                        <a:effectLs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1: </a:t>
                      </a:r>
                      <a:r>
                        <a:rPr lang="en-GB" sz="1100" b="0" i="0" kern="1200" dirty="0">
                          <a:solidFill>
                            <a:srgbClr val="FF0000"/>
                          </a:solidFill>
                          <a:effectLst/>
                          <a:latin typeface="+mn-lt"/>
                          <a:ea typeface="+mn-ea"/>
                          <a:cs typeface="+mn-cs"/>
                        </a:rPr>
                        <a:t>To explore the works by Edgar Degas. Discuss how he uses pastels to create colour and tone. </a:t>
                      </a:r>
                      <a:r>
                        <a:rPr lang="en-GB" sz="1100" b="0" i="0" kern="1200" dirty="0">
                          <a:solidFill>
                            <a:schemeClr val="tx1"/>
                          </a:solidFill>
                          <a:effectLst/>
                          <a:latin typeface="+mn-lt"/>
                          <a:ea typeface="+mn-ea"/>
                          <a:cs typeface="+mn-cs"/>
                        </a:rPr>
                        <a:t>Highlight that he doesn’t use white paper. What are his drawings mainly of? Dancers. How does it make it look like they are moving?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2: </a:t>
                      </a:r>
                      <a:r>
                        <a:rPr lang="en-GB" sz="1100" b="0" i="0" kern="1200" dirty="0">
                          <a:solidFill>
                            <a:srgbClr val="FF0000"/>
                          </a:solidFill>
                          <a:effectLst/>
                          <a:latin typeface="+mn-lt"/>
                          <a:ea typeface="+mn-ea"/>
                          <a:cs typeface="+mn-cs"/>
                        </a:rPr>
                        <a:t>To investigate and compare the works of Kendall Kessler</a:t>
                      </a:r>
                      <a:r>
                        <a:rPr lang="en-GB" sz="1100" b="0" i="0" kern="1200" dirty="0">
                          <a:solidFill>
                            <a:schemeClr val="tx1"/>
                          </a:solidFill>
                          <a:effectLst/>
                          <a:latin typeface="+mn-lt"/>
                          <a:ea typeface="+mn-ea"/>
                          <a:cs typeface="+mn-cs"/>
                        </a:rPr>
                        <a:t>. </a:t>
                      </a:r>
                      <a:r>
                        <a:rPr lang="en-GB" sz="1100" b="0" i="0" kern="1200" dirty="0">
                          <a:solidFill>
                            <a:srgbClr val="1B75BC"/>
                          </a:solidFill>
                          <a:effectLst/>
                          <a:latin typeface="+mn-lt"/>
                          <a:ea typeface="+mn-ea"/>
                          <a:cs typeface="+mn-cs"/>
                        </a:rPr>
                        <a:t>To discuss her bold use of colour in comparison. </a:t>
                      </a:r>
                      <a:r>
                        <a:rPr lang="en-GB" sz="1100" b="0" i="0" kern="1200" dirty="0">
                          <a:solidFill>
                            <a:schemeClr val="tx1"/>
                          </a:solidFill>
                          <a:effectLst/>
                          <a:latin typeface="+mn-lt"/>
                          <a:ea typeface="+mn-ea"/>
                          <a:cs typeface="+mn-cs"/>
                        </a:rPr>
                        <a:t>She is modern. Still uses oil pastels but her artwork is brighter and very colourful. Which do you prefer and why?</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3: </a:t>
                      </a:r>
                      <a:r>
                        <a:rPr lang="en-GB" sz="1100" b="0" i="0" kern="1200" dirty="0">
                          <a:solidFill>
                            <a:srgbClr val="1B75BC"/>
                          </a:solidFill>
                          <a:effectLst/>
                          <a:latin typeface="+mn-lt"/>
                          <a:ea typeface="+mn-ea"/>
                          <a:cs typeface="+mn-cs"/>
                        </a:rPr>
                        <a:t>To explore use of oil pastels to create colour and tone. Investigate mixing colours and blending on paper.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Oil pastels are blended by mark making on top of each other directly on the paper. Do not blend with fingers. MTYT small swatches of trying different textures and areas. Such as trees, rocks, river, fast flowing water,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4: </a:t>
                      </a:r>
                      <a:r>
                        <a:rPr lang="en-GB" sz="1100" b="0" i="0" kern="1200" dirty="0">
                          <a:solidFill>
                            <a:srgbClr val="1B75BC"/>
                          </a:solidFill>
                          <a:effectLst/>
                          <a:latin typeface="+mn-lt"/>
                          <a:ea typeface="+mn-ea"/>
                          <a:cs typeface="+mn-cs"/>
                        </a:rPr>
                        <a:t>To explore how to create the impression of movement of water.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Can listen to music to think about the movement.. Slow music, calm marks, fast music. Think how are mark movements can show slow and fast. Layer these marks with different colours so they can be seen</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5: </a:t>
                      </a:r>
                      <a:r>
                        <a:rPr lang="en-GB" sz="1100" b="0" i="0" kern="1200" dirty="0">
                          <a:solidFill>
                            <a:srgbClr val="1B75BC"/>
                          </a:solidFill>
                          <a:effectLst/>
                          <a:latin typeface="+mn-lt"/>
                          <a:ea typeface="+mn-ea"/>
                          <a:cs typeface="+mn-cs"/>
                        </a:rPr>
                        <a:t>To explore different images of rivers and evaluate how to create the impression of moving water . (slow calm rivers vs rapids)</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6: </a:t>
                      </a:r>
                      <a:r>
                        <a:rPr lang="en-GB" sz="1100" b="0" i="0" kern="1200" dirty="0">
                          <a:solidFill>
                            <a:srgbClr val="1B75BC"/>
                          </a:solidFill>
                          <a:effectLst/>
                          <a:latin typeface="+mn-lt"/>
                          <a:ea typeface="+mn-ea"/>
                          <a:cs typeface="+mn-cs"/>
                        </a:rPr>
                        <a:t>To create own artwork of a river study with consideration of movement of water. </a:t>
                      </a:r>
                      <a:r>
                        <a:rPr lang="en-GB" sz="1100" b="0" i="0" kern="1200" dirty="0">
                          <a:solidFill>
                            <a:schemeClr val="tx1"/>
                          </a:solidFill>
                          <a:effectLst/>
                          <a:latin typeface="+mn-lt"/>
                          <a:ea typeface="+mn-ea"/>
                          <a:cs typeface="+mn-cs"/>
                        </a:rPr>
                        <a:t>It may work to have a number of river photos to copy from, maybe from local area or Dartmoor.</a:t>
                      </a:r>
                      <a:endParaRPr lang="en-GB" sz="1600" b="0" i="0" kern="1200" dirty="0">
                        <a:solidFill>
                          <a:schemeClr val="tx1"/>
                        </a:solidFill>
                        <a:effectLst/>
                        <a:latin typeface="+mn-lt"/>
                        <a:ea typeface="+mn-ea"/>
                        <a:cs typeface="+mn-cs"/>
                      </a:endParaRPr>
                    </a:p>
                    <a:p>
                      <a:endParaRPr lang="en-GB" sz="16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064803">
                <a:tc>
                  <a:txBody>
                    <a:bodyPr/>
                    <a:lstStyle/>
                    <a:p>
                      <a:pPr marL="0" marR="0" lvl="0" indent="0" algn="ctr" defTabSz="914400" rtl="0" fontAlgn="auto" hangingPunct="1">
                        <a:lnSpc>
                          <a:spcPct val="100000"/>
                        </a:lnSpc>
                        <a:spcBef>
                          <a:spcPts val="0"/>
                        </a:spcBef>
                        <a:spcAft>
                          <a:spcPts val="0"/>
                        </a:spcAft>
                        <a:buNone/>
                        <a:tabLst/>
                      </a:pPr>
                      <a:r>
                        <a:rPr lang="en-GB" sz="1000" b="1" dirty="0">
                          <a:solidFill>
                            <a:schemeClr val="tx1"/>
                          </a:solidFill>
                          <a:latin typeface="+mn-lt"/>
                          <a:cs typeface="Arial" panose="020B0604020202020204" pitchFamily="34" charset="0"/>
                        </a:rPr>
                        <a:t>Skills </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rgbClr val="7C5FA1"/>
                          </a:solidFill>
                          <a:effectLst/>
                          <a:latin typeface="+mn-lt"/>
                          <a:ea typeface="+mn-ea"/>
                          <a:cs typeface="+mn-cs"/>
                        </a:rPr>
                        <a:t>Children to be able to name and discuss a range of famous architects and discuss their inspiration and main features of their styles.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rgbClr val="7C5FA1"/>
                          </a:solidFill>
                          <a:effectLst/>
                          <a:latin typeface="+mn-lt"/>
                          <a:ea typeface="+mn-ea"/>
                          <a:cs typeface="+mn-cs"/>
                        </a:rPr>
                        <a:t>To use language such as : form, structure, influences, design, shape, line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C5FA1"/>
                          </a:solidFill>
                        </a:rPr>
                        <a:t>To use joining techniques with clay. </a:t>
                      </a:r>
                    </a:p>
                    <a:p>
                      <a:r>
                        <a:rPr lang="en-GB" sz="1100" dirty="0">
                          <a:solidFill>
                            <a:srgbClr val="7C5FA1"/>
                          </a:solidFill>
                        </a:rPr>
                        <a:t>To know the historical importance of Bas-relief sculpture.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A06EBE"/>
                          </a:solidFill>
                        </a:rPr>
                        <a:t>Use oil pastels effectively. To experiment how to create different movements of water.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07028244"/>
                  </a:ext>
                </a:extLst>
              </a:tr>
              <a:tr h="635785">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Children to be able to name and discuss a range of famous architects and discuss their inspiration and main features of their styles. </a:t>
                      </a:r>
                    </a:p>
                    <a:p>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create a bas-relief sculpture using clay inspired by Ancient Romans.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To create own artwork using oil pastels of a river study with consideration of movement of water. </a:t>
                      </a:r>
                      <a:endParaRPr lang="en-GB" sz="1600" b="0" i="0" kern="1200" dirty="0">
                        <a:solidFill>
                          <a:schemeClr val="tx1"/>
                        </a:solidFill>
                        <a:effectLst/>
                        <a:latin typeface="+mn-lt"/>
                        <a:ea typeface="+mn-ea"/>
                        <a:cs typeface="+mn-cs"/>
                      </a:endParaRPr>
                    </a:p>
                    <a:p>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821084431"/>
                  </a:ext>
                </a:extLst>
              </a:tr>
              <a:tr h="425025">
                <a:tc>
                  <a:txBody>
                    <a:bodyPr/>
                    <a:lstStyle/>
                    <a:p>
                      <a:pPr marL="0" marR="0" lvl="0" indent="0" algn="ctr" defTabSz="914400" rtl="0" fontAlgn="auto" hangingPunct="1">
                        <a:lnSpc>
                          <a:spcPct val="100000"/>
                        </a:lnSpc>
                        <a:spcBef>
                          <a:spcPts val="0"/>
                        </a:spcBef>
                        <a:spcAft>
                          <a:spcPts val="0"/>
                        </a:spcAft>
                        <a:buNone/>
                        <a:tabLst/>
                      </a:pPr>
                      <a:r>
                        <a:rPr lang="en-GB" sz="1000" b="0"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Illustration skills year 5, own identify work year 6</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Mixed media year 6</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Mixed media year 6</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Tree>
    <p:extLst>
      <p:ext uri="{BB962C8B-B14F-4D97-AF65-F5344CB8AC3E}">
        <p14:creationId xmlns:p14="http://schemas.microsoft.com/office/powerpoint/2010/main" val="4272447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967466C-D227-4742-B39F-D2DFBCD66C6E}"/>
              </a:ext>
            </a:extLst>
          </p:cNvPr>
          <p:cNvSpPr>
            <a:spLocks noGrp="1"/>
          </p:cNvSpPr>
          <p:nvPr>
            <p:ph type="sldNum" sz="quarter" idx="12"/>
          </p:nvPr>
        </p:nvSpPr>
        <p:spPr/>
        <p:txBody>
          <a:bodyPr/>
          <a:lstStyle/>
          <a:p>
            <a:pPr lvl="0"/>
            <a:fld id="{D1C5E2AD-0845-482F-9AC7-2D3C180562A9}" type="slidenum">
              <a:rPr lang="en-GB" smtClean="0"/>
              <a:t>8</a:t>
            </a:fld>
            <a:endParaRPr lang="en-GB" dirty="0"/>
          </a:p>
        </p:txBody>
      </p:sp>
      <p:sp>
        <p:nvSpPr>
          <p:cNvPr id="6" name="TextBox 5">
            <a:extLst>
              <a:ext uri="{FF2B5EF4-FFF2-40B4-BE49-F238E27FC236}">
                <a16:creationId xmlns:a16="http://schemas.microsoft.com/office/drawing/2014/main" id="{91940566-1C65-45F9-A68F-C721598B7033}"/>
              </a:ext>
            </a:extLst>
          </p:cNvPr>
          <p:cNvSpPr txBox="1"/>
          <p:nvPr/>
        </p:nvSpPr>
        <p:spPr>
          <a:xfrm>
            <a:off x="4843601" y="336884"/>
            <a:ext cx="2429704" cy="400110"/>
          </a:xfrm>
          <a:prstGeom prst="rect">
            <a:avLst/>
          </a:prstGeom>
          <a:noFill/>
        </p:spPr>
        <p:txBody>
          <a:bodyPr wrap="none" rtlCol="0">
            <a:spAutoFit/>
          </a:bodyPr>
          <a:lstStyle/>
          <a:p>
            <a:r>
              <a:rPr lang="en-GB" sz="2000" u="sng" dirty="0"/>
              <a:t>Year 4 art vocabulary </a:t>
            </a:r>
          </a:p>
        </p:txBody>
      </p:sp>
      <p:pic>
        <p:nvPicPr>
          <p:cNvPr id="4" name="Picture 3">
            <a:extLst>
              <a:ext uri="{FF2B5EF4-FFF2-40B4-BE49-F238E27FC236}">
                <a16:creationId xmlns:a16="http://schemas.microsoft.com/office/drawing/2014/main" id="{AD538F0F-B6AB-4662-A808-E4EC0A1D4D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3007" y="1269664"/>
            <a:ext cx="5773822" cy="4010947"/>
          </a:xfrm>
          <a:prstGeom prst="rect">
            <a:avLst/>
          </a:prstGeom>
        </p:spPr>
      </p:pic>
      <p:pic>
        <p:nvPicPr>
          <p:cNvPr id="7" name="Picture 6">
            <a:extLst>
              <a:ext uri="{FF2B5EF4-FFF2-40B4-BE49-F238E27FC236}">
                <a16:creationId xmlns:a16="http://schemas.microsoft.com/office/drawing/2014/main" id="{C67EE039-91AC-45C0-96B2-132723EB02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4447" y="4277444"/>
            <a:ext cx="682557" cy="746546"/>
          </a:xfrm>
          <a:prstGeom prst="rect">
            <a:avLst/>
          </a:prstGeom>
        </p:spPr>
      </p:pic>
    </p:spTree>
    <p:extLst>
      <p:ext uri="{BB962C8B-B14F-4D97-AF65-F5344CB8AC3E}">
        <p14:creationId xmlns:p14="http://schemas.microsoft.com/office/powerpoint/2010/main" val="1444481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623427428"/>
              </p:ext>
            </p:extLst>
          </p:nvPr>
        </p:nvGraphicFramePr>
        <p:xfrm>
          <a:off x="170657" y="239787"/>
          <a:ext cx="12314661" cy="8513053"/>
        </p:xfrm>
        <a:graphic>
          <a:graphicData uri="http://schemas.openxmlformats.org/drawingml/2006/table">
            <a:tbl>
              <a:tblPr firstRow="1" bandRow="1">
                <a:effectLst/>
                <a:tableStyleId>{5C22544A-7EE6-4342-B048-85BDC9FD1C3A}</a:tableStyleId>
              </a:tblPr>
              <a:tblGrid>
                <a:gridCol w="647944">
                  <a:extLst>
                    <a:ext uri="{9D8B030D-6E8A-4147-A177-3AD203B41FA5}">
                      <a16:colId xmlns:a16="http://schemas.microsoft.com/office/drawing/2014/main" val="20000"/>
                    </a:ext>
                  </a:extLst>
                </a:gridCol>
                <a:gridCol w="3848815">
                  <a:extLst>
                    <a:ext uri="{9D8B030D-6E8A-4147-A177-3AD203B41FA5}">
                      <a16:colId xmlns:a16="http://schemas.microsoft.com/office/drawing/2014/main" val="20001"/>
                    </a:ext>
                  </a:extLst>
                </a:gridCol>
                <a:gridCol w="3768918">
                  <a:extLst>
                    <a:ext uri="{9D8B030D-6E8A-4147-A177-3AD203B41FA5}">
                      <a16:colId xmlns:a16="http://schemas.microsoft.com/office/drawing/2014/main" val="1411665628"/>
                    </a:ext>
                  </a:extLst>
                </a:gridCol>
                <a:gridCol w="4048984">
                  <a:extLst>
                    <a:ext uri="{9D8B030D-6E8A-4147-A177-3AD203B41FA5}">
                      <a16:colId xmlns:a16="http://schemas.microsoft.com/office/drawing/2014/main" val="2532581323"/>
                    </a:ext>
                  </a:extLst>
                </a:gridCol>
              </a:tblGrid>
              <a:tr h="243569">
                <a:tc gridSpan="4">
                  <a:txBody>
                    <a:bodyPr/>
                    <a:lstStyle/>
                    <a:p>
                      <a:pPr lvl="0" algn="ctr"/>
                      <a:r>
                        <a:rPr lang="en-GB" sz="1100" b="0" dirty="0">
                          <a:latin typeface="+mn-lt"/>
                          <a:cs typeface="Arial" panose="020B0604020202020204" pitchFamily="34" charset="0"/>
                        </a:rPr>
                        <a:t>Art Year 5</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544305">
                <a:tc gridSpan="2">
                  <a:txBody>
                    <a:bodyPr/>
                    <a:lstStyle/>
                    <a:p>
                      <a:pPr lvl="0" algn="ctr"/>
                      <a:r>
                        <a:rPr lang="en-GB" sz="1100" b="0" dirty="0">
                          <a:solidFill>
                            <a:schemeClr val="tx1"/>
                          </a:solidFill>
                          <a:latin typeface="+mn-lt"/>
                          <a:cs typeface="Arial" panose="020B0604020202020204" pitchFamily="34" charset="0"/>
                        </a:rPr>
                        <a:t>Our Galaxy! Eden Project</a:t>
                      </a:r>
                    </a:p>
                    <a:p>
                      <a:pPr lvl="0" algn="ctr"/>
                      <a:r>
                        <a:rPr lang="en-GB" sz="1100" b="1" dirty="0">
                          <a:solidFill>
                            <a:schemeClr val="tx1"/>
                          </a:solidFill>
                          <a:latin typeface="+mn-lt"/>
                          <a:cs typeface="Arial" panose="020B0604020202020204" pitchFamily="34" charset="0"/>
                        </a:rPr>
                        <a:t>PAINTING</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Anglo Saxons/Viking</a:t>
                      </a:r>
                    </a:p>
                    <a:p>
                      <a:pPr lvl="0" algn="ctr"/>
                      <a:r>
                        <a:rPr lang="en-GB" sz="1100" b="1" dirty="0">
                          <a:solidFill>
                            <a:schemeClr val="tx1"/>
                          </a:solidFill>
                          <a:latin typeface="+mn-lt"/>
                          <a:cs typeface="Arial" panose="020B0604020202020204" pitchFamily="34" charset="0"/>
                        </a:rPr>
                        <a:t>DRAWING</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Coastal erosion – Dawlish</a:t>
                      </a:r>
                    </a:p>
                    <a:p>
                      <a:pPr algn="ctr"/>
                      <a:r>
                        <a:rPr lang="en-GB" sz="1100" b="1" dirty="0"/>
                        <a:t>MIXED MEDIA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93937">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1100" dirty="0"/>
                        <a:t>Use of watercolours</a:t>
                      </a:r>
                    </a:p>
                    <a:p>
                      <a:pPr algn="ctr"/>
                      <a:r>
                        <a:rPr lang="en-GB" sz="1100" dirty="0"/>
                        <a:t>Dampness of brush and effect of water</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Still life drawings, use of different gradient pencils, shading techniques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EYFS: Exploration of different materials. </a:t>
                      </a:r>
                    </a:p>
                    <a:p>
                      <a:r>
                        <a:rPr lang="en-GB" sz="1100" dirty="0"/>
                        <a:t>Use of sculpture and various media.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545631624"/>
                  </a:ext>
                </a:extLst>
              </a:tr>
              <a:tr h="1653524">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u="sng" dirty="0">
                          <a:solidFill>
                            <a:schemeClr val="tx1"/>
                          </a:solidFill>
                        </a:rPr>
                        <a:t>Artist: </a:t>
                      </a:r>
                      <a:r>
                        <a:rPr lang="en-GB" sz="1100" b="0" u="none" dirty="0">
                          <a:solidFill>
                            <a:schemeClr val="tx1"/>
                          </a:solidFill>
                        </a:rPr>
                        <a:t>Van Gough- Starry night </a:t>
                      </a:r>
                    </a:p>
                    <a:p>
                      <a:endParaRPr lang="en-GB" sz="1100" b="0" u="sng" dirty="0">
                        <a:solidFill>
                          <a:schemeClr val="tx1"/>
                        </a:solidFill>
                      </a:endParaRPr>
                    </a:p>
                    <a:p>
                      <a:r>
                        <a:rPr lang="en-GB" sz="1100" b="0" u="none" dirty="0">
                          <a:solidFill>
                            <a:schemeClr val="tx1"/>
                          </a:solidFill>
                        </a:rPr>
                        <a:t>Lesson 1: </a:t>
                      </a:r>
                      <a:r>
                        <a:rPr lang="en-GB" sz="1100" b="0" u="none" dirty="0">
                          <a:solidFill>
                            <a:srgbClr val="FF0000"/>
                          </a:solidFill>
                        </a:rPr>
                        <a:t>To learn about the history of the prominent painter- Vincent Van Gough.</a:t>
                      </a:r>
                    </a:p>
                    <a:p>
                      <a:r>
                        <a:rPr lang="en-GB" sz="1100" b="0" u="none" dirty="0">
                          <a:solidFill>
                            <a:schemeClr val="tx1"/>
                          </a:solidFill>
                        </a:rPr>
                        <a:t>Explore his brief history of why he is famous and his style. Look at some of his famous paintings. </a:t>
                      </a:r>
                    </a:p>
                    <a:p>
                      <a:r>
                        <a:rPr lang="en-GB" sz="1100" b="0" u="none" dirty="0">
                          <a:solidFill>
                            <a:schemeClr val="tx1"/>
                          </a:solidFill>
                        </a:rPr>
                        <a:t>Lesson 2: </a:t>
                      </a:r>
                      <a:r>
                        <a:rPr lang="en-GB" sz="1100" b="0" u="none" dirty="0">
                          <a:solidFill>
                            <a:srgbClr val="FF0000"/>
                          </a:solidFill>
                        </a:rPr>
                        <a:t>To learn about Starry Night and post-impressionism. </a:t>
                      </a:r>
                    </a:p>
                    <a:p>
                      <a:r>
                        <a:rPr lang="en-GB" sz="1100" b="0" u="none" dirty="0">
                          <a:solidFill>
                            <a:schemeClr val="tx1"/>
                          </a:solidFill>
                        </a:rPr>
                        <a:t>Look at the image together. Children to discuss their impressions and opinions, what does it make them think of? What do they see? What is the impact of..? Overview of post-impressionism. </a:t>
                      </a:r>
                    </a:p>
                    <a:p>
                      <a:r>
                        <a:rPr lang="en-GB" sz="1100" b="0" u="none" dirty="0">
                          <a:solidFill>
                            <a:schemeClr val="tx1"/>
                          </a:solidFill>
                        </a:rPr>
                        <a:t>Lesson 3: </a:t>
                      </a:r>
                      <a:r>
                        <a:rPr lang="en-GB" sz="1100" b="0" u="none" dirty="0">
                          <a:solidFill>
                            <a:srgbClr val="1B75BC"/>
                          </a:solidFill>
                        </a:rPr>
                        <a:t>To experiment with colour mixing, using blacks and whites for effect. </a:t>
                      </a:r>
                    </a:p>
                    <a:p>
                      <a:r>
                        <a:rPr lang="en-GB" sz="1100" b="0" u="none" dirty="0">
                          <a:solidFill>
                            <a:schemeClr val="tx1"/>
                          </a:solidFill>
                        </a:rPr>
                        <a:t>Explore acrylics-oil/glue passed so thick and stains and works different to poster paint. Experiment mixing colours. Ensure brushes and pallets are washed thoroughly with soap. </a:t>
                      </a:r>
                    </a:p>
                    <a:p>
                      <a:r>
                        <a:rPr lang="en-GB" sz="1100" b="0" u="none" dirty="0">
                          <a:solidFill>
                            <a:schemeClr val="tx1"/>
                          </a:solidFill>
                        </a:rPr>
                        <a:t>Lesson 4: </a:t>
                      </a:r>
                      <a:r>
                        <a:rPr lang="en-GB" sz="1100" b="0" u="none" dirty="0">
                          <a:solidFill>
                            <a:srgbClr val="FF0000"/>
                          </a:solidFill>
                        </a:rPr>
                        <a:t>To learn about </a:t>
                      </a:r>
                      <a:r>
                        <a:rPr lang="en-GB" sz="1100" b="0" u="none" dirty="0">
                          <a:solidFill>
                            <a:srgbClr val="1B75BC"/>
                          </a:solidFill>
                        </a:rPr>
                        <a:t>and experiment with Impasto technique- using pallet knifes and fingers. </a:t>
                      </a:r>
                    </a:p>
                    <a:p>
                      <a:r>
                        <a:rPr lang="en-GB" sz="1100" b="0" u="none" dirty="0">
                          <a:solidFill>
                            <a:schemeClr val="tx1"/>
                          </a:solidFill>
                        </a:rPr>
                        <a:t>Experiment creating thickness and layers using pallet knives. BW to support. </a:t>
                      </a:r>
                    </a:p>
                    <a:p>
                      <a:r>
                        <a:rPr lang="en-GB" sz="1100" b="0" u="none" dirty="0">
                          <a:solidFill>
                            <a:schemeClr val="tx1"/>
                          </a:solidFill>
                        </a:rPr>
                        <a:t>Lesson 5: </a:t>
                      </a:r>
                      <a:r>
                        <a:rPr lang="en-GB" sz="1100" b="0" u="none" dirty="0">
                          <a:solidFill>
                            <a:srgbClr val="1B75BC"/>
                          </a:solidFill>
                        </a:rPr>
                        <a:t>To design own space inspired piece.</a:t>
                      </a:r>
                    </a:p>
                    <a:p>
                      <a:r>
                        <a:rPr lang="en-GB" sz="1100" b="0" u="none" dirty="0">
                          <a:solidFill>
                            <a:schemeClr val="tx1"/>
                          </a:solidFill>
                        </a:rPr>
                        <a:t>Lesson 6: </a:t>
                      </a:r>
                      <a:r>
                        <a:rPr lang="en-GB" sz="1100" b="0" u="none" dirty="0">
                          <a:solidFill>
                            <a:srgbClr val="1B75BC"/>
                          </a:solidFill>
                        </a:rPr>
                        <a:t>To create and evaluate own space image inspired by Van Gough. </a:t>
                      </a:r>
                    </a:p>
                    <a:p>
                      <a:endParaRPr lang="en-GB" sz="1100" b="0" u="none" dirty="0">
                        <a:solidFill>
                          <a:schemeClr val="tx1"/>
                        </a:solidFill>
                      </a:endParaRPr>
                    </a:p>
                    <a:p>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sng" dirty="0">
                          <a:solidFill>
                            <a:schemeClr val="tx1"/>
                          </a:solidFill>
                        </a:rPr>
                        <a:t>Artist: </a:t>
                      </a:r>
                      <a:r>
                        <a:rPr lang="en-GB" sz="1100" b="0" u="none" dirty="0">
                          <a:solidFill>
                            <a:schemeClr val="tx1"/>
                          </a:solidFill>
                        </a:rPr>
                        <a:t>Modern artists-  Mythical creatures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Oseberg ship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u="sng"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1: </a:t>
                      </a:r>
                      <a:r>
                        <a:rPr lang="en-GB" sz="1100" b="0" u="none" dirty="0">
                          <a:solidFill>
                            <a:srgbClr val="FF0000"/>
                          </a:solidFill>
                        </a:rPr>
                        <a:t>To learn about the Oseberg ship and the importance of mythical carvings. </a:t>
                      </a:r>
                      <a:br>
                        <a:rPr lang="en-GB" sz="1100" b="0" u="none" dirty="0">
                          <a:solidFill>
                            <a:srgbClr val="FF0000"/>
                          </a:solidFill>
                        </a:rPr>
                      </a:br>
                      <a:r>
                        <a:rPr lang="en-GB" sz="1100" b="0" u="none" dirty="0">
                          <a:solidFill>
                            <a:schemeClr val="tx1"/>
                          </a:solidFill>
                        </a:rPr>
                        <a:t>Focus on its use as a burial warrior ship for 2 women- were the markings to protect? Inform? Scare? Show power? Shows wealth and status. Look at images, what do you see? Children to speculate why carvings used. </a:t>
                      </a:r>
                      <a:endParaRPr lang="en-GB" sz="1100" b="0" u="none"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2: </a:t>
                      </a:r>
                      <a:r>
                        <a:rPr lang="en-GB" sz="1100" b="0" u="none" dirty="0">
                          <a:solidFill>
                            <a:srgbClr val="FF0000"/>
                          </a:solidFill>
                        </a:rPr>
                        <a:t>To explore and respond to modern illustration artists of mythical creatures.</a:t>
                      </a:r>
                      <a:r>
                        <a:rPr lang="en-GB" sz="1100" b="0" u="sng" dirty="0">
                          <a:solidFill>
                            <a:schemeClr val="tx1"/>
                          </a:solidFill>
                        </a:rPr>
                        <a:t> </a:t>
                      </a:r>
                      <a:r>
                        <a:rPr lang="en-GB" sz="1100" b="0" u="sng" dirty="0">
                          <a:solidFill>
                            <a:schemeClr val="tx1"/>
                          </a:solidFill>
                          <a:hlinkClick r:id="rId2"/>
                        </a:rPr>
                        <a:t>https://blog.spoongraphics.co.uk/articles/45-magnificent-art-illustrations-mythical-creatures</a:t>
                      </a:r>
                      <a:br>
                        <a:rPr lang="en-GB" sz="1100" b="0" u="sng" dirty="0">
                          <a:solidFill>
                            <a:schemeClr val="tx1"/>
                          </a:solidFill>
                        </a:rPr>
                      </a:br>
                      <a:r>
                        <a:rPr lang="en-GB" sz="1100" b="0" u="none" dirty="0">
                          <a:solidFill>
                            <a:schemeClr val="tx1"/>
                          </a:solidFill>
                        </a:rPr>
                        <a:t>Reflect on the use of cravings before- what do you think the message of other illustrations are? Which ones do you identify with or enjoy the most? Look at a handful of ones as a class, </a:t>
                      </a:r>
                      <a:r>
                        <a:rPr lang="en-GB" sz="1100" b="0" u="none" dirty="0" err="1">
                          <a:solidFill>
                            <a:schemeClr val="tx1"/>
                          </a:solidFill>
                        </a:rPr>
                        <a:t>chn</a:t>
                      </a:r>
                      <a:r>
                        <a:rPr lang="en-GB" sz="1100" b="0" u="none" dirty="0">
                          <a:solidFill>
                            <a:schemeClr val="tx1"/>
                          </a:solidFill>
                        </a:rPr>
                        <a:t> then chose 1 to stick and evaluate. </a:t>
                      </a:r>
                      <a:endParaRPr lang="en-GB" sz="1100" b="0" u="sng"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3: </a:t>
                      </a:r>
                      <a:r>
                        <a:rPr lang="en-GB" sz="1100" b="0" u="none" dirty="0">
                          <a:solidFill>
                            <a:srgbClr val="FF0000"/>
                          </a:solidFill>
                        </a:rPr>
                        <a:t>To learn about the symbolism of different mythical creatures.</a:t>
                      </a:r>
                      <a:r>
                        <a:rPr lang="en-GB" sz="1100" b="0" u="none" dirty="0">
                          <a:solidFill>
                            <a:schemeClr val="tx1"/>
                          </a:solidFill>
                        </a:rPr>
                        <a:t> </a:t>
                      </a:r>
                      <a:r>
                        <a:rPr lang="en-GB" sz="1100" b="0" u="none" dirty="0">
                          <a:solidFill>
                            <a:schemeClr val="tx1"/>
                          </a:solidFill>
                          <a:hlinkClick r:id="rId3">
                            <a:extLst>
                              <a:ext uri="{A12FA001-AC4F-418D-AE19-62706E023703}">
                                <ahyp:hlinkClr xmlns:ahyp="http://schemas.microsoft.com/office/drawing/2018/hyperlinkcolor" val="tx"/>
                              </a:ext>
                            </a:extLst>
                          </a:hlinkClick>
                        </a:rPr>
                        <a:t>https://imagesofvenice.com/mythical-beasts-and-symbolism/</a:t>
                      </a:r>
                      <a:br>
                        <a:rPr lang="en-GB" sz="1100" b="0" u="none" dirty="0">
                          <a:solidFill>
                            <a:schemeClr val="tx1"/>
                          </a:solidFill>
                        </a:rPr>
                      </a:br>
                      <a:r>
                        <a:rPr lang="en-GB" sz="1100" b="0" u="none" dirty="0">
                          <a:solidFill>
                            <a:schemeClr val="tx1"/>
                          </a:solidFill>
                        </a:rPr>
                        <a:t>Only look at 4-5 max. Where have you seen some before? </a:t>
                      </a:r>
                      <a:r>
                        <a:rPr lang="en-GB" sz="1100" b="0" u="none" dirty="0" err="1">
                          <a:solidFill>
                            <a:schemeClr val="tx1"/>
                          </a:solidFill>
                        </a:rPr>
                        <a:t>Eg</a:t>
                      </a:r>
                      <a:r>
                        <a:rPr lang="en-GB" sz="1100" b="0" u="none" dirty="0">
                          <a:solidFill>
                            <a:schemeClr val="tx1"/>
                          </a:solidFill>
                        </a:rPr>
                        <a:t> Harry Potter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4: </a:t>
                      </a:r>
                      <a:r>
                        <a:rPr lang="en-GB" sz="1100" b="0" u="none" dirty="0">
                          <a:solidFill>
                            <a:srgbClr val="1B75BC"/>
                          </a:solidFill>
                        </a:rPr>
                        <a:t>To draw real animals for inspiration. To focus on use of proportions and mark making. </a:t>
                      </a:r>
                      <a:br>
                        <a:rPr lang="en-GB" sz="1100" b="0" u="none" dirty="0">
                          <a:solidFill>
                            <a:srgbClr val="1B75BC"/>
                          </a:solidFill>
                        </a:rPr>
                      </a:br>
                      <a:r>
                        <a:rPr lang="en-GB" sz="1100" b="0" u="none" dirty="0">
                          <a:solidFill>
                            <a:schemeClr val="tx1"/>
                          </a:solidFill>
                        </a:rPr>
                        <a:t>Sketch real animals to take inspiration from, </a:t>
                      </a:r>
                      <a:r>
                        <a:rPr lang="en-GB" sz="1100" b="0" u="none" dirty="0" err="1">
                          <a:solidFill>
                            <a:schemeClr val="tx1"/>
                          </a:solidFill>
                        </a:rPr>
                        <a:t>eg</a:t>
                      </a:r>
                      <a:r>
                        <a:rPr lang="en-GB" sz="1100" b="0" u="none" dirty="0">
                          <a:solidFill>
                            <a:schemeClr val="tx1"/>
                          </a:solidFill>
                        </a:rPr>
                        <a:t>: lions, vultures, bears.. </a:t>
                      </a:r>
                      <a:r>
                        <a:rPr lang="en-GB" sz="1100" b="0" u="none" dirty="0" err="1">
                          <a:solidFill>
                            <a:schemeClr val="tx1"/>
                          </a:solidFill>
                        </a:rPr>
                        <a:t>Chn</a:t>
                      </a:r>
                      <a:r>
                        <a:rPr lang="en-GB" sz="1100" b="0" u="none" dirty="0">
                          <a:solidFill>
                            <a:schemeClr val="tx1"/>
                          </a:solidFill>
                        </a:rPr>
                        <a:t> to chose from a selection which they like.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5: </a:t>
                      </a:r>
                      <a:r>
                        <a:rPr lang="en-GB" sz="1100" b="0" u="none" dirty="0">
                          <a:solidFill>
                            <a:srgbClr val="1B75BC"/>
                          </a:solidFill>
                        </a:rPr>
                        <a:t>To design own mythical creature. To focus on detail and patterns of texture. </a:t>
                      </a:r>
                      <a:br>
                        <a:rPr lang="en-GB" sz="1100" b="0" u="none" dirty="0">
                          <a:solidFill>
                            <a:srgbClr val="1B75BC"/>
                          </a:solidFill>
                        </a:rPr>
                      </a:br>
                      <a:r>
                        <a:rPr lang="en-GB" sz="1100" b="0" u="none" dirty="0">
                          <a:solidFill>
                            <a:schemeClr val="tx1"/>
                          </a:solidFill>
                        </a:rPr>
                        <a:t>Take ideas from real drawings and try different mixtures, </a:t>
                      </a:r>
                      <a:r>
                        <a:rPr lang="en-GB" sz="1100" b="0" u="none" dirty="0" err="1">
                          <a:solidFill>
                            <a:schemeClr val="tx1"/>
                          </a:solidFill>
                        </a:rPr>
                        <a:t>eg</a:t>
                      </a:r>
                      <a:r>
                        <a:rPr lang="en-GB" sz="1100" b="0" u="none" dirty="0">
                          <a:solidFill>
                            <a:schemeClr val="tx1"/>
                          </a:solidFill>
                        </a:rPr>
                        <a:t> a lion with vulture wings. How could we draw the feathers? Experiment and swatches. (Can use black biros- this is great for illustration!)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6: </a:t>
                      </a:r>
                      <a:r>
                        <a:rPr lang="en-GB" sz="1100" b="0" u="none" dirty="0">
                          <a:solidFill>
                            <a:srgbClr val="1B75BC"/>
                          </a:solidFill>
                        </a:rPr>
                        <a:t>To draw and evaluate own mythical creature. </a:t>
                      </a:r>
                      <a:endParaRPr lang="en-GB" sz="1100" dirty="0">
                        <a:solidFill>
                          <a:schemeClr val="tx1"/>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t>Artist: </a:t>
                      </a:r>
                      <a:r>
                        <a:rPr lang="en-GB" sz="1100" b="0" u="none" dirty="0">
                          <a:solidFill>
                            <a:schemeClr val="tx1"/>
                          </a:solidFill>
                        </a:rPr>
                        <a:t>Louise </a:t>
                      </a:r>
                      <a:r>
                        <a:rPr lang="en-GB" sz="1100" b="0" u="none" dirty="0" err="1">
                          <a:solidFill>
                            <a:schemeClr val="tx1"/>
                          </a:solidFill>
                        </a:rPr>
                        <a:t>O'hara</a:t>
                      </a:r>
                      <a:endParaRPr lang="en-GB" sz="1100" b="0" u="none" dirty="0">
                        <a:solidFill>
                          <a:schemeClr val="tx1"/>
                        </a:solidFill>
                      </a:endParaRPr>
                    </a:p>
                    <a:p>
                      <a:endParaRPr lang="en-GB" sz="1100" dirty="0"/>
                    </a:p>
                    <a:p>
                      <a:r>
                        <a:rPr lang="en-GB" sz="1100" dirty="0"/>
                        <a:t>Lesson 1:</a:t>
                      </a:r>
                      <a:r>
                        <a:rPr lang="en-GB" sz="1100" dirty="0">
                          <a:solidFill>
                            <a:srgbClr val="FF0000"/>
                          </a:solidFill>
                        </a:rPr>
                        <a:t> To explore a range of mixed media artists, including Louise </a:t>
                      </a:r>
                      <a:r>
                        <a:rPr lang="en-GB" sz="1100" dirty="0" err="1">
                          <a:solidFill>
                            <a:srgbClr val="FF0000"/>
                          </a:solidFill>
                        </a:rPr>
                        <a:t>O’hara</a:t>
                      </a:r>
                      <a:r>
                        <a:rPr lang="en-GB" sz="1100" dirty="0">
                          <a:solidFill>
                            <a:srgbClr val="FF0000"/>
                          </a:solidFill>
                        </a:rPr>
                        <a:t>. </a:t>
                      </a:r>
                    </a:p>
                    <a:p>
                      <a:r>
                        <a:rPr lang="en-GB" sz="1100" dirty="0"/>
                        <a:t>Lesson 2: </a:t>
                      </a:r>
                      <a:r>
                        <a:rPr lang="en-GB" sz="1100" dirty="0">
                          <a:solidFill>
                            <a:srgbClr val="1B75BC"/>
                          </a:solidFill>
                        </a:rPr>
                        <a:t>Investigate the different materials that could be used. </a:t>
                      </a:r>
                      <a:r>
                        <a:rPr lang="en-GB" sz="1100" dirty="0">
                          <a:solidFill>
                            <a:schemeClr val="tx1"/>
                          </a:solidFill>
                        </a:rPr>
                        <a:t>ANYTHING! Consider the texture you wish to create, is it rough, smooth, spikey? </a:t>
                      </a:r>
                    </a:p>
                    <a:p>
                      <a:r>
                        <a:rPr lang="en-GB" sz="1100" dirty="0"/>
                        <a:t>Lesson 3: TRIP? </a:t>
                      </a:r>
                      <a:r>
                        <a:rPr lang="en-GB" sz="1100" dirty="0">
                          <a:solidFill>
                            <a:srgbClr val="1B75BC"/>
                          </a:solidFill>
                        </a:rPr>
                        <a:t>To create a transient art piece using naturally found resources. </a:t>
                      </a:r>
                      <a:r>
                        <a:rPr lang="en-GB" sz="1100" dirty="0" err="1">
                          <a:solidFill>
                            <a:srgbClr val="1B75BC"/>
                          </a:solidFill>
                        </a:rPr>
                        <a:t>Eg.</a:t>
                      </a:r>
                      <a:r>
                        <a:rPr lang="en-GB" sz="1100" dirty="0">
                          <a:solidFill>
                            <a:srgbClr val="1B75BC"/>
                          </a:solidFill>
                        </a:rPr>
                        <a:t> Sand, seaweed, shells, netting, plastics</a:t>
                      </a:r>
                    </a:p>
                    <a:p>
                      <a:r>
                        <a:rPr lang="en-GB" sz="1100" dirty="0">
                          <a:solidFill>
                            <a:schemeClr val="tx1"/>
                          </a:solidFill>
                        </a:rPr>
                        <a:t>On trip, or ask children to bring in items from home/weekend visits. You could maybe go to the woods and make art there?</a:t>
                      </a:r>
                    </a:p>
                    <a:p>
                      <a:r>
                        <a:rPr lang="en-GB" sz="1100" dirty="0"/>
                        <a:t>Lesson 4: </a:t>
                      </a:r>
                      <a:r>
                        <a:rPr lang="en-GB" sz="1100" dirty="0">
                          <a:solidFill>
                            <a:srgbClr val="1B75BC"/>
                          </a:solidFill>
                        </a:rPr>
                        <a:t>To experiment and evaluate different materials and the effects that can be created for a purpose. </a:t>
                      </a:r>
                      <a:r>
                        <a:rPr lang="en-GB" sz="1100" dirty="0" err="1">
                          <a:solidFill>
                            <a:schemeClr val="tx1"/>
                          </a:solidFill>
                        </a:rPr>
                        <a:t>Chn</a:t>
                      </a:r>
                      <a:r>
                        <a:rPr lang="en-GB" sz="1100" dirty="0">
                          <a:solidFill>
                            <a:schemeClr val="tx1"/>
                          </a:solidFill>
                        </a:rPr>
                        <a:t> could stick in little swatches of textures and annotate. </a:t>
                      </a:r>
                      <a:r>
                        <a:rPr lang="en-GB" sz="1100" dirty="0" err="1">
                          <a:solidFill>
                            <a:schemeClr val="tx1"/>
                          </a:solidFill>
                        </a:rPr>
                        <a:t>Eg</a:t>
                      </a:r>
                      <a:r>
                        <a:rPr lang="en-GB" sz="1100" dirty="0">
                          <a:solidFill>
                            <a:schemeClr val="tx1"/>
                          </a:solidFill>
                        </a:rPr>
                        <a:t> stick in a small square of pencil shavings and write this would work well to be a brick wall</a:t>
                      </a:r>
                    </a:p>
                    <a:p>
                      <a:r>
                        <a:rPr lang="en-GB" sz="1100" dirty="0"/>
                        <a:t>Lesson 5: </a:t>
                      </a:r>
                      <a:r>
                        <a:rPr lang="en-GB" sz="1100" dirty="0">
                          <a:solidFill>
                            <a:srgbClr val="1B75BC"/>
                          </a:solidFill>
                        </a:rPr>
                        <a:t>To design a mixed media piece inspired by the </a:t>
                      </a:r>
                      <a:r>
                        <a:rPr lang="en-GB" sz="1100" dirty="0" err="1">
                          <a:solidFill>
                            <a:srgbClr val="1B75BC"/>
                          </a:solidFill>
                        </a:rPr>
                        <a:t>Dalwish</a:t>
                      </a:r>
                      <a:r>
                        <a:rPr lang="en-GB" sz="1100" dirty="0">
                          <a:solidFill>
                            <a:srgbClr val="1B75BC"/>
                          </a:solidFill>
                        </a:rPr>
                        <a:t> coastline. </a:t>
                      </a:r>
                    </a:p>
                    <a:p>
                      <a:r>
                        <a:rPr lang="en-GB" sz="1100" dirty="0"/>
                        <a:t>Lesson 6: </a:t>
                      </a:r>
                      <a:r>
                        <a:rPr lang="en-GB" sz="1100" dirty="0">
                          <a:solidFill>
                            <a:srgbClr val="1B75BC"/>
                          </a:solidFill>
                        </a:rPr>
                        <a:t>To create and evaluate mixed media coastal art. </a:t>
                      </a:r>
                    </a:p>
                    <a:p>
                      <a:endParaRPr lang="en-GB" sz="1100" dirty="0"/>
                    </a:p>
                    <a:p>
                      <a:endParaRPr lang="en-GB" sz="1100" b="0" u="none" dirty="0">
                        <a:solidFill>
                          <a:schemeClr val="tx1"/>
                        </a:solidFill>
                      </a:endParaRPr>
                    </a:p>
                    <a:p>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706331">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rgbClr val="7C5FA1"/>
                          </a:solidFill>
                        </a:rPr>
                        <a:t>Impasto technique of applying thick paint with a brush, pallet knife or finger. To explore the importance of appropriate colour choice and mixing for effect.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C5FA1"/>
                          </a:solidFill>
                        </a:rPr>
                        <a:t>Illustration. Drawing creatively using various sources for inspiration.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C5FA1"/>
                          </a:solidFill>
                        </a:rPr>
                        <a:t>To chose a medium with consideration to desired effect. </a:t>
                      </a:r>
                    </a:p>
                    <a:p>
                      <a:r>
                        <a:rPr lang="en-GB" sz="1100" dirty="0">
                          <a:solidFill>
                            <a:srgbClr val="7C5FA1"/>
                          </a:solidFill>
                        </a:rPr>
                        <a:t>To consider the importance of composition of a piece.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07129896"/>
                  </a:ext>
                </a:extLst>
              </a:tr>
              <a:tr h="558762">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To create a space painting inspired by the style of Starry Night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create a drawing illustration of a mythical creature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To create a mixed media art piece using a range of media inspired by the coastline.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131446344"/>
                  </a:ext>
                </a:extLst>
              </a:tr>
              <a:tr h="38523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Mixed media year 6, use of colour in digital art</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WW2 charcoal in year 6</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Year 6 mixed media by choice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Tree>
    <p:extLst>
      <p:ext uri="{BB962C8B-B14F-4D97-AF65-F5344CB8AC3E}">
        <p14:creationId xmlns:p14="http://schemas.microsoft.com/office/powerpoint/2010/main" val="35911636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967466C-D227-4742-B39F-D2DFBCD66C6E}"/>
              </a:ext>
            </a:extLst>
          </p:cNvPr>
          <p:cNvSpPr>
            <a:spLocks noGrp="1"/>
          </p:cNvSpPr>
          <p:nvPr>
            <p:ph type="sldNum" sz="quarter" idx="12"/>
          </p:nvPr>
        </p:nvSpPr>
        <p:spPr/>
        <p:txBody>
          <a:bodyPr/>
          <a:lstStyle/>
          <a:p>
            <a:pPr lvl="0"/>
            <a:fld id="{D1C5E2AD-0845-482F-9AC7-2D3C180562A9}" type="slidenum">
              <a:rPr lang="en-GB" smtClean="0"/>
              <a:t>10</a:t>
            </a:fld>
            <a:endParaRPr lang="en-GB" dirty="0"/>
          </a:p>
        </p:txBody>
      </p:sp>
      <p:sp>
        <p:nvSpPr>
          <p:cNvPr id="6" name="TextBox 5">
            <a:extLst>
              <a:ext uri="{FF2B5EF4-FFF2-40B4-BE49-F238E27FC236}">
                <a16:creationId xmlns:a16="http://schemas.microsoft.com/office/drawing/2014/main" id="{91940566-1C65-45F9-A68F-C721598B7033}"/>
              </a:ext>
            </a:extLst>
          </p:cNvPr>
          <p:cNvSpPr txBox="1"/>
          <p:nvPr/>
        </p:nvSpPr>
        <p:spPr>
          <a:xfrm>
            <a:off x="4742001" y="654384"/>
            <a:ext cx="2429704" cy="400110"/>
          </a:xfrm>
          <a:prstGeom prst="rect">
            <a:avLst/>
          </a:prstGeom>
          <a:noFill/>
        </p:spPr>
        <p:txBody>
          <a:bodyPr wrap="none" rtlCol="0">
            <a:spAutoFit/>
          </a:bodyPr>
          <a:lstStyle/>
          <a:p>
            <a:r>
              <a:rPr lang="en-GB" sz="2000" u="sng" dirty="0"/>
              <a:t>Year 5 art vocabulary </a:t>
            </a:r>
          </a:p>
        </p:txBody>
      </p:sp>
      <p:pic>
        <p:nvPicPr>
          <p:cNvPr id="4" name="Picture 3">
            <a:extLst>
              <a:ext uri="{FF2B5EF4-FFF2-40B4-BE49-F238E27FC236}">
                <a16:creationId xmlns:a16="http://schemas.microsoft.com/office/drawing/2014/main" id="{E29D4CFE-A831-4C98-A46C-9683C1D88C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2456" y="1426405"/>
            <a:ext cx="6608754" cy="3741943"/>
          </a:xfrm>
          <a:prstGeom prst="rect">
            <a:avLst/>
          </a:prstGeom>
        </p:spPr>
      </p:pic>
    </p:spTree>
    <p:extLst>
      <p:ext uri="{BB962C8B-B14F-4D97-AF65-F5344CB8AC3E}">
        <p14:creationId xmlns:p14="http://schemas.microsoft.com/office/powerpoint/2010/main" val="1019129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29487863"/>
              </p:ext>
            </p:extLst>
          </p:nvPr>
        </p:nvGraphicFramePr>
        <p:xfrm>
          <a:off x="142663" y="396378"/>
          <a:ext cx="12314661" cy="7905308"/>
        </p:xfrm>
        <a:graphic>
          <a:graphicData uri="http://schemas.openxmlformats.org/drawingml/2006/table">
            <a:tbl>
              <a:tblPr firstRow="1" bandRow="1">
                <a:effectLst/>
                <a:tableStyleId>{5C22544A-7EE6-4342-B048-85BDC9FD1C3A}</a:tableStyleId>
              </a:tblPr>
              <a:tblGrid>
                <a:gridCol w="647944">
                  <a:extLst>
                    <a:ext uri="{9D8B030D-6E8A-4147-A177-3AD203B41FA5}">
                      <a16:colId xmlns:a16="http://schemas.microsoft.com/office/drawing/2014/main" val="20000"/>
                    </a:ext>
                  </a:extLst>
                </a:gridCol>
                <a:gridCol w="3739222">
                  <a:extLst>
                    <a:ext uri="{9D8B030D-6E8A-4147-A177-3AD203B41FA5}">
                      <a16:colId xmlns:a16="http://schemas.microsoft.com/office/drawing/2014/main" val="20001"/>
                    </a:ext>
                  </a:extLst>
                </a:gridCol>
                <a:gridCol w="3707219">
                  <a:extLst>
                    <a:ext uri="{9D8B030D-6E8A-4147-A177-3AD203B41FA5}">
                      <a16:colId xmlns:a16="http://schemas.microsoft.com/office/drawing/2014/main" val="1411665628"/>
                    </a:ext>
                  </a:extLst>
                </a:gridCol>
                <a:gridCol w="4220276">
                  <a:extLst>
                    <a:ext uri="{9D8B030D-6E8A-4147-A177-3AD203B41FA5}">
                      <a16:colId xmlns:a16="http://schemas.microsoft.com/office/drawing/2014/main" val="2532581323"/>
                    </a:ext>
                  </a:extLst>
                </a:gridCol>
              </a:tblGrid>
              <a:tr h="243569">
                <a:tc gridSpan="4">
                  <a:txBody>
                    <a:bodyPr/>
                    <a:lstStyle/>
                    <a:p>
                      <a:pPr lvl="0" algn="ctr"/>
                      <a:r>
                        <a:rPr lang="en-GB" sz="1000" b="0" dirty="0">
                          <a:latin typeface="+mn-lt"/>
                          <a:cs typeface="Arial" panose="020B0604020202020204" pitchFamily="34" charset="0"/>
                        </a:rPr>
                        <a:t>Art Year 6</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544305">
                <a:tc gridSpan="2">
                  <a:txBody>
                    <a:bodyPr/>
                    <a:lstStyle/>
                    <a:p>
                      <a:pPr algn="ctr"/>
                      <a:r>
                        <a:rPr lang="en-GB" sz="1000" dirty="0"/>
                        <a:t>Exmouth/Jurassic Coast- What makes Exmouth a popular tourist destination</a:t>
                      </a:r>
                    </a:p>
                    <a:p>
                      <a:pPr algn="ctr"/>
                      <a:r>
                        <a:rPr lang="en-GB" sz="1000" b="1" dirty="0"/>
                        <a:t>DRAWING- DIGITAL MEDIA</a:t>
                      </a:r>
                    </a:p>
                    <a:p>
                      <a:pPr lvl="0" algn="ctr"/>
                      <a:endParaRPr lang="en-GB" sz="1000" b="1"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000" b="0" dirty="0">
                          <a:solidFill>
                            <a:schemeClr val="tx1"/>
                          </a:solidFill>
                          <a:latin typeface="+mn-lt"/>
                          <a:cs typeface="Arial" panose="020B0604020202020204" pitchFamily="34" charset="0"/>
                        </a:rPr>
                        <a:t>WW2- Impact on Newton Abbot</a:t>
                      </a:r>
                    </a:p>
                    <a:p>
                      <a:pPr lvl="0" algn="ctr"/>
                      <a:r>
                        <a:rPr lang="en-GB" sz="1000" b="1" dirty="0">
                          <a:solidFill>
                            <a:schemeClr val="tx1"/>
                          </a:solidFill>
                          <a:latin typeface="+mn-lt"/>
                          <a:cs typeface="Arial" panose="020B0604020202020204" pitchFamily="34" charset="0"/>
                        </a:rPr>
                        <a:t>DRAWING- CHARCOAL</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lvl="0" algn="ctr"/>
                      <a:r>
                        <a:rPr lang="en-GB" sz="1000" b="0" dirty="0">
                          <a:solidFill>
                            <a:schemeClr val="tx1"/>
                          </a:solidFill>
                          <a:latin typeface="+mn-lt"/>
                          <a:cs typeface="Arial" panose="020B0604020202020204" pitchFamily="34" charset="0"/>
                        </a:rPr>
                        <a:t>Celebration of Culture/ Courageous advocacy </a:t>
                      </a:r>
                    </a:p>
                    <a:p>
                      <a:pPr lvl="0" algn="ctr"/>
                      <a:r>
                        <a:rPr lang="en-GB" sz="1000" b="1" dirty="0">
                          <a:solidFill>
                            <a:schemeClr val="tx1"/>
                          </a:solidFill>
                          <a:latin typeface="+mn-lt"/>
                          <a:cs typeface="Arial" panose="020B0604020202020204" pitchFamily="34" charset="0"/>
                        </a:rPr>
                        <a:t>MIXED MEDIA</a:t>
                      </a:r>
                    </a:p>
                    <a:p>
                      <a:pPr algn="ctr"/>
                      <a:endParaRPr lang="en-GB" sz="1000" b="1"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93937">
                <a:tc>
                  <a:txBody>
                    <a:bodyPr/>
                    <a:lstStyle/>
                    <a:p>
                      <a:pPr marL="0" marR="0" lvl="0" indent="0" algn="ctr" defTabSz="914400" rtl="0" fontAlgn="auto" hangingPunct="1">
                        <a:lnSpc>
                          <a:spcPct val="100000"/>
                        </a:lnSpc>
                        <a:spcBef>
                          <a:spcPts val="0"/>
                        </a:spcBef>
                        <a:spcAft>
                          <a:spcPts val="0"/>
                        </a:spcAft>
                        <a:buNone/>
                        <a:tabLst/>
                      </a:pPr>
                      <a:r>
                        <a:rPr lang="en-GB" sz="1000" b="0"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Drawing skills, shape, form, line. Choice of colour</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Shading techniques, pattern, shape and form</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GB" sz="1000" dirty="0"/>
                        <a:t>Year 5 – mixed media coastal piece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545631624"/>
                  </a:ext>
                </a:extLst>
              </a:tr>
              <a:tr h="1952859">
                <a:tc>
                  <a:txBody>
                    <a:bodyPr/>
                    <a:lstStyle/>
                    <a:p>
                      <a:pPr marL="0" marR="0" lvl="0" indent="0" algn="ctr" defTabSz="914400" rtl="0" fontAlgn="auto" hangingPunct="1">
                        <a:lnSpc>
                          <a:spcPct val="100000"/>
                        </a:lnSpc>
                        <a:spcBef>
                          <a:spcPts val="0"/>
                        </a:spcBef>
                        <a:spcAft>
                          <a:spcPts val="0"/>
                        </a:spcAft>
                        <a:buNone/>
                        <a:tabLst/>
                      </a:pPr>
                      <a:r>
                        <a:rPr lang="en-GB" sz="1000" b="1" dirty="0">
                          <a:solidFill>
                            <a:schemeClr val="tx1"/>
                          </a:solidFill>
                          <a:latin typeface="+mn-lt"/>
                          <a:cs typeface="Arial" panose="020B0604020202020204" pitchFamily="34" charset="0"/>
                        </a:rPr>
                        <a:t>Knowledge (</a:t>
                      </a:r>
                      <a:r>
                        <a:rPr lang="en-GB" sz="1000" b="1" dirty="0">
                          <a:solidFill>
                            <a:srgbClr val="FF0000"/>
                          </a:solidFill>
                          <a:latin typeface="+mn-lt"/>
                          <a:cs typeface="Arial" panose="020B0604020202020204" pitchFamily="34" charset="0"/>
                        </a:rPr>
                        <a:t>substantive </a:t>
                      </a:r>
                      <a:r>
                        <a:rPr lang="en-GB" sz="1000" b="1" dirty="0">
                          <a:solidFill>
                            <a:schemeClr val="tx1"/>
                          </a:solidFill>
                          <a:latin typeface="+mn-lt"/>
                          <a:cs typeface="Arial" panose="020B0604020202020204" pitchFamily="34" charset="0"/>
                        </a:rPr>
                        <a:t>and </a:t>
                      </a:r>
                      <a:r>
                        <a:rPr lang="en-GB" sz="1000" b="1" dirty="0">
                          <a:solidFill>
                            <a:srgbClr val="00B0F0"/>
                          </a:solidFill>
                          <a:latin typeface="+mn-lt"/>
                          <a:cs typeface="Arial" panose="020B0604020202020204" pitchFamily="34" charset="0"/>
                        </a:rPr>
                        <a:t>disciplinary</a:t>
                      </a:r>
                      <a:r>
                        <a:rPr lang="en-GB" sz="10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Artist: </a:t>
                      </a:r>
                      <a:r>
                        <a:rPr lang="en-GB" sz="1100" b="0" u="none" dirty="0">
                          <a:solidFill>
                            <a:schemeClr val="tx1"/>
                          </a:solidFill>
                        </a:rPr>
                        <a:t>Becky </a:t>
                      </a:r>
                      <a:r>
                        <a:rPr lang="en-GB" sz="1100" b="0" u="none" dirty="0" err="1">
                          <a:solidFill>
                            <a:schemeClr val="tx1"/>
                          </a:solidFill>
                        </a:rPr>
                        <a:t>Bettesworth</a:t>
                      </a:r>
                      <a:endParaRPr lang="en-GB" sz="1100" b="0" u="none" dirty="0">
                        <a:solidFill>
                          <a:schemeClr val="tx1"/>
                        </a:solidFill>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Based on North America. </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p>
                      <a:r>
                        <a:rPr lang="en-GB" sz="1100" b="0" dirty="0">
                          <a:solidFill>
                            <a:schemeClr val="tx1"/>
                          </a:solidFill>
                        </a:rPr>
                        <a:t>Lesson 1: </a:t>
                      </a:r>
                      <a:r>
                        <a:rPr lang="en-GB" sz="1100" b="0" dirty="0">
                          <a:solidFill>
                            <a:srgbClr val="FF0000"/>
                          </a:solidFill>
                        </a:rPr>
                        <a:t>To research what makes America a popular tourist destination. </a:t>
                      </a:r>
                      <a:r>
                        <a:rPr lang="en-GB" sz="1100" b="0" dirty="0">
                          <a:solidFill>
                            <a:schemeClr val="tx1"/>
                          </a:solidFill>
                        </a:rPr>
                        <a:t>– maybe related to vehicle. Could explore images of some beautiful nature scenes, great lakes, mountains, waterfalls, etc</a:t>
                      </a:r>
                    </a:p>
                    <a:p>
                      <a:r>
                        <a:rPr lang="en-GB" sz="1100" b="0" dirty="0">
                          <a:solidFill>
                            <a:schemeClr val="tx1"/>
                          </a:solidFill>
                        </a:rPr>
                        <a:t>Lesson 2: </a:t>
                      </a:r>
                      <a:r>
                        <a:rPr lang="en-GB" sz="1100" b="0" dirty="0">
                          <a:solidFill>
                            <a:srgbClr val="1B75BC"/>
                          </a:solidFill>
                        </a:rPr>
                        <a:t>To explore and respond to the Artwork by Becky </a:t>
                      </a:r>
                      <a:r>
                        <a:rPr lang="en-GB" sz="1100" b="0" dirty="0" err="1">
                          <a:solidFill>
                            <a:srgbClr val="1B75BC"/>
                          </a:solidFill>
                        </a:rPr>
                        <a:t>Bettesworth</a:t>
                      </a:r>
                      <a:r>
                        <a:rPr lang="en-GB" sz="1100" b="0" dirty="0">
                          <a:solidFill>
                            <a:srgbClr val="1B75BC"/>
                          </a:solidFill>
                        </a:rPr>
                        <a:t>- </a:t>
                      </a:r>
                      <a:r>
                        <a:rPr lang="en-GB" sz="1100" b="0" dirty="0">
                          <a:solidFill>
                            <a:schemeClr val="tx1"/>
                          </a:solidFill>
                        </a:rPr>
                        <a:t>If possible arrange an artist visit. Ask TP or HH for connections. </a:t>
                      </a:r>
                    </a:p>
                    <a:p>
                      <a:r>
                        <a:rPr lang="en-GB" sz="1100" b="0" dirty="0">
                          <a:solidFill>
                            <a:schemeClr val="tx1"/>
                          </a:solidFill>
                        </a:rPr>
                        <a:t>Lesson 3: </a:t>
                      </a:r>
                      <a:r>
                        <a:rPr lang="en-GB" sz="1100" b="0" dirty="0">
                          <a:solidFill>
                            <a:srgbClr val="1B75BC"/>
                          </a:solidFill>
                        </a:rPr>
                        <a:t>To research and chose a composition.</a:t>
                      </a:r>
                    </a:p>
                    <a:p>
                      <a:r>
                        <a:rPr lang="en-GB" sz="1100" b="0" dirty="0">
                          <a:solidFill>
                            <a:schemeClr val="tx1"/>
                          </a:solidFill>
                        </a:rPr>
                        <a:t>Explore the importance of composition. Rule of thirds. Not having everything small or everything big at front. How to make viewer interested to see more, adding detail etc. </a:t>
                      </a:r>
                    </a:p>
                    <a:p>
                      <a:r>
                        <a:rPr lang="en-GB" sz="1100" b="0" dirty="0">
                          <a:solidFill>
                            <a:schemeClr val="tx1"/>
                          </a:solidFill>
                        </a:rPr>
                        <a:t>Lesson 4: </a:t>
                      </a:r>
                      <a:r>
                        <a:rPr lang="en-GB" sz="1100" b="0" dirty="0">
                          <a:solidFill>
                            <a:srgbClr val="1B75BC"/>
                          </a:solidFill>
                        </a:rPr>
                        <a:t>To experiment using digital media to create artwork</a:t>
                      </a:r>
                      <a:r>
                        <a:rPr lang="en-GB" sz="1100" b="0" dirty="0">
                          <a:solidFill>
                            <a:schemeClr val="tx1"/>
                          </a:solidFill>
                        </a:rPr>
                        <a:t>. </a:t>
                      </a:r>
                    </a:p>
                    <a:p>
                      <a:r>
                        <a:rPr lang="en-GB" sz="1100" b="0" dirty="0">
                          <a:solidFill>
                            <a:schemeClr val="tx1"/>
                          </a:solidFill>
                        </a:rPr>
                        <a:t>Lesson 5. </a:t>
                      </a:r>
                      <a:r>
                        <a:rPr lang="en-GB" sz="1100" b="0" dirty="0">
                          <a:solidFill>
                            <a:srgbClr val="1B75BC"/>
                          </a:solidFill>
                        </a:rPr>
                        <a:t>To use digital media to create own art piece. </a:t>
                      </a:r>
                    </a:p>
                    <a:p>
                      <a:r>
                        <a:rPr lang="en-GB" sz="1100" b="0" dirty="0">
                          <a:solidFill>
                            <a:schemeClr val="tx1"/>
                          </a:solidFill>
                        </a:rPr>
                        <a:t>Lesson 6: </a:t>
                      </a:r>
                      <a:r>
                        <a:rPr lang="en-GB" sz="1100" b="0" dirty="0">
                          <a:solidFill>
                            <a:srgbClr val="1B75BC"/>
                          </a:solidFill>
                        </a:rPr>
                        <a:t>To create and evaluate own digital art piece. </a:t>
                      </a:r>
                    </a:p>
                    <a:p>
                      <a:endParaRPr lang="en-GB" sz="1100" b="0" dirty="0">
                        <a:solidFill>
                          <a:schemeClr val="tx1"/>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sng" dirty="0">
                          <a:solidFill>
                            <a:schemeClr val="tx1"/>
                          </a:solidFill>
                        </a:rPr>
                        <a:t>Artist: Kerr </a:t>
                      </a:r>
                      <a:r>
                        <a:rPr lang="en-GB" sz="1100" b="0" u="sng" dirty="0" err="1">
                          <a:solidFill>
                            <a:schemeClr val="tx1"/>
                          </a:solidFill>
                        </a:rPr>
                        <a:t>Eby</a:t>
                      </a:r>
                      <a:endParaRPr lang="en-GB" sz="1100" b="0" u="sng"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u="sng"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1: </a:t>
                      </a:r>
                      <a:r>
                        <a:rPr lang="en-GB" sz="1100" b="0" u="none" dirty="0">
                          <a:solidFill>
                            <a:srgbClr val="FF0000"/>
                          </a:solidFill>
                        </a:rPr>
                        <a:t>To explore the importance of Art as a way of telling stories during the War.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Intense emotions, show the image, tell stories,  inform, mentally process. Look at images as a class and discuss.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2: </a:t>
                      </a:r>
                      <a:r>
                        <a:rPr lang="en-GB" sz="1100" b="0" u="none" dirty="0">
                          <a:solidFill>
                            <a:srgbClr val="FF0000"/>
                          </a:solidFill>
                        </a:rPr>
                        <a:t>Explore and respond to the works of Kerr </a:t>
                      </a:r>
                      <a:r>
                        <a:rPr lang="en-GB" sz="1100" b="0" u="none" dirty="0" err="1">
                          <a:solidFill>
                            <a:srgbClr val="FF0000"/>
                          </a:solidFill>
                        </a:rPr>
                        <a:t>Eby</a:t>
                      </a:r>
                      <a:r>
                        <a:rPr lang="en-GB" sz="1100" b="0" u="none" dirty="0">
                          <a:solidFill>
                            <a:srgbClr val="FF0000"/>
                          </a:solidFill>
                        </a:rPr>
                        <a:t>. </a:t>
                      </a:r>
                      <a:r>
                        <a:rPr lang="en-GB" sz="1100" b="0" u="none" dirty="0">
                          <a:solidFill>
                            <a:schemeClr val="tx1"/>
                          </a:solidFill>
                          <a:hlinkClick r:id="rId2"/>
                        </a:rPr>
                        <a:t>https://www.history.navy.mil/our-collections/art/exhibits/conflicts-and-operations/wwii/marines-in-action.html</a:t>
                      </a:r>
                      <a:br>
                        <a:rPr lang="en-GB" sz="1100" b="0" u="none" dirty="0">
                          <a:solidFill>
                            <a:schemeClr val="tx1"/>
                          </a:solidFill>
                        </a:rPr>
                      </a:br>
                      <a:r>
                        <a:rPr lang="en-GB" sz="1100" b="0" u="none" dirty="0">
                          <a:solidFill>
                            <a:schemeClr val="tx1"/>
                          </a:solidFill>
                        </a:rPr>
                        <a:t>Look at a selection as a class. Discuss purpose, story, emotion and impact. Class mind map? </a:t>
                      </a:r>
                      <a:br>
                        <a:rPr lang="en-GB" sz="1100" b="0" u="none" dirty="0">
                          <a:solidFill>
                            <a:schemeClr val="tx1"/>
                          </a:solidFill>
                        </a:rPr>
                      </a:br>
                      <a:r>
                        <a:rPr lang="en-GB" sz="1100" b="0" u="none" dirty="0">
                          <a:solidFill>
                            <a:schemeClr val="tx1"/>
                          </a:solidFill>
                        </a:rPr>
                        <a:t>Lesson 3: </a:t>
                      </a:r>
                      <a:r>
                        <a:rPr lang="en-GB" sz="1100" b="0" u="none" dirty="0">
                          <a:solidFill>
                            <a:srgbClr val="FF0000"/>
                          </a:solidFill>
                        </a:rPr>
                        <a:t>To respond to individual pieces by </a:t>
                      </a:r>
                      <a:r>
                        <a:rPr lang="en-GB" sz="1100" b="0" u="none" dirty="0" err="1">
                          <a:solidFill>
                            <a:srgbClr val="FF0000"/>
                          </a:solidFill>
                        </a:rPr>
                        <a:t>Eby</a:t>
                      </a:r>
                      <a:r>
                        <a:rPr lang="en-GB" sz="1100" b="0" u="none" dirty="0">
                          <a:solidFill>
                            <a:srgbClr val="FF0000"/>
                          </a:solidFill>
                        </a:rPr>
                        <a:t>. Reflect on use of tone, pattern, texture and composition and the impact on the viewer.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Children to chose 2-3 images (Share ‘D-Day on Tarawa’ as charcoal is used) to stick and respond to in books.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4: </a:t>
                      </a:r>
                      <a:r>
                        <a:rPr lang="en-GB" sz="1100" b="0" u="none" dirty="0">
                          <a:solidFill>
                            <a:srgbClr val="1B75BC"/>
                          </a:solidFill>
                        </a:rPr>
                        <a:t>To learn mark making techniques of charcoal, focusing on pressure, negative areas and erasing/rubbings. </a:t>
                      </a:r>
                      <a:br>
                        <a:rPr lang="en-GB" sz="1100" b="0" u="none" dirty="0">
                          <a:solidFill>
                            <a:srgbClr val="1B75BC"/>
                          </a:solidFill>
                        </a:rPr>
                      </a:br>
                      <a:r>
                        <a:rPr lang="en-GB" sz="1100" b="0" u="none" dirty="0">
                          <a:solidFill>
                            <a:schemeClr val="tx1"/>
                          </a:solidFill>
                        </a:rPr>
                        <a:t>T model and experiment with swatches in book- focus on not just drawing with charcoal.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5: </a:t>
                      </a:r>
                      <a:r>
                        <a:rPr lang="en-GB" sz="1100" b="0" u="none" dirty="0">
                          <a:solidFill>
                            <a:srgbClr val="1B75BC"/>
                          </a:solidFill>
                        </a:rPr>
                        <a:t>To experiment with swatches of compositions using charcoal.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Children to use photos and </a:t>
                      </a:r>
                      <a:r>
                        <a:rPr lang="en-GB" sz="1100" b="0" u="none" dirty="0" err="1">
                          <a:solidFill>
                            <a:schemeClr val="tx1"/>
                          </a:solidFill>
                        </a:rPr>
                        <a:t>Eby’s</a:t>
                      </a:r>
                      <a:r>
                        <a:rPr lang="en-GB" sz="1100" b="0" u="none" dirty="0">
                          <a:solidFill>
                            <a:schemeClr val="tx1"/>
                          </a:solidFill>
                        </a:rPr>
                        <a:t> images to consider developing their own composition.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Lesson 6: </a:t>
                      </a:r>
                      <a:r>
                        <a:rPr lang="en-GB" sz="1100" b="0" u="none" dirty="0">
                          <a:solidFill>
                            <a:srgbClr val="1B75BC"/>
                          </a:solidFill>
                        </a:rPr>
                        <a:t>To create own charcoal piece inspired by WW2.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This can be inside or out of sketchbook. Discuss the paper best suited for charcoal with children. Do not use printer paper (too smooth). Pages of an old sketch book can be used.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u="sng" dirty="0">
                          <a:solidFill>
                            <a:schemeClr val="tx1"/>
                          </a:solidFill>
                        </a:rPr>
                        <a:t>Artist:</a:t>
                      </a:r>
                    </a:p>
                    <a:p>
                      <a:r>
                        <a:rPr lang="en-GB" sz="1100" b="0" u="sng" dirty="0">
                          <a:solidFill>
                            <a:schemeClr val="tx1"/>
                          </a:solidFill>
                        </a:rPr>
                        <a:t>Celebration of culture and diversity </a:t>
                      </a:r>
                    </a:p>
                    <a:p>
                      <a:endParaRPr lang="en-GB" sz="1100" b="0" u="none" dirty="0">
                        <a:solidFill>
                          <a:schemeClr val="tx1"/>
                        </a:solidFill>
                      </a:endParaRPr>
                    </a:p>
                    <a:p>
                      <a:r>
                        <a:rPr lang="en-GB" sz="1100" b="0" u="none" dirty="0">
                          <a:solidFill>
                            <a:schemeClr val="tx1"/>
                          </a:solidFill>
                        </a:rPr>
                        <a:t>Lesson 1: </a:t>
                      </a:r>
                      <a:r>
                        <a:rPr lang="en-GB" sz="1100" b="0" u="none" dirty="0">
                          <a:solidFill>
                            <a:srgbClr val="FF0000"/>
                          </a:solidFill>
                        </a:rPr>
                        <a:t>To know the importance of own culture within art. To research different designers. </a:t>
                      </a:r>
                    </a:p>
                    <a:p>
                      <a:r>
                        <a:rPr lang="en-GB" sz="1100" b="0" u="none" dirty="0">
                          <a:solidFill>
                            <a:schemeClr val="tx1"/>
                          </a:solidFill>
                        </a:rPr>
                        <a:t>What makes you who you are? Where are your family from? What are your passions? Do you know any languages? Does your family have a history? These all form our own personal cultures. Art is often influenced by our own cultures, whether it is the country or politics or things going on around you. Look at some different art works. What can your learn or guess about the artist from the picture? Can you think of a story of what is important to them?</a:t>
                      </a:r>
                    </a:p>
                    <a:p>
                      <a:r>
                        <a:rPr lang="en-GB" sz="1100" b="0" u="none" dirty="0">
                          <a:solidFill>
                            <a:schemeClr val="tx1"/>
                          </a:solidFill>
                        </a:rPr>
                        <a:t>Lesson 2: </a:t>
                      </a:r>
                      <a:r>
                        <a:rPr lang="en-GB" sz="1100" b="0" u="none" dirty="0">
                          <a:solidFill>
                            <a:srgbClr val="FF0000"/>
                          </a:solidFill>
                        </a:rPr>
                        <a:t>To research my personal historical influences: patterns, family, countries, food, music etc. </a:t>
                      </a:r>
                      <a:r>
                        <a:rPr lang="en-GB" sz="1100" b="0" u="none" dirty="0">
                          <a:solidFill>
                            <a:schemeClr val="tx1"/>
                          </a:solidFill>
                        </a:rPr>
                        <a:t>Homework before to ask family. Small drawings or annotations about things that are special to them. </a:t>
                      </a:r>
                    </a:p>
                    <a:p>
                      <a:r>
                        <a:rPr lang="en-GB" sz="1100" b="0" u="none" dirty="0">
                          <a:solidFill>
                            <a:schemeClr val="tx1"/>
                          </a:solidFill>
                        </a:rPr>
                        <a:t>Lesson 3: </a:t>
                      </a:r>
                      <a:r>
                        <a:rPr lang="en-GB" sz="1100" b="0" u="none" dirty="0">
                          <a:solidFill>
                            <a:srgbClr val="FF0000"/>
                          </a:solidFill>
                        </a:rPr>
                        <a:t>To research and refine main themes. </a:t>
                      </a:r>
                    </a:p>
                    <a:p>
                      <a:r>
                        <a:rPr lang="en-GB" sz="1100" b="0" u="none" dirty="0">
                          <a:solidFill>
                            <a:schemeClr val="tx1"/>
                          </a:solidFill>
                        </a:rPr>
                        <a:t>Use </a:t>
                      </a:r>
                      <a:r>
                        <a:rPr lang="en-GB" sz="1100" b="0" u="none" dirty="0" err="1">
                          <a:solidFill>
                            <a:schemeClr val="tx1"/>
                          </a:solidFill>
                        </a:rPr>
                        <a:t>ipads</a:t>
                      </a:r>
                      <a:r>
                        <a:rPr lang="en-GB" sz="1100" b="0" u="none" dirty="0">
                          <a:solidFill>
                            <a:schemeClr val="tx1"/>
                          </a:solidFill>
                        </a:rPr>
                        <a:t>, bring in photos, discuss colours, patterns, flags, mascots, symbols etc</a:t>
                      </a:r>
                    </a:p>
                    <a:p>
                      <a:r>
                        <a:rPr lang="en-GB" sz="1100" b="0" u="none" dirty="0">
                          <a:solidFill>
                            <a:schemeClr val="tx1"/>
                          </a:solidFill>
                        </a:rPr>
                        <a:t>Lesson 4: </a:t>
                      </a:r>
                      <a:r>
                        <a:rPr lang="en-GB" sz="1100" b="0" u="none" dirty="0">
                          <a:solidFill>
                            <a:srgbClr val="1B75BC"/>
                          </a:solidFill>
                        </a:rPr>
                        <a:t>To create initial ideas and compositions of individual art works. </a:t>
                      </a:r>
                    </a:p>
                    <a:p>
                      <a:r>
                        <a:rPr lang="en-GB" sz="1100" b="0" u="none" dirty="0">
                          <a:solidFill>
                            <a:schemeClr val="tx1"/>
                          </a:solidFill>
                        </a:rPr>
                        <a:t>Lesson 5: </a:t>
                      </a:r>
                      <a:r>
                        <a:rPr lang="en-GB" sz="1100" b="0" u="none" dirty="0">
                          <a:solidFill>
                            <a:srgbClr val="1B75BC"/>
                          </a:solidFill>
                        </a:rPr>
                        <a:t>To explore techniques and media to use in final piece. </a:t>
                      </a:r>
                    </a:p>
                    <a:p>
                      <a:r>
                        <a:rPr lang="en-GB" sz="1100" b="0" u="none" dirty="0">
                          <a:solidFill>
                            <a:schemeClr val="tx1"/>
                          </a:solidFill>
                        </a:rPr>
                        <a:t>Lesson 6: </a:t>
                      </a:r>
                      <a:r>
                        <a:rPr lang="en-GB" sz="1100" b="0" u="none" dirty="0">
                          <a:solidFill>
                            <a:srgbClr val="1B75BC"/>
                          </a:solidFill>
                        </a:rPr>
                        <a:t>To create and evaluate final piece inspired by personal identity.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716031">
                <a:tc>
                  <a:txBody>
                    <a:bodyPr/>
                    <a:lstStyle/>
                    <a:p>
                      <a:pPr marL="0" marR="0" lvl="0" indent="0" algn="ctr" defTabSz="914400" rtl="0" fontAlgn="auto" hangingPunct="1">
                        <a:lnSpc>
                          <a:spcPct val="100000"/>
                        </a:lnSpc>
                        <a:spcBef>
                          <a:spcPts val="0"/>
                        </a:spcBef>
                        <a:spcAft>
                          <a:spcPts val="0"/>
                        </a:spcAft>
                        <a:buNone/>
                        <a:tabLst/>
                      </a:pPr>
                      <a:r>
                        <a:rPr lang="en-GB" sz="1000" b="1" dirty="0">
                          <a:solidFill>
                            <a:schemeClr val="tx1"/>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rgbClr val="7C5FA1"/>
                          </a:solidFill>
                        </a:rPr>
                        <a:t>To use digital media to create an art piece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C5FA1"/>
                          </a:solidFill>
                        </a:rPr>
                        <a:t>To use charcoal as a medium. To use lights and darks to create tone.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u="none" dirty="0">
                          <a:solidFill>
                            <a:srgbClr val="7C5FA1"/>
                          </a:solidFill>
                        </a:rPr>
                        <a:t>To have own identity and personality captured in own mixed media piece. Children to experiment and evaluate own art work and styles.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653880"/>
                  </a:ext>
                </a:extLst>
              </a:tr>
              <a:tr h="586358">
                <a:tc>
                  <a:txBody>
                    <a:bodyPr/>
                    <a:lstStyle/>
                    <a:p>
                      <a:pPr marL="0" marR="0" lvl="0" indent="0" algn="ctr" defTabSz="914400" rtl="0" fontAlgn="auto" hangingPunct="1">
                        <a:lnSpc>
                          <a:spcPct val="100000"/>
                        </a:lnSpc>
                        <a:spcBef>
                          <a:spcPts val="0"/>
                        </a:spcBef>
                        <a:spcAft>
                          <a:spcPts val="0"/>
                        </a:spcAft>
                        <a:buNone/>
                        <a:tabLst/>
                      </a:pPr>
                      <a:r>
                        <a:rPr lang="en-GB" sz="10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To create and evaluate own digital art piece inspired by Becky </a:t>
                      </a:r>
                      <a:r>
                        <a:rPr lang="en-GB" sz="1100" b="0" dirty="0" err="1">
                          <a:solidFill>
                            <a:schemeClr val="tx1"/>
                          </a:solidFill>
                        </a:rPr>
                        <a:t>Bettesworth</a:t>
                      </a:r>
                      <a:r>
                        <a:rPr lang="en-GB" sz="1100" b="0" dirty="0">
                          <a:solidFill>
                            <a:schemeClr val="tx1"/>
                          </a:solidFill>
                        </a:rPr>
                        <a:t> and Exmouth.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u="none" dirty="0">
                          <a:solidFill>
                            <a:schemeClr val="tx1"/>
                          </a:solidFill>
                        </a:rPr>
                        <a:t>To create own charcoal piece inspired by WW2. </a:t>
                      </a:r>
                    </a:p>
                    <a:p>
                      <a:endParaRPr lang="en-GB" sz="1100" dirty="0">
                        <a:solidFill>
                          <a:schemeClr val="tx1"/>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b="0" u="none" dirty="0">
                          <a:solidFill>
                            <a:schemeClr val="tx1"/>
                          </a:solidFill>
                        </a:rPr>
                        <a:t>To create and evaluate final piece inspired by personal identity. </a:t>
                      </a:r>
                      <a:endParaRPr lang="en-GB" sz="1100" dirty="0">
                        <a:solidFill>
                          <a:schemeClr val="tx1"/>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805674350"/>
                  </a:ext>
                </a:extLst>
              </a:tr>
              <a:tr h="307341">
                <a:tc>
                  <a:txBody>
                    <a:bodyPr/>
                    <a:lstStyle/>
                    <a:p>
                      <a:pPr marL="0" marR="0" lvl="0" indent="0" algn="ctr" defTabSz="914400" rtl="0" fontAlgn="auto" hangingPunct="1">
                        <a:lnSpc>
                          <a:spcPct val="100000"/>
                        </a:lnSpc>
                        <a:spcBef>
                          <a:spcPts val="0"/>
                        </a:spcBef>
                        <a:spcAft>
                          <a:spcPts val="0"/>
                        </a:spcAft>
                        <a:buNone/>
                        <a:tabLst/>
                      </a:pPr>
                      <a:r>
                        <a:rPr lang="en-GB" sz="1000" b="0"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Tree>
    <p:extLst>
      <p:ext uri="{BB962C8B-B14F-4D97-AF65-F5344CB8AC3E}">
        <p14:creationId xmlns:p14="http://schemas.microsoft.com/office/powerpoint/2010/main" val="374942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AE5C98-4584-41F6-AE8E-020F523A6CA3}"/>
              </a:ext>
            </a:extLst>
          </p:cNvPr>
          <p:cNvSpPr>
            <a:spLocks noGrp="1"/>
          </p:cNvSpPr>
          <p:nvPr>
            <p:ph type="sldNum" sz="quarter" idx="12"/>
          </p:nvPr>
        </p:nvSpPr>
        <p:spPr/>
        <p:txBody>
          <a:bodyPr/>
          <a:lstStyle/>
          <a:p>
            <a:pPr lvl="0"/>
            <a:fld id="{D1C5E2AD-0845-482F-9AC7-2D3C180562A9}" type="slidenum">
              <a:rPr lang="en-GB" smtClean="0"/>
              <a:t>12</a:t>
            </a:fld>
            <a:endParaRPr lang="en-GB" dirty="0"/>
          </a:p>
        </p:txBody>
      </p:sp>
      <p:sp>
        <p:nvSpPr>
          <p:cNvPr id="6" name="TextBox 5">
            <a:extLst>
              <a:ext uri="{FF2B5EF4-FFF2-40B4-BE49-F238E27FC236}">
                <a16:creationId xmlns:a16="http://schemas.microsoft.com/office/drawing/2014/main" id="{7356B7B0-40EB-4914-AB91-623A9278ED11}"/>
              </a:ext>
            </a:extLst>
          </p:cNvPr>
          <p:cNvSpPr txBox="1"/>
          <p:nvPr/>
        </p:nvSpPr>
        <p:spPr>
          <a:xfrm>
            <a:off x="4742001" y="654384"/>
            <a:ext cx="2429704" cy="400110"/>
          </a:xfrm>
          <a:prstGeom prst="rect">
            <a:avLst/>
          </a:prstGeom>
          <a:noFill/>
        </p:spPr>
        <p:txBody>
          <a:bodyPr wrap="none" rtlCol="0">
            <a:spAutoFit/>
          </a:bodyPr>
          <a:lstStyle/>
          <a:p>
            <a:r>
              <a:rPr lang="en-GB" sz="2000" u="sng" dirty="0"/>
              <a:t>Year 6 art vocabulary </a:t>
            </a:r>
          </a:p>
        </p:txBody>
      </p:sp>
      <p:pic>
        <p:nvPicPr>
          <p:cNvPr id="4" name="Picture 3">
            <a:extLst>
              <a:ext uri="{FF2B5EF4-FFF2-40B4-BE49-F238E27FC236}">
                <a16:creationId xmlns:a16="http://schemas.microsoft.com/office/drawing/2014/main" id="{4A5902FE-FD45-4F64-AE85-7FF16001D6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1684" y="1820849"/>
            <a:ext cx="7210065" cy="3756505"/>
          </a:xfrm>
          <a:prstGeom prst="rect">
            <a:avLst/>
          </a:prstGeom>
        </p:spPr>
      </p:pic>
    </p:spTree>
    <p:extLst>
      <p:ext uri="{BB962C8B-B14F-4D97-AF65-F5344CB8AC3E}">
        <p14:creationId xmlns:p14="http://schemas.microsoft.com/office/powerpoint/2010/main" val="10029593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14B9BC4F934244F93080537CA5A425A" ma:contentTypeVersion="14" ma:contentTypeDescription="Create a new document." ma:contentTypeScope="" ma:versionID="8a89a80440f25273e106575895334f6f">
  <xsd:schema xmlns:xsd="http://www.w3.org/2001/XMLSchema" xmlns:xs="http://www.w3.org/2001/XMLSchema" xmlns:p="http://schemas.microsoft.com/office/2006/metadata/properties" xmlns:ns2="cfe6ba82-5d64-4a1e-8b24-25a84b23aa3e" xmlns:ns3="7dc4b31e-24a8-416e-b034-dc08cde90b0b" targetNamespace="http://schemas.microsoft.com/office/2006/metadata/properties" ma:root="true" ma:fieldsID="e083253190d7c2f17c5eb106d53f42a5" ns2:_="" ns3:_="">
    <xsd:import namespace="cfe6ba82-5d64-4a1e-8b24-25a84b23aa3e"/>
    <xsd:import namespace="7dc4b31e-24a8-416e-b034-dc08cde90b0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e6ba82-5d64-4a1e-8b24-25a84b23aa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cffd191-4c22-4ae3-b697-6528a184694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c4b31e-24a8-416e-b034-dc08cde90b0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00475c1-3ef4-409d-bd02-1ed6336325c3}" ma:internalName="TaxCatchAll" ma:showField="CatchAllData" ma:web="7dc4b31e-24a8-416e-b034-dc08cde90b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e6ba82-5d64-4a1e-8b24-25a84b23aa3e">
      <Terms xmlns="http://schemas.microsoft.com/office/infopath/2007/PartnerControls"/>
    </lcf76f155ced4ddcb4097134ff3c332f>
    <TaxCatchAll xmlns="7dc4b31e-24a8-416e-b034-dc08cde90b0b" xsi:nil="true"/>
  </documentManagement>
</p:properties>
</file>

<file path=customXml/itemProps1.xml><?xml version="1.0" encoding="utf-8"?>
<ds:datastoreItem xmlns:ds="http://schemas.openxmlformats.org/officeDocument/2006/customXml" ds:itemID="{33C31318-D948-49AC-840B-129D02C758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e6ba82-5d64-4a1e-8b24-25a84b23aa3e"/>
    <ds:schemaRef ds:uri="7dc4b31e-24a8-416e-b034-dc08cde90b0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E350419-C793-4C22-9F0B-3ABC8D4C177F}">
  <ds:schemaRefs>
    <ds:schemaRef ds:uri="http://schemas.microsoft.com/sharepoint/v3/contenttype/forms"/>
  </ds:schemaRefs>
</ds:datastoreItem>
</file>

<file path=customXml/itemProps3.xml><?xml version="1.0" encoding="utf-8"?>
<ds:datastoreItem xmlns:ds="http://schemas.openxmlformats.org/officeDocument/2006/customXml" ds:itemID="{7E8CAFEE-43BD-45BF-ACF9-36312771E5E2}">
  <ds:schemaRefs>
    <ds:schemaRef ds:uri="http://schemas.microsoft.com/office/2006/documentManagement/types"/>
    <ds:schemaRef ds:uri="http://purl.org/dc/terms/"/>
    <ds:schemaRef ds:uri="http://purl.org/dc/dcmitype/"/>
    <ds:schemaRef ds:uri="http://www.w3.org/XML/1998/namespace"/>
    <ds:schemaRef ds:uri="http://schemas.microsoft.com/office/2006/metadata/properties"/>
    <ds:schemaRef ds:uri="cfe6ba82-5d64-4a1e-8b24-25a84b23aa3e"/>
    <ds:schemaRef ds:uri="http://schemas.openxmlformats.org/package/2006/metadata/core-properties"/>
    <ds:schemaRef ds:uri="http://schemas.microsoft.com/office/infopath/2007/PartnerControls"/>
    <ds:schemaRef ds:uri="7dc4b31e-24a8-416e-b034-dc08cde90b0b"/>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6557</TotalTime>
  <Words>5434</Words>
  <Application>Microsoft Office PowerPoint</Application>
  <PresentationFormat>Custom</PresentationFormat>
  <Paragraphs>387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Assess a Knowledge Rich Curriculum</dc:title>
  <dc:creator>Clive Davies</dc:creator>
  <cp:lastModifiedBy>Lauren Thomas</cp:lastModifiedBy>
  <cp:revision>401</cp:revision>
  <cp:lastPrinted>2019-11-26T12:41:53Z</cp:lastPrinted>
  <dcterms:created xsi:type="dcterms:W3CDTF">2019-03-27T14:01:32Z</dcterms:created>
  <dcterms:modified xsi:type="dcterms:W3CDTF">2025-10-08T18:58:55Z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0x010100D14B9BC4F934244F93080537CA5A425A</vt:lpwstr>
  </property>
  <property fmtid="{D5CDD505-2E9C-101B-9397-08002B2CF9AE}" pid="3" name="MediaServiceImageTags">
    <vt:lpwstr/>
  </property>
</Properties>
</file>