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7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16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015" r:id="rId2"/>
    <p:sldId id="2044" r:id="rId3"/>
    <p:sldId id="2016" r:id="rId4"/>
    <p:sldId id="2045" r:id="rId5"/>
    <p:sldId id="2017" r:id="rId6"/>
    <p:sldId id="2018" r:id="rId7"/>
    <p:sldId id="2019" r:id="rId8"/>
    <p:sldId id="2020" r:id="rId9"/>
    <p:sldId id="2021" r:id="rId10"/>
    <p:sldId id="2022" r:id="rId11"/>
    <p:sldId id="2023" r:id="rId12"/>
    <p:sldId id="2024" r:id="rId13"/>
    <p:sldId id="2025" r:id="rId14"/>
    <p:sldId id="2026" r:id="rId15"/>
    <p:sldId id="2027" r:id="rId16"/>
    <p:sldId id="2028" r:id="rId17"/>
    <p:sldId id="2030" r:id="rId18"/>
    <p:sldId id="2031" r:id="rId19"/>
    <p:sldId id="2032" r:id="rId20"/>
    <p:sldId id="2033" r:id="rId21"/>
    <p:sldId id="2034" r:id="rId22"/>
    <p:sldId id="2035" r:id="rId23"/>
    <p:sldId id="2036" r:id="rId24"/>
    <p:sldId id="2037" r:id="rId25"/>
    <p:sldId id="2038" r:id="rId26"/>
    <p:sldId id="2039" r:id="rId27"/>
    <p:sldId id="2040" r:id="rId28"/>
    <p:sldId id="2041" r:id="rId29"/>
    <p:sldId id="2046" r:id="rId30"/>
    <p:sldId id="2042" r:id="rId31"/>
    <p:sldId id="2047" r:id="rId32"/>
    <p:sldId id="2043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C80"/>
    <a:srgbClr val="DEEBF7"/>
    <a:srgbClr val="BDD7EE"/>
    <a:srgbClr val="9DC3E6"/>
    <a:srgbClr val="673A82"/>
    <a:srgbClr val="C2A3D5"/>
    <a:srgbClr val="A06EBE"/>
    <a:srgbClr val="7C5FA1"/>
    <a:srgbClr val="1B75BC"/>
    <a:srgbClr val="A9D1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1" autoAdjust="0"/>
    <p:restoredTop sz="94291" autoAdjust="0"/>
  </p:normalViewPr>
  <p:slideViewPr>
    <p:cSldViewPr snapToGrid="0">
      <p:cViewPr varScale="1">
        <p:scale>
          <a:sx n="86" d="100"/>
          <a:sy n="86" d="100"/>
        </p:scale>
        <p:origin x="13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5D0D7A19-DBE0-4E7B-BC3E-FC292AB9E0F7}" type="datetime1">
              <a:rPr lang="en-GB"/>
              <a:pPr lvl="0"/>
              <a:t>21/03/2022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E6CC0440-5D0E-41C0-B0A6-66C46E9460E8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4373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96A27FE-113B-4B5D-9C52-14AD4A3FE0E3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1146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24239F0-52B3-43D0-A130-436472FF120C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0415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F6284C9-8634-47DC-A962-1D05E56D7195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7336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ED76C3-F0E9-42E1-997F-5F7DE4833FFD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9604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29838" y="2505071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EE6B037-B607-4997-93B0-730A67747C49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9116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7FA640-3186-496F-A9E6-F9EFA43D8F1D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5641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C5E2AD-0845-482F-9AC7-2D3C180562A9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6354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FBA61E-85DD-4D31-9CF9-0773F8A37D8E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384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450B3B-F55E-466B-8498-D4D618E0262F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3892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0D3C1C4-0B81-4B8F-9658-140F1898F1A6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4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543675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628650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12ED277-BF2C-4875-87B5-7AB2319572FF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9239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628650" y="365129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49" y="6356351"/>
            <a:ext cx="308609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898989"/>
                </a:solidFill>
                <a:uFillTx/>
                <a:latin typeface="Century Gothic" panose="020B0502020202020204" pitchFamily="34" charset="0"/>
              </a:defRPr>
            </a:lvl1pPr>
          </a:lstStyle>
          <a:p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49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898989"/>
                </a:solidFill>
                <a:uFillTx/>
                <a:latin typeface="Century Gothic" panose="020B0502020202020204" pitchFamily="34" charset="0"/>
              </a:defRPr>
            </a:lvl1pPr>
          </a:lstStyle>
          <a:p>
            <a:fld id="{A5CF6A83-D453-49F2-A8B1-E4F03101895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96A27FE-113B-4B5D-9C52-14AD4A3FE0E3}" type="slidenum">
              <a:rPr lang="en-GB" smtClean="0"/>
              <a:t>1</a:t>
            </a:fld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168186"/>
              </p:ext>
            </p:extLst>
          </p:nvPr>
        </p:nvGraphicFramePr>
        <p:xfrm>
          <a:off x="101602" y="674145"/>
          <a:ext cx="8897258" cy="57287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12050">
                  <a:extLst>
                    <a:ext uri="{9D8B030D-6E8A-4147-A177-3AD203B41FA5}">
                      <a16:colId xmlns:a16="http://schemas.microsoft.com/office/drawing/2014/main" val="3689307270"/>
                    </a:ext>
                  </a:extLst>
                </a:gridCol>
                <a:gridCol w="1112050">
                  <a:extLst>
                    <a:ext uri="{9D8B030D-6E8A-4147-A177-3AD203B41FA5}">
                      <a16:colId xmlns:a16="http://schemas.microsoft.com/office/drawing/2014/main" val="1461087657"/>
                    </a:ext>
                  </a:extLst>
                </a:gridCol>
                <a:gridCol w="1112050">
                  <a:extLst>
                    <a:ext uri="{9D8B030D-6E8A-4147-A177-3AD203B41FA5}">
                      <a16:colId xmlns:a16="http://schemas.microsoft.com/office/drawing/2014/main" val="673746347"/>
                    </a:ext>
                  </a:extLst>
                </a:gridCol>
                <a:gridCol w="1112050">
                  <a:extLst>
                    <a:ext uri="{9D8B030D-6E8A-4147-A177-3AD203B41FA5}">
                      <a16:colId xmlns:a16="http://schemas.microsoft.com/office/drawing/2014/main" val="2052020270"/>
                    </a:ext>
                  </a:extLst>
                </a:gridCol>
                <a:gridCol w="1112050">
                  <a:extLst>
                    <a:ext uri="{9D8B030D-6E8A-4147-A177-3AD203B41FA5}">
                      <a16:colId xmlns:a16="http://schemas.microsoft.com/office/drawing/2014/main" val="1733447389"/>
                    </a:ext>
                  </a:extLst>
                </a:gridCol>
                <a:gridCol w="1112050">
                  <a:extLst>
                    <a:ext uri="{9D8B030D-6E8A-4147-A177-3AD203B41FA5}">
                      <a16:colId xmlns:a16="http://schemas.microsoft.com/office/drawing/2014/main" val="768107952"/>
                    </a:ext>
                  </a:extLst>
                </a:gridCol>
                <a:gridCol w="1112479">
                  <a:extLst>
                    <a:ext uri="{9D8B030D-6E8A-4147-A177-3AD203B41FA5}">
                      <a16:colId xmlns:a16="http://schemas.microsoft.com/office/drawing/2014/main" val="3321082979"/>
                    </a:ext>
                  </a:extLst>
                </a:gridCol>
                <a:gridCol w="1112479">
                  <a:extLst>
                    <a:ext uri="{9D8B030D-6E8A-4147-A177-3AD203B41FA5}">
                      <a16:colId xmlns:a16="http://schemas.microsoft.com/office/drawing/2014/main" val="51048497"/>
                    </a:ext>
                  </a:extLst>
                </a:gridCol>
              </a:tblGrid>
              <a:tr h="360176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COUNTING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2929090"/>
                  </a:ext>
                </a:extLst>
              </a:tr>
              <a:tr h="1661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3888513683"/>
                  </a:ext>
                </a:extLst>
              </a:tr>
              <a:tr h="23121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Recite numbers past 5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Say one number for each item in order: 1,2,3,4,5.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that the last number reached when counting a small set of objects tells you how many there are in total (‘cardinal principle’). 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Count objects, actions and sounds.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 err="1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Subitise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Link the number symbol (numeral) with its cardinal number value.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count to and across 100, forwards and backwards, beginning with 0 or 1, or from any given number 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count backwards through zero to include negative numbers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interpret negative numbers in context, count forwards and backwards with positive and negative whole numbers, including through zero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use negative numbers in context, and calculate intervals across zero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883260"/>
                  </a:ext>
                </a:extLst>
              </a:tr>
              <a:tr h="17341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Show ‘finger numbers’ up to 5. Link numerals and amounts: for example, showing the right number of objects to match the numeral, up to 5. 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Count beyond ten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Explore the composition of numbers to 10.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</a:rPr>
                        <a:t>count, read and write numbers to 100 in numerals; count in multiples of twos, fives and tens </a:t>
                      </a:r>
                      <a:endParaRPr lang="en-GB" sz="10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count in steps of 2, 3, and 5 from 0, and in tens from any number, forward or backward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count from 0 in multiples of 4, 8, 50 and 100;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count in multiples of 6, 7, 9, 25 and 1</a:t>
                      </a:r>
                      <a:r>
                        <a:rPr lang="en-US" sz="900" spc="-2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000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count forwards or backwards in steps of powers of 10 for any given number up to 1</a:t>
                      </a:r>
                      <a:r>
                        <a:rPr lang="en-US" sz="900" spc="-2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000</a:t>
                      </a:r>
                      <a:r>
                        <a:rPr lang="en-US" sz="900" spc="-1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000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9298967"/>
                  </a:ext>
                </a:extLst>
              </a:tr>
              <a:tr h="11560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900" kern="12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Understand the ‘one more than/one less than’ relationship between consecutive numbers.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given a number, identify one more and one less  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find 10 or 100 more or less than a given number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find 1</a:t>
                      </a:r>
                      <a:r>
                        <a:rPr lang="en-US" sz="900" spc="-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000 more or less than a given number 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8503103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-1143000" y="4480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9541" y="69665"/>
            <a:ext cx="919678" cy="534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54429" y="104758"/>
            <a:ext cx="4838184" cy="56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Number: Number and Place Value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287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3604617"/>
              </p:ext>
            </p:extLst>
          </p:nvPr>
        </p:nvGraphicFramePr>
        <p:xfrm>
          <a:off x="123369" y="190958"/>
          <a:ext cx="8897258" cy="37172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12050">
                  <a:extLst>
                    <a:ext uri="{9D8B030D-6E8A-4147-A177-3AD203B41FA5}">
                      <a16:colId xmlns:a16="http://schemas.microsoft.com/office/drawing/2014/main" val="4067016392"/>
                    </a:ext>
                  </a:extLst>
                </a:gridCol>
                <a:gridCol w="1112050">
                  <a:extLst>
                    <a:ext uri="{9D8B030D-6E8A-4147-A177-3AD203B41FA5}">
                      <a16:colId xmlns:a16="http://schemas.microsoft.com/office/drawing/2014/main" val="4193093731"/>
                    </a:ext>
                  </a:extLst>
                </a:gridCol>
                <a:gridCol w="1112050">
                  <a:extLst>
                    <a:ext uri="{9D8B030D-6E8A-4147-A177-3AD203B41FA5}">
                      <a16:colId xmlns:a16="http://schemas.microsoft.com/office/drawing/2014/main" val="1937678972"/>
                    </a:ext>
                  </a:extLst>
                </a:gridCol>
                <a:gridCol w="1112050">
                  <a:extLst>
                    <a:ext uri="{9D8B030D-6E8A-4147-A177-3AD203B41FA5}">
                      <a16:colId xmlns:a16="http://schemas.microsoft.com/office/drawing/2014/main" val="2516939400"/>
                    </a:ext>
                  </a:extLst>
                </a:gridCol>
                <a:gridCol w="1112050">
                  <a:extLst>
                    <a:ext uri="{9D8B030D-6E8A-4147-A177-3AD203B41FA5}">
                      <a16:colId xmlns:a16="http://schemas.microsoft.com/office/drawing/2014/main" val="599092458"/>
                    </a:ext>
                  </a:extLst>
                </a:gridCol>
                <a:gridCol w="1112050">
                  <a:extLst>
                    <a:ext uri="{9D8B030D-6E8A-4147-A177-3AD203B41FA5}">
                      <a16:colId xmlns:a16="http://schemas.microsoft.com/office/drawing/2014/main" val="474935401"/>
                    </a:ext>
                  </a:extLst>
                </a:gridCol>
                <a:gridCol w="1112479">
                  <a:extLst>
                    <a:ext uri="{9D8B030D-6E8A-4147-A177-3AD203B41FA5}">
                      <a16:colId xmlns:a16="http://schemas.microsoft.com/office/drawing/2014/main" val="4115938498"/>
                    </a:ext>
                  </a:extLst>
                </a:gridCol>
                <a:gridCol w="1112479">
                  <a:extLst>
                    <a:ext uri="{9D8B030D-6E8A-4147-A177-3AD203B41FA5}">
                      <a16:colId xmlns:a16="http://schemas.microsoft.com/office/drawing/2014/main" val="1701320510"/>
                    </a:ext>
                  </a:extLst>
                </a:gridCol>
              </a:tblGrid>
              <a:tr h="263652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bg1"/>
                          </a:solidFill>
                          <a:effectLst/>
                          <a:latin typeface="Letter-join 40" panose="02000805000000020003" pitchFamily="50" charset="0"/>
                        </a:rPr>
                        <a:t>COMPARING NUMBERS</a:t>
                      </a:r>
                      <a:endParaRPr lang="en-GB" sz="900" dirty="0">
                        <a:solidFill>
                          <a:schemeClr val="bg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bg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bg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9169379"/>
                  </a:ext>
                </a:extLst>
              </a:tr>
              <a:tr h="313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5783853"/>
                  </a:ext>
                </a:extLst>
              </a:tr>
              <a:tr h="313670">
                <a:tc rowSpan="2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Compare quantities using language: ‘more than’, ‘fewer than’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Compare numbers using more than, less than and same as. 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use the language of: equal to, more than, less than (fewer), most, least 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compare and order numbers from 0 up to 100; use &lt;, &gt; and = signs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compare and order numbers up to 1</a:t>
                      </a:r>
                      <a:r>
                        <a:rPr lang="en-US" sz="900" spc="-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000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order and compare numbers beyond 1</a:t>
                      </a:r>
                      <a:r>
                        <a:rPr lang="en-US" sz="900" spc="-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000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read, write, order and compare numbers to at least 1</a:t>
                      </a:r>
                      <a:r>
                        <a:rPr lang="en-GB" sz="900" spc="-1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000</a:t>
                      </a:r>
                      <a:r>
                        <a:rPr lang="en-GB" sz="900" spc="-1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000 and determine the value of each digit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Reading and Writing Numbers)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read, write, order and compare numbers up to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10 000</a:t>
                      </a:r>
                      <a:r>
                        <a:rPr lang="en-US" sz="900" spc="-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000 and determine the value of each digit 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Reading and Writing Numbers)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2257487"/>
                  </a:ext>
                </a:extLst>
              </a:tr>
              <a:tr h="73189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compare numbers with the same number of decimal places up to two decimal places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(copied from Fractions)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5770568"/>
                  </a:ext>
                </a:extLst>
              </a:tr>
              <a:tr h="360172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bg1"/>
                          </a:solidFill>
                          <a:effectLst/>
                          <a:latin typeface="Letter-join 40" panose="02000805000000020003" pitchFamily="50" charset="0"/>
                        </a:rPr>
                        <a:t>IDENTIFYING, REPRESENTING AND ESTIMATING NUMBERS</a:t>
                      </a:r>
                      <a:endParaRPr lang="en-GB" sz="900" dirty="0">
                        <a:solidFill>
                          <a:schemeClr val="bg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bg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bg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4597133"/>
                  </a:ext>
                </a:extLst>
              </a:tr>
              <a:tr h="6667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Experiment with their own symbols and marks as well as numerals.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identif</a:t>
                      </a:r>
                      <a:r>
                        <a:rPr lang="en-US" sz="900" dirty="0">
                          <a:solidFill>
                            <a:srgbClr val="FFFF00"/>
                          </a:solidFill>
                          <a:effectLst/>
                          <a:latin typeface="Letter-join 40" panose="02000805000000020003" pitchFamily="50" charset="0"/>
                        </a:rPr>
                        <a:t>y and represent numbers using objects and pictorial representations including the number line</a:t>
                      </a:r>
                      <a:endParaRPr lang="en-GB" sz="1000" dirty="0">
                        <a:solidFill>
                          <a:srgbClr val="FFFF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identify, represent and estimate numbers using different representations, including the number line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identify, represent and estimate numbers using different representations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identify, represent and estimate numbers using different representations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9125797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2967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1848007"/>
              </p:ext>
            </p:extLst>
          </p:nvPr>
        </p:nvGraphicFramePr>
        <p:xfrm>
          <a:off x="232223" y="250372"/>
          <a:ext cx="8694061" cy="41128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6810">
                  <a:extLst>
                    <a:ext uri="{9D8B030D-6E8A-4147-A177-3AD203B41FA5}">
                      <a16:colId xmlns:a16="http://schemas.microsoft.com/office/drawing/2014/main" val="3267377964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2632939842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2550349447"/>
                    </a:ext>
                  </a:extLst>
                </a:gridCol>
                <a:gridCol w="1086391">
                  <a:extLst>
                    <a:ext uri="{9D8B030D-6E8A-4147-A177-3AD203B41FA5}">
                      <a16:colId xmlns:a16="http://schemas.microsoft.com/office/drawing/2014/main" val="157985606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3658813268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1315870630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2271020496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1017818491"/>
                    </a:ext>
                  </a:extLst>
                </a:gridCol>
              </a:tblGrid>
              <a:tr h="533400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75915" algn="l"/>
                          <a:tab pos="4888865" algn="ctr"/>
                        </a:tabLs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READING AND WRITING NUMBERS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75915" algn="l"/>
                          <a:tab pos="4888865" algn="ctr"/>
                        </a:tabLs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(including Roman Numerals)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75915" algn="l"/>
                          <a:tab pos="4888865" algn="ctr"/>
                        </a:tabLs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75915" algn="l"/>
                          <a:tab pos="4888865" algn="ctr"/>
                        </a:tabLs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6987021"/>
                  </a:ext>
                </a:extLst>
              </a:tr>
              <a:tr h="1618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extLst>
                  <a:ext uri="{0D108BD9-81ED-4DB2-BD59-A6C34878D82A}">
                    <a16:rowId xmlns:a16="http://schemas.microsoft.com/office/drawing/2014/main" val="2684419789"/>
                  </a:ext>
                </a:extLst>
              </a:tr>
              <a:tr h="1103707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Experiment with their own symbols and marks as well as numerals.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FF00"/>
                          </a:solidFill>
                          <a:effectLst/>
                          <a:latin typeface="Letter-join 40" panose="02000805000000020003" pitchFamily="50" charset="0"/>
                        </a:rPr>
                        <a:t>read and write numbers from 1 to 20 in numerals and words.</a:t>
                      </a:r>
                      <a:endParaRPr lang="en-GB" sz="1000" dirty="0">
                        <a:solidFill>
                          <a:srgbClr val="FFFF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read and write numbers to at least 100 in numerals and in words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read and write numbers up to 1</a:t>
                      </a:r>
                      <a:r>
                        <a:rPr lang="en-US" sz="900" spc="-20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000 in numerals and in words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read, write, order and compare numbers to at least 1</a:t>
                      </a:r>
                      <a:r>
                        <a:rPr lang="en-GB" sz="900" spc="-100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000</a:t>
                      </a:r>
                      <a:r>
                        <a:rPr lang="en-GB" sz="900" spc="-100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000 and determine the value of each digit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(appears also in Comparing Numbers)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read, write, order and compare numbers up to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10 000</a:t>
                      </a:r>
                      <a:r>
                        <a:rPr lang="en-US" sz="900" spc="-100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000 and determine the value of each digit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(appears also in Understanding Place Value)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4662305"/>
                  </a:ext>
                </a:extLst>
              </a:tr>
              <a:tr h="1036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tell and write the time from an analogue clock, including using Roman numerals from I to XII, and 12-hour and 24-hour clocks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(copied from Measurement)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read Roman numerals to 100 (I to C) and know that over time, the numeral system changed to include the concept of zero and place value.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read Roman numerals to  1</a:t>
                      </a:r>
                      <a:r>
                        <a:rPr lang="en-GB" sz="900" spc="-200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000 (M) and recognise years written in Roman numerals.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5621658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 dirty="0"/>
              <a:t>© Focus Education (UK) Ltd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998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5051128"/>
              </p:ext>
            </p:extLst>
          </p:nvPr>
        </p:nvGraphicFramePr>
        <p:xfrm>
          <a:off x="224967" y="365129"/>
          <a:ext cx="8694061" cy="36367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6810">
                  <a:extLst>
                    <a:ext uri="{9D8B030D-6E8A-4147-A177-3AD203B41FA5}">
                      <a16:colId xmlns:a16="http://schemas.microsoft.com/office/drawing/2014/main" val="3520438373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76300081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3756981200"/>
                    </a:ext>
                  </a:extLst>
                </a:gridCol>
                <a:gridCol w="1086391">
                  <a:extLst>
                    <a:ext uri="{9D8B030D-6E8A-4147-A177-3AD203B41FA5}">
                      <a16:colId xmlns:a16="http://schemas.microsoft.com/office/drawing/2014/main" val="1118232136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3615677127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2353373936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2811893249"/>
                    </a:ext>
                  </a:extLst>
                </a:gridCol>
                <a:gridCol w="1086810">
                  <a:extLst>
                    <a:ext uri="{9D8B030D-6E8A-4147-A177-3AD203B41FA5}">
                      <a16:colId xmlns:a16="http://schemas.microsoft.com/office/drawing/2014/main" val="300560360"/>
                    </a:ext>
                  </a:extLst>
                </a:gridCol>
              </a:tblGrid>
              <a:tr h="283131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UNDERSTANDING PLACE VALUE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909302"/>
                  </a:ext>
                </a:extLst>
              </a:tr>
              <a:tr h="2080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7054041"/>
                  </a:ext>
                </a:extLst>
              </a:tr>
              <a:tr h="997614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Letter-join 40" panose="02000805000000020003" pitchFamily="50" charset="0"/>
                        </a:rPr>
                        <a:t>recognise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 the place value of each digit in a two-digit number (tens, ones)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Letter-join 40" panose="02000805000000020003" pitchFamily="50" charset="0"/>
                        </a:rPr>
                        <a:t>recognise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 the place value of each digit in a three-digit number (hundreds, tens, ones)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Letter-join 40" panose="02000805000000020003" pitchFamily="50" charset="0"/>
                        </a:rPr>
                        <a:t>recognise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 the place value of each digit in a four-digit number (thousands, hundreds, tens, and ones)  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read, write, order and compare numbers to at least 1</a:t>
                      </a:r>
                      <a:r>
                        <a:rPr lang="en-GB" sz="900" spc="-100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000</a:t>
                      </a:r>
                      <a:r>
                        <a:rPr lang="en-GB" sz="900" spc="-100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000 and determine the value of each digit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(appears also in Reading and Writing Numbers)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recognise and use thousandths and relate them to tenths, hundredths and decimal equivalents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(copied from Fractions)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read, write, order and compare numbers up to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10 000</a:t>
                      </a:r>
                      <a:r>
                        <a:rPr lang="en-US" sz="900" spc="-10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000 and determine the value of each digit </a:t>
                      </a: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(appears also in Reading and Writing Numbers)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891685"/>
                  </a:ext>
                </a:extLst>
              </a:tr>
              <a:tr h="11676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find the effect of dividing a one- or two-digit number by 10 and 100, identifying the value of the digits in the answer as units, tenths and hundredths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(copied from Fractions)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337310" algn="l"/>
                        </a:tabLs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identify the value of each digit to three decimal places and multiply and divide numbers by 10, 100 and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337310" algn="l"/>
                        </a:tabLs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GB" sz="800" spc="-200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000 where the answers are up to three decimal places (copied from Fractions)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367688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4893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962139"/>
              </p:ext>
            </p:extLst>
          </p:nvPr>
        </p:nvGraphicFramePr>
        <p:xfrm>
          <a:off x="181427" y="356535"/>
          <a:ext cx="8781141" cy="48910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7221">
                  <a:extLst>
                    <a:ext uri="{9D8B030D-6E8A-4147-A177-3AD203B41FA5}">
                      <a16:colId xmlns:a16="http://schemas.microsoft.com/office/drawing/2014/main" val="1260704936"/>
                    </a:ext>
                  </a:extLst>
                </a:gridCol>
                <a:gridCol w="1097221">
                  <a:extLst>
                    <a:ext uri="{9D8B030D-6E8A-4147-A177-3AD203B41FA5}">
                      <a16:colId xmlns:a16="http://schemas.microsoft.com/office/drawing/2014/main" val="3883551683"/>
                    </a:ext>
                  </a:extLst>
                </a:gridCol>
                <a:gridCol w="1097221">
                  <a:extLst>
                    <a:ext uri="{9D8B030D-6E8A-4147-A177-3AD203B41FA5}">
                      <a16:colId xmlns:a16="http://schemas.microsoft.com/office/drawing/2014/main" val="1998515786"/>
                    </a:ext>
                  </a:extLst>
                </a:gridCol>
                <a:gridCol w="1097643">
                  <a:extLst>
                    <a:ext uri="{9D8B030D-6E8A-4147-A177-3AD203B41FA5}">
                      <a16:colId xmlns:a16="http://schemas.microsoft.com/office/drawing/2014/main" val="3152560066"/>
                    </a:ext>
                  </a:extLst>
                </a:gridCol>
                <a:gridCol w="1098064">
                  <a:extLst>
                    <a:ext uri="{9D8B030D-6E8A-4147-A177-3AD203B41FA5}">
                      <a16:colId xmlns:a16="http://schemas.microsoft.com/office/drawing/2014/main" val="1019291039"/>
                    </a:ext>
                  </a:extLst>
                </a:gridCol>
                <a:gridCol w="1097643">
                  <a:extLst>
                    <a:ext uri="{9D8B030D-6E8A-4147-A177-3AD203B41FA5}">
                      <a16:colId xmlns:a16="http://schemas.microsoft.com/office/drawing/2014/main" val="3070291059"/>
                    </a:ext>
                  </a:extLst>
                </a:gridCol>
                <a:gridCol w="1098064">
                  <a:extLst>
                    <a:ext uri="{9D8B030D-6E8A-4147-A177-3AD203B41FA5}">
                      <a16:colId xmlns:a16="http://schemas.microsoft.com/office/drawing/2014/main" val="415020508"/>
                    </a:ext>
                  </a:extLst>
                </a:gridCol>
                <a:gridCol w="1098064">
                  <a:extLst>
                    <a:ext uri="{9D8B030D-6E8A-4147-A177-3AD203B41FA5}">
                      <a16:colId xmlns:a16="http://schemas.microsoft.com/office/drawing/2014/main" val="3928155759"/>
                    </a:ext>
                  </a:extLst>
                </a:gridCol>
              </a:tblGrid>
              <a:tr h="360108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ROUNDING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5388554"/>
                  </a:ext>
                </a:extLst>
              </a:tr>
              <a:tr h="153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105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105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105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3982154085"/>
                  </a:ext>
                </a:extLst>
              </a:tr>
              <a:tr h="5533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round any number to the nearest 10, 100 or 1</a:t>
                      </a:r>
                      <a:r>
                        <a:rPr lang="en-US" sz="1000" spc="-10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000 </a:t>
                      </a:r>
                      <a:endParaRPr lang="en-GB" sz="105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round any number up to  1</a:t>
                      </a:r>
                      <a:r>
                        <a:rPr lang="en-US" sz="1000" spc="-10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000</a:t>
                      </a:r>
                      <a:r>
                        <a:rPr lang="en-US" sz="1000" spc="-10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000 to the nearest 10, 100, 1</a:t>
                      </a:r>
                      <a:r>
                        <a:rPr lang="en-US" sz="1000" spc="-10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000, 10 000 and 100</a:t>
                      </a:r>
                      <a:r>
                        <a:rPr lang="en-US" sz="1000" spc="-10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000 </a:t>
                      </a:r>
                      <a:endParaRPr lang="en-GB" sz="105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round any whole number to a required degree of accuracy </a:t>
                      </a:r>
                      <a:endParaRPr lang="en-GB" sz="105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29401430"/>
                  </a:ext>
                </a:extLst>
              </a:tr>
              <a:tr h="697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round decimals with one decimal place to the nearest whole number</a:t>
                      </a:r>
                      <a:endParaRPr lang="en-GB" sz="105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(copied from Fractions) </a:t>
                      </a:r>
                      <a:endParaRPr lang="en-GB" sz="105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round decimals with two decimal places to the nearest whole number and to one decimal place 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(copied from Fractions)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problems which require answers to be rounded to specified degrees of accuracy (copied from Fractions) </a:t>
                      </a:r>
                      <a:endParaRPr lang="en-GB" sz="105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2029249929"/>
                  </a:ext>
                </a:extLst>
              </a:tr>
              <a:tr h="328168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Letter-join 40" panose="02000805000000020003" pitchFamily="50" charset="0"/>
                        </a:rPr>
                        <a:t>PROBLEM SOLVING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3205516"/>
                  </a:ext>
                </a:extLst>
              </a:tr>
              <a:tr h="820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Solve real world mathematical problems with numbers up to 5.</a:t>
                      </a: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Letter-join 40" panose="02000805000000020003" pitchFamily="50" charset="0"/>
                        </a:rPr>
                        <a:t>use place value and number facts to solve problems</a:t>
                      </a:r>
                      <a:endParaRPr lang="en-GB" sz="105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solve number problems and practical problems involving these ideas.</a:t>
                      </a:r>
                      <a:endParaRPr lang="en-GB" sz="105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solve number and practical problems that involve all of the above and with increasingly large positive numbers </a:t>
                      </a:r>
                      <a:endParaRPr lang="en-GB" sz="105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solve number problems and practical problems that involve all of the above </a:t>
                      </a:r>
                      <a:endParaRPr lang="en-GB" sz="105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Letter-join 40" panose="02000805000000020003" pitchFamily="50" charset="0"/>
                        </a:rPr>
                        <a:t>solve number and practical problems that involve all of the above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2750199620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6884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0873311"/>
              </p:ext>
            </p:extLst>
          </p:nvPr>
        </p:nvGraphicFramePr>
        <p:xfrm>
          <a:off x="188687" y="829666"/>
          <a:ext cx="8723084" cy="58918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6508">
                  <a:extLst>
                    <a:ext uri="{9D8B030D-6E8A-4147-A177-3AD203B41FA5}">
                      <a16:colId xmlns:a16="http://schemas.microsoft.com/office/drawing/2014/main" val="197242952"/>
                    </a:ext>
                  </a:extLst>
                </a:gridCol>
                <a:gridCol w="1066508">
                  <a:extLst>
                    <a:ext uri="{9D8B030D-6E8A-4147-A177-3AD203B41FA5}">
                      <a16:colId xmlns:a16="http://schemas.microsoft.com/office/drawing/2014/main" val="1175767473"/>
                    </a:ext>
                  </a:extLst>
                </a:gridCol>
                <a:gridCol w="1066508">
                  <a:extLst>
                    <a:ext uri="{9D8B030D-6E8A-4147-A177-3AD203B41FA5}">
                      <a16:colId xmlns:a16="http://schemas.microsoft.com/office/drawing/2014/main" val="555926011"/>
                    </a:ext>
                  </a:extLst>
                </a:gridCol>
                <a:gridCol w="1140629">
                  <a:extLst>
                    <a:ext uri="{9D8B030D-6E8A-4147-A177-3AD203B41FA5}">
                      <a16:colId xmlns:a16="http://schemas.microsoft.com/office/drawing/2014/main" val="3800964789"/>
                    </a:ext>
                  </a:extLst>
                </a:gridCol>
                <a:gridCol w="1020765">
                  <a:extLst>
                    <a:ext uri="{9D8B030D-6E8A-4147-A177-3AD203B41FA5}">
                      <a16:colId xmlns:a16="http://schemas.microsoft.com/office/drawing/2014/main" val="1371515842"/>
                    </a:ext>
                  </a:extLst>
                </a:gridCol>
                <a:gridCol w="1080908">
                  <a:extLst>
                    <a:ext uri="{9D8B030D-6E8A-4147-A177-3AD203B41FA5}">
                      <a16:colId xmlns:a16="http://schemas.microsoft.com/office/drawing/2014/main" val="1170358379"/>
                    </a:ext>
                  </a:extLst>
                </a:gridCol>
                <a:gridCol w="1140629">
                  <a:extLst>
                    <a:ext uri="{9D8B030D-6E8A-4147-A177-3AD203B41FA5}">
                      <a16:colId xmlns:a16="http://schemas.microsoft.com/office/drawing/2014/main" val="355731704"/>
                    </a:ext>
                  </a:extLst>
                </a:gridCol>
                <a:gridCol w="1140629">
                  <a:extLst>
                    <a:ext uri="{9D8B030D-6E8A-4147-A177-3AD203B41FA5}">
                      <a16:colId xmlns:a16="http://schemas.microsoft.com/office/drawing/2014/main" val="406145763"/>
                    </a:ext>
                  </a:extLst>
                </a:gridCol>
              </a:tblGrid>
              <a:tr h="286034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NUMBER BONDS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015289"/>
                  </a:ext>
                </a:extLst>
              </a:tr>
              <a:tr h="1610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 </a:t>
                      </a: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extLst>
                  <a:ext uri="{0D108BD9-81ED-4DB2-BD59-A6C34878D82A}">
                    <a16:rowId xmlns:a16="http://schemas.microsoft.com/office/drawing/2014/main" val="76446841"/>
                  </a:ext>
                </a:extLst>
              </a:tr>
              <a:tr h="9805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Automatically recall number bonds for numbers 0–5 and some to 10</a:t>
                      </a: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FF00"/>
                          </a:solidFill>
                          <a:effectLst/>
                          <a:latin typeface="Letter-join 40" panose="02000805000000020003" pitchFamily="50" charset="0"/>
                        </a:rPr>
                        <a:t>represent and use number bonds and related subtraction facts within 20 </a:t>
                      </a:r>
                      <a:endParaRPr lang="en-GB" sz="1000" dirty="0">
                        <a:solidFill>
                          <a:srgbClr val="FFFF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recall and use addition and subtraction facts to 20 fluently, and derive and use related facts up to 100 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05345"/>
                  </a:ext>
                </a:extLst>
              </a:tr>
              <a:tr h="242633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MENTAL CALCULATION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1130434"/>
                  </a:ext>
                </a:extLst>
              </a:tr>
              <a:tr h="23813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FF00"/>
                          </a:solidFill>
                          <a:effectLst/>
                          <a:latin typeface="Letter-join 40" panose="02000805000000020003" pitchFamily="50" charset="0"/>
                        </a:rPr>
                        <a:t>add and subtract one-digit and two-digit numbers to 20, including zero </a:t>
                      </a:r>
                      <a:endParaRPr lang="en-GB" sz="1000" dirty="0">
                        <a:solidFill>
                          <a:srgbClr val="FFFF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add and subtract numbers using concrete objects, pictorial representations, and mentally, including: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 two-digit number and ones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 two-digit number and tens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two two-digit numbers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adding three one-digit numbers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add and subtract numbers mentally, including: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 three-digit number and ones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 three-digit number and tens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 three-digit number and hundreds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add and subtract numbers mentally with increasingly large numbers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perform mental calculations, including with mixed operations and large numbers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7846898"/>
                  </a:ext>
                </a:extLst>
              </a:tr>
              <a:tr h="13696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FF00"/>
                          </a:solidFill>
                          <a:effectLst/>
                          <a:latin typeface="Letter-join 40" panose="02000805000000020003" pitchFamily="50" charset="0"/>
                        </a:rPr>
                        <a:t>read, write and interpret mathematical statements involving addition (+), subtraction (-) and equals (=) signs </a:t>
                      </a:r>
                      <a:endParaRPr lang="en-GB" sz="1000" dirty="0">
                        <a:solidFill>
                          <a:srgbClr val="FFFF0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FFFF00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Written Methods)</a:t>
                      </a:r>
                      <a:endParaRPr lang="en-GB" sz="1000" dirty="0">
                        <a:solidFill>
                          <a:srgbClr val="FFFF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show that addition of two numbers can be done in any order (commutative) and subtraction of one number from another cannot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use their knowledge of the order of operations to carry out calculations involving the four operations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4168809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6</a:t>
            </a:fld>
            <a:endParaRPr lang="en-GB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-1082351" y="3609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850" y="0"/>
            <a:ext cx="1333499" cy="77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88687" y="156545"/>
            <a:ext cx="4809330" cy="56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Number: Addition and Subtraction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766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5241308"/>
              </p:ext>
            </p:extLst>
          </p:nvPr>
        </p:nvGraphicFramePr>
        <p:xfrm>
          <a:off x="174171" y="292477"/>
          <a:ext cx="8795654" cy="43860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75380">
                  <a:extLst>
                    <a:ext uri="{9D8B030D-6E8A-4147-A177-3AD203B41FA5}">
                      <a16:colId xmlns:a16="http://schemas.microsoft.com/office/drawing/2014/main" val="2025861688"/>
                    </a:ext>
                  </a:extLst>
                </a:gridCol>
                <a:gridCol w="1075380">
                  <a:extLst>
                    <a:ext uri="{9D8B030D-6E8A-4147-A177-3AD203B41FA5}">
                      <a16:colId xmlns:a16="http://schemas.microsoft.com/office/drawing/2014/main" val="244685306"/>
                    </a:ext>
                  </a:extLst>
                </a:gridCol>
                <a:gridCol w="1075380">
                  <a:extLst>
                    <a:ext uri="{9D8B030D-6E8A-4147-A177-3AD203B41FA5}">
                      <a16:colId xmlns:a16="http://schemas.microsoft.com/office/drawing/2014/main" val="2155644590"/>
                    </a:ext>
                  </a:extLst>
                </a:gridCol>
                <a:gridCol w="1150119">
                  <a:extLst>
                    <a:ext uri="{9D8B030D-6E8A-4147-A177-3AD203B41FA5}">
                      <a16:colId xmlns:a16="http://schemas.microsoft.com/office/drawing/2014/main" val="1359855115"/>
                    </a:ext>
                  </a:extLst>
                </a:gridCol>
                <a:gridCol w="1029256">
                  <a:extLst>
                    <a:ext uri="{9D8B030D-6E8A-4147-A177-3AD203B41FA5}">
                      <a16:colId xmlns:a16="http://schemas.microsoft.com/office/drawing/2014/main" val="3957322038"/>
                    </a:ext>
                  </a:extLst>
                </a:gridCol>
                <a:gridCol w="1089901">
                  <a:extLst>
                    <a:ext uri="{9D8B030D-6E8A-4147-A177-3AD203B41FA5}">
                      <a16:colId xmlns:a16="http://schemas.microsoft.com/office/drawing/2014/main" val="4240652566"/>
                    </a:ext>
                  </a:extLst>
                </a:gridCol>
                <a:gridCol w="1150119">
                  <a:extLst>
                    <a:ext uri="{9D8B030D-6E8A-4147-A177-3AD203B41FA5}">
                      <a16:colId xmlns:a16="http://schemas.microsoft.com/office/drawing/2014/main" val="3112711073"/>
                    </a:ext>
                  </a:extLst>
                </a:gridCol>
                <a:gridCol w="1150119">
                  <a:extLst>
                    <a:ext uri="{9D8B030D-6E8A-4147-A177-3AD203B41FA5}">
                      <a16:colId xmlns:a16="http://schemas.microsoft.com/office/drawing/2014/main" val="3828270791"/>
                    </a:ext>
                  </a:extLst>
                </a:gridCol>
              </a:tblGrid>
              <a:tr h="273580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WRITTEN METHODS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701083"/>
                  </a:ext>
                </a:extLst>
              </a:tr>
              <a:tr h="1538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 </a:t>
                      </a: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extLst>
                  <a:ext uri="{0D108BD9-81ED-4DB2-BD59-A6C34878D82A}">
                    <a16:rowId xmlns:a16="http://schemas.microsoft.com/office/drawing/2014/main" val="3610466540"/>
                  </a:ext>
                </a:extLst>
              </a:tr>
              <a:tr h="12043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FF00"/>
                          </a:solidFill>
                          <a:effectLst/>
                          <a:latin typeface="Letter-join 40" panose="02000805000000020003" pitchFamily="50" charset="0"/>
                        </a:rPr>
                        <a:t>read, write and interpret mathematical statements involving addition (+), subtraction (-) and equals (=) signs </a:t>
                      </a:r>
                      <a:endParaRPr lang="en-GB" sz="1000" dirty="0">
                        <a:solidFill>
                          <a:srgbClr val="FFFF0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FFFF00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Mental Calculation)</a:t>
                      </a:r>
                      <a:endParaRPr lang="en-GB" sz="1000" dirty="0">
                        <a:solidFill>
                          <a:srgbClr val="FFFF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add and subtract numbers with up to three digits, using formal written methods of columnar addition and subtraction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add and subtract numbers with up to 4 digits using the formal written methods of columnar addition and subtraction where appropriate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add and subtract whole numbers with more than 4 digits, including using formal written methods (columnar addition and subtraction)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extLst>
                  <a:ext uri="{0D108BD9-81ED-4DB2-BD59-A6C34878D82A}">
                    <a16:rowId xmlns:a16="http://schemas.microsoft.com/office/drawing/2014/main" val="3265144586"/>
                  </a:ext>
                </a:extLst>
              </a:tr>
              <a:tr h="299466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INVERSE OPERATIONS, ESTIMATING AND CHECKING ANSWERS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112716"/>
                  </a:ext>
                </a:extLst>
              </a:tr>
              <a:tr h="1077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recognise and use the inverse relationship between addition and subtraction and use this to check calculations and solve missing number problems.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estimate the answer to a calculation and use inverse operations to check answers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estimate and use inverse operations to check answers to a calculation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use rounding to check answers to calculations and determine, in the context of a problem, levels of accuracy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use estimation to check answers to calculations and determine, in the context of a problem, levels of accuracy.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extLst>
                  <a:ext uri="{0D108BD9-81ED-4DB2-BD59-A6C34878D82A}">
                    <a16:rowId xmlns:a16="http://schemas.microsoft.com/office/drawing/2014/main" val="2474556297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9936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2926981"/>
              </p:ext>
            </p:extLst>
          </p:nvPr>
        </p:nvGraphicFramePr>
        <p:xfrm>
          <a:off x="195939" y="273716"/>
          <a:ext cx="8752117" cy="56470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15978">
                  <a:extLst>
                    <a:ext uri="{9D8B030D-6E8A-4147-A177-3AD203B41FA5}">
                      <a16:colId xmlns:a16="http://schemas.microsoft.com/office/drawing/2014/main" val="1942448892"/>
                    </a:ext>
                  </a:extLst>
                </a:gridCol>
                <a:gridCol w="1115978">
                  <a:extLst>
                    <a:ext uri="{9D8B030D-6E8A-4147-A177-3AD203B41FA5}">
                      <a16:colId xmlns:a16="http://schemas.microsoft.com/office/drawing/2014/main" val="3836759084"/>
                    </a:ext>
                  </a:extLst>
                </a:gridCol>
                <a:gridCol w="1115978">
                  <a:extLst>
                    <a:ext uri="{9D8B030D-6E8A-4147-A177-3AD203B41FA5}">
                      <a16:colId xmlns:a16="http://schemas.microsoft.com/office/drawing/2014/main" val="933125688"/>
                    </a:ext>
                  </a:extLst>
                </a:gridCol>
                <a:gridCol w="1115978">
                  <a:extLst>
                    <a:ext uri="{9D8B030D-6E8A-4147-A177-3AD203B41FA5}">
                      <a16:colId xmlns:a16="http://schemas.microsoft.com/office/drawing/2014/main" val="562168582"/>
                    </a:ext>
                  </a:extLst>
                </a:gridCol>
                <a:gridCol w="998702">
                  <a:extLst>
                    <a:ext uri="{9D8B030D-6E8A-4147-A177-3AD203B41FA5}">
                      <a16:colId xmlns:a16="http://schemas.microsoft.com/office/drawing/2014/main" val="2037085343"/>
                    </a:ext>
                  </a:extLst>
                </a:gridCol>
                <a:gridCol w="1057547">
                  <a:extLst>
                    <a:ext uri="{9D8B030D-6E8A-4147-A177-3AD203B41FA5}">
                      <a16:colId xmlns:a16="http://schemas.microsoft.com/office/drawing/2014/main" val="1249232531"/>
                    </a:ext>
                  </a:extLst>
                </a:gridCol>
                <a:gridCol w="1115978">
                  <a:extLst>
                    <a:ext uri="{9D8B030D-6E8A-4147-A177-3AD203B41FA5}">
                      <a16:colId xmlns:a16="http://schemas.microsoft.com/office/drawing/2014/main" val="148452125"/>
                    </a:ext>
                  </a:extLst>
                </a:gridCol>
                <a:gridCol w="1115978">
                  <a:extLst>
                    <a:ext uri="{9D8B030D-6E8A-4147-A177-3AD203B41FA5}">
                      <a16:colId xmlns:a16="http://schemas.microsoft.com/office/drawing/2014/main" val="3838209393"/>
                    </a:ext>
                  </a:extLst>
                </a:gridCol>
              </a:tblGrid>
              <a:tr h="259684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Letter-join 40" panose="02000805000000020003" pitchFamily="50" charset="0"/>
                        </a:rPr>
                        <a:t>PROBLEM SOLVING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0531164"/>
                  </a:ext>
                </a:extLst>
              </a:tr>
              <a:tr h="1725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 </a:t>
                      </a: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/>
                </a:tc>
                <a:extLst>
                  <a:ext uri="{0D108BD9-81ED-4DB2-BD59-A6C34878D82A}">
                    <a16:rowId xmlns:a16="http://schemas.microsoft.com/office/drawing/2014/main" val="1460730836"/>
                  </a:ext>
                </a:extLst>
              </a:tr>
              <a:tr h="2068164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</a:rPr>
                        <a:t>solve one-step problems that involve addition and subtraction, using concrete objects and pictorial representations, and missing number problems such as </a:t>
                      </a: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</a:rPr>
                        <a:t>7 = </a:t>
                      </a: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sym typeface="Wingdings 2" panose="05020102010507070707" pitchFamily="18" charset="2"/>
                        </a:rPr>
                        <a:t></a:t>
                      </a: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</a:rPr>
                        <a:t> - 9</a:t>
                      </a: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solve problems with addition and subtraction: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using concrete objects and pictorial representations, including those involving numbers, quantities and measures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applying their increasing knowledge of mental and written methods 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problems, including missing number problems, using number facts, place value, and more complex addition and subtraction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solve addition and subtraction two-step problems in contexts, deciding which operations and methods to use and why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solve addition and subtraction multi-step problems in contexts, deciding which operations and methods to use and why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solve addition and subtraction multi-step problems in contexts, deciding which operations and methods to use and why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410097"/>
                  </a:ext>
                </a:extLst>
              </a:tr>
              <a:tr h="8763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Solve problems involving addition, subtraction, multiplication and division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0216479"/>
                  </a:ext>
                </a:extLst>
              </a:tr>
              <a:tr h="135048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solve simple problems in a practical context involving addition and subtraction of money of the same unit, including giving change (copied from Measurement)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35" marR="5413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4526646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8</a:t>
            </a:fld>
            <a:endParaRPr lang="en-GB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666748" y="214140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460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4017839"/>
              </p:ext>
            </p:extLst>
          </p:nvPr>
        </p:nvGraphicFramePr>
        <p:xfrm>
          <a:off x="157241" y="814272"/>
          <a:ext cx="8829513" cy="58722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3083">
                  <a:extLst>
                    <a:ext uri="{9D8B030D-6E8A-4147-A177-3AD203B41FA5}">
                      <a16:colId xmlns:a16="http://schemas.microsoft.com/office/drawing/2014/main" val="1725121837"/>
                    </a:ext>
                  </a:extLst>
                </a:gridCol>
                <a:gridCol w="1033083">
                  <a:extLst>
                    <a:ext uri="{9D8B030D-6E8A-4147-A177-3AD203B41FA5}">
                      <a16:colId xmlns:a16="http://schemas.microsoft.com/office/drawing/2014/main" val="1720584783"/>
                    </a:ext>
                  </a:extLst>
                </a:gridCol>
                <a:gridCol w="1033083">
                  <a:extLst>
                    <a:ext uri="{9D8B030D-6E8A-4147-A177-3AD203B41FA5}">
                      <a16:colId xmlns:a16="http://schemas.microsoft.com/office/drawing/2014/main" val="4112069091"/>
                    </a:ext>
                  </a:extLst>
                </a:gridCol>
                <a:gridCol w="1109609">
                  <a:extLst>
                    <a:ext uri="{9D8B030D-6E8A-4147-A177-3AD203B41FA5}">
                      <a16:colId xmlns:a16="http://schemas.microsoft.com/office/drawing/2014/main" val="3879140277"/>
                    </a:ext>
                  </a:extLst>
                </a:gridCol>
                <a:gridCol w="1417447">
                  <a:extLst>
                    <a:ext uri="{9D8B030D-6E8A-4147-A177-3AD203B41FA5}">
                      <a16:colId xmlns:a16="http://schemas.microsoft.com/office/drawing/2014/main" val="949316692"/>
                    </a:ext>
                  </a:extLst>
                </a:gridCol>
                <a:gridCol w="949602">
                  <a:extLst>
                    <a:ext uri="{9D8B030D-6E8A-4147-A177-3AD203B41FA5}">
                      <a16:colId xmlns:a16="http://schemas.microsoft.com/office/drawing/2014/main" val="2891584779"/>
                    </a:ext>
                  </a:extLst>
                </a:gridCol>
                <a:gridCol w="1084390">
                  <a:extLst>
                    <a:ext uri="{9D8B030D-6E8A-4147-A177-3AD203B41FA5}">
                      <a16:colId xmlns:a16="http://schemas.microsoft.com/office/drawing/2014/main" val="2074479990"/>
                    </a:ext>
                  </a:extLst>
                </a:gridCol>
                <a:gridCol w="75563">
                  <a:extLst>
                    <a:ext uri="{9D8B030D-6E8A-4147-A177-3AD203B41FA5}">
                      <a16:colId xmlns:a16="http://schemas.microsoft.com/office/drawing/2014/main" val="3050412265"/>
                    </a:ext>
                  </a:extLst>
                </a:gridCol>
                <a:gridCol w="1093653">
                  <a:extLst>
                    <a:ext uri="{9D8B030D-6E8A-4147-A177-3AD203B41FA5}">
                      <a16:colId xmlns:a16="http://schemas.microsoft.com/office/drawing/2014/main" val="273702648"/>
                    </a:ext>
                  </a:extLst>
                </a:gridCol>
              </a:tblGrid>
              <a:tr h="301359"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MULTIPLICATION &amp; DIVISION FACTS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5360602"/>
                  </a:ext>
                </a:extLst>
              </a:tr>
              <a:tr h="1380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/>
                </a:tc>
                <a:extLst>
                  <a:ext uri="{0D108BD9-81ED-4DB2-BD59-A6C34878D82A}">
                    <a16:rowId xmlns:a16="http://schemas.microsoft.com/office/drawing/2014/main" val="816791944"/>
                  </a:ext>
                </a:extLst>
              </a:tr>
              <a:tr h="8198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</a:rPr>
                        <a:t>count in multiples of twos, fives and tens </a:t>
                      </a: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</a:rPr>
                        <a:t>(copied from Number and Place Value)</a:t>
                      </a: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count in steps of 2, 3, and 5 from 0, and in tens from any number, forward or backward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(copied from Number and Place Value)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count from 0 in multiples of 4, 8, 50 and 100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(copied from Number and Place Value)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count in multiples of 6, 7, 9, 25 and 1</a:t>
                      </a:r>
                      <a:r>
                        <a:rPr lang="en-US" sz="700" spc="-10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000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(copied from Number and Place Value)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count forwards or backwards in steps of powers of 10 for any given number up to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1 000 000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(copied from Number and Place Value)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513874"/>
                  </a:ext>
                </a:extLst>
              </a:tr>
              <a:tr h="9782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recall and use multiplication and division facts for the 2, 5 and 10 multiplication tables, including recognising odd and even numbers 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recall and use multiplication and division facts for the 3, 4 and 8 multiplication tables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recall multiplication and division facts for multiplication tables up to 12 × 12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7977513"/>
                  </a:ext>
                </a:extLst>
              </a:tr>
              <a:tr h="240877"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MENTAL CALCULATION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70470"/>
                  </a:ext>
                </a:extLst>
              </a:tr>
              <a:tr h="15398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write and calculate mathematical statements for multiplication and division using the multiplication tables that they know, including for two-digit numbers times one-digit numbers, using mental and progressing to formal written methods  </a:t>
                      </a:r>
                      <a:r>
                        <a:rPr lang="en-GB" sz="700">
                          <a:effectLst/>
                          <a:latin typeface="Letter-join 40" panose="02000805000000020003" pitchFamily="50" charset="0"/>
                        </a:rPr>
                        <a:t>(appears also in Written Methods)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use place value, known and derived facts to multiply and divide mentally, including: multiplying by 0 and 1; dividing by 1; multiplying together three numbers 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multiply and divide numbers mentally drawing upon known facts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perform mental calculations, including with mixed operations and large numbers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3043563"/>
                  </a:ext>
                </a:extLst>
              </a:tr>
              <a:tr h="1303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show that multiplication of two numbers can be done in any order (commutative) and division of one number by another cannot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recognise and use factor pairs and commutativity in mental calculations </a:t>
                      </a:r>
                      <a:r>
                        <a:rPr lang="en-GB" sz="700" dirty="0">
                          <a:effectLst/>
                          <a:latin typeface="Letter-join 40" panose="02000805000000020003" pitchFamily="50" charset="0"/>
                        </a:rPr>
                        <a:t>(appears also in Properties of Numbers)</a:t>
                      </a: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multiply and divide whole numbers and those involving decimals by 10, 100 and 1000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Letter-join 40" panose="02000805000000020003" pitchFamily="50" charset="0"/>
                        </a:rPr>
                        <a:t>associate a fraction with division and calculate decimal fraction equivalents (e.g. 0.375) for a simple fraction (e.g. </a:t>
                      </a:r>
                      <a:r>
                        <a:rPr lang="en-GB" sz="700" baseline="30000" dirty="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GB" sz="700" dirty="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GB" sz="700" baseline="-25000" dirty="0">
                          <a:effectLst/>
                          <a:latin typeface="Letter-join 40" panose="02000805000000020003" pitchFamily="50" charset="0"/>
                        </a:rPr>
                        <a:t>8</a:t>
                      </a:r>
                      <a:r>
                        <a:rPr lang="en-GB" sz="700" dirty="0">
                          <a:effectLst/>
                          <a:latin typeface="Letter-join 40" panose="02000805000000020003" pitchFamily="50" charset="0"/>
                        </a:rPr>
                        <a:t>) 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  <a:latin typeface="Letter-join 40" panose="02000805000000020003" pitchFamily="50" charset="0"/>
                        </a:rPr>
                        <a:t>(copied from Fractions)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3" marR="5016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8986549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9</a:t>
            </a:fld>
            <a:endParaRPr lang="en-GB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643" y="251623"/>
            <a:ext cx="921031" cy="53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57241" y="172506"/>
            <a:ext cx="5046574" cy="56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altLang="en-US" sz="2000" dirty="0"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Number: Multiplication and Division</a:t>
            </a:r>
          </a:p>
        </p:txBody>
      </p:sp>
    </p:spTree>
    <p:extLst>
      <p:ext uri="{BB962C8B-B14F-4D97-AF65-F5344CB8AC3E}">
        <p14:creationId xmlns:p14="http://schemas.microsoft.com/office/powerpoint/2010/main" val="3753997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8070493"/>
              </p:ext>
            </p:extLst>
          </p:nvPr>
        </p:nvGraphicFramePr>
        <p:xfrm>
          <a:off x="195941" y="306710"/>
          <a:ext cx="8752114" cy="57469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3982">
                  <a:extLst>
                    <a:ext uri="{9D8B030D-6E8A-4147-A177-3AD203B41FA5}">
                      <a16:colId xmlns:a16="http://schemas.microsoft.com/office/drawing/2014/main" val="1323553440"/>
                    </a:ext>
                  </a:extLst>
                </a:gridCol>
                <a:gridCol w="1023982">
                  <a:extLst>
                    <a:ext uri="{9D8B030D-6E8A-4147-A177-3AD203B41FA5}">
                      <a16:colId xmlns:a16="http://schemas.microsoft.com/office/drawing/2014/main" val="2419528536"/>
                    </a:ext>
                  </a:extLst>
                </a:gridCol>
                <a:gridCol w="1023982">
                  <a:extLst>
                    <a:ext uri="{9D8B030D-6E8A-4147-A177-3AD203B41FA5}">
                      <a16:colId xmlns:a16="http://schemas.microsoft.com/office/drawing/2014/main" val="1067592783"/>
                    </a:ext>
                  </a:extLst>
                </a:gridCol>
                <a:gridCol w="1211023">
                  <a:extLst>
                    <a:ext uri="{9D8B030D-6E8A-4147-A177-3AD203B41FA5}">
                      <a16:colId xmlns:a16="http://schemas.microsoft.com/office/drawing/2014/main" val="2994872418"/>
                    </a:ext>
                  </a:extLst>
                </a:gridCol>
                <a:gridCol w="1049409">
                  <a:extLst>
                    <a:ext uri="{9D8B030D-6E8A-4147-A177-3AD203B41FA5}">
                      <a16:colId xmlns:a16="http://schemas.microsoft.com/office/drawing/2014/main" val="1100040801"/>
                    </a:ext>
                  </a:extLst>
                </a:gridCol>
                <a:gridCol w="916239">
                  <a:extLst>
                    <a:ext uri="{9D8B030D-6E8A-4147-A177-3AD203B41FA5}">
                      <a16:colId xmlns:a16="http://schemas.microsoft.com/office/drawing/2014/main" val="870134874"/>
                    </a:ext>
                  </a:extLst>
                </a:gridCol>
                <a:gridCol w="976145">
                  <a:extLst>
                    <a:ext uri="{9D8B030D-6E8A-4147-A177-3AD203B41FA5}">
                      <a16:colId xmlns:a16="http://schemas.microsoft.com/office/drawing/2014/main" val="3455469606"/>
                    </a:ext>
                  </a:extLst>
                </a:gridCol>
                <a:gridCol w="1527352">
                  <a:extLst>
                    <a:ext uri="{9D8B030D-6E8A-4147-A177-3AD203B41FA5}">
                      <a16:colId xmlns:a16="http://schemas.microsoft.com/office/drawing/2014/main" val="2329988029"/>
                    </a:ext>
                  </a:extLst>
                </a:gridCol>
              </a:tblGrid>
              <a:tr h="243019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WRITTEN CALCULATION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560999"/>
                  </a:ext>
                </a:extLst>
              </a:tr>
              <a:tr h="1440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8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extLst>
                  <a:ext uri="{0D108BD9-81ED-4DB2-BD59-A6C34878D82A}">
                    <a16:rowId xmlns:a16="http://schemas.microsoft.com/office/drawing/2014/main" val="4245676980"/>
                  </a:ext>
                </a:extLst>
              </a:tr>
              <a:tr h="1990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calculate mathematical statements for multiplication and division within the multiplication tables and write them using the multiplication (×), division (÷) and equals (=) signs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write and calculate mathematical statements for multiplication and division using the multiplication tables that they know, including for two-digit numbers times one-digit numbers, using mental and progressing to formal written methods </a:t>
                      </a:r>
                      <a:r>
                        <a:rPr lang="en-GB" sz="700">
                          <a:effectLst/>
                          <a:latin typeface="Letter-join 40" panose="02000805000000020003" pitchFamily="50" charset="0"/>
                        </a:rPr>
                        <a:t>(appears also in Mental Methods)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multiply two-digit and three-digit numbers by a one-digit number using formal written layout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multiply numbers up to 4 digits by a one- or two-digit number using a formal written method, including long multiplication for two-digit numbers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multiply multi-digit numbers up to 4 digits by a two-digit whole number using the formal written method of long multiplication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extLst>
                  <a:ext uri="{0D108BD9-81ED-4DB2-BD59-A6C34878D82A}">
                    <a16:rowId xmlns:a16="http://schemas.microsoft.com/office/drawing/2014/main" val="3318121304"/>
                  </a:ext>
                </a:extLst>
              </a:tr>
              <a:tr h="15032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divide numbers up to 4 digits by a one-digit number using the formal written method of short division and interpret remainders appropriately for the context 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divide numbers up to 4-digits by a two-digit whole number using the formal written method of short division where appropriate for the context divide numbers  up to 4 digits by a two-digit whole number using the formal written method of long division, and interpret remainders as whole number remainders, fractions, or by rounding, as appropriate for the context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extLst>
                  <a:ext uri="{0D108BD9-81ED-4DB2-BD59-A6C34878D82A}">
                    <a16:rowId xmlns:a16="http://schemas.microsoft.com/office/drawing/2014/main" val="3311336002"/>
                  </a:ext>
                </a:extLst>
              </a:tr>
              <a:tr h="5693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  <a:latin typeface="Letter-join 40" panose="02000805000000020003" pitchFamily="50" charset="0"/>
                        </a:rPr>
                        <a:t>use written division methods in cases where the answer has up to two decimal places (copied from Fractions (including decimals))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46" marR="51246" marT="0" marB="0"/>
                </a:tc>
                <a:extLst>
                  <a:ext uri="{0D108BD9-81ED-4DB2-BD59-A6C34878D82A}">
                    <a16:rowId xmlns:a16="http://schemas.microsoft.com/office/drawing/2014/main" val="492938099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53303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4064065"/>
              </p:ext>
            </p:extLst>
          </p:nvPr>
        </p:nvGraphicFramePr>
        <p:xfrm>
          <a:off x="212274" y="368114"/>
          <a:ext cx="8699498" cy="54861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7385">
                  <a:extLst>
                    <a:ext uri="{9D8B030D-6E8A-4147-A177-3AD203B41FA5}">
                      <a16:colId xmlns:a16="http://schemas.microsoft.com/office/drawing/2014/main" val="1532894846"/>
                    </a:ext>
                  </a:extLst>
                </a:gridCol>
                <a:gridCol w="1087385">
                  <a:extLst>
                    <a:ext uri="{9D8B030D-6E8A-4147-A177-3AD203B41FA5}">
                      <a16:colId xmlns:a16="http://schemas.microsoft.com/office/drawing/2014/main" val="1450938802"/>
                    </a:ext>
                  </a:extLst>
                </a:gridCol>
                <a:gridCol w="1087385">
                  <a:extLst>
                    <a:ext uri="{9D8B030D-6E8A-4147-A177-3AD203B41FA5}">
                      <a16:colId xmlns:a16="http://schemas.microsoft.com/office/drawing/2014/main" val="1747991686"/>
                    </a:ext>
                  </a:extLst>
                </a:gridCol>
                <a:gridCol w="1087385">
                  <a:extLst>
                    <a:ext uri="{9D8B030D-6E8A-4147-A177-3AD203B41FA5}">
                      <a16:colId xmlns:a16="http://schemas.microsoft.com/office/drawing/2014/main" val="3896923641"/>
                    </a:ext>
                  </a:extLst>
                </a:gridCol>
                <a:gridCol w="1087385">
                  <a:extLst>
                    <a:ext uri="{9D8B030D-6E8A-4147-A177-3AD203B41FA5}">
                      <a16:colId xmlns:a16="http://schemas.microsoft.com/office/drawing/2014/main" val="890574343"/>
                    </a:ext>
                  </a:extLst>
                </a:gridCol>
                <a:gridCol w="1087385">
                  <a:extLst>
                    <a:ext uri="{9D8B030D-6E8A-4147-A177-3AD203B41FA5}">
                      <a16:colId xmlns:a16="http://schemas.microsoft.com/office/drawing/2014/main" val="1192591880"/>
                    </a:ext>
                  </a:extLst>
                </a:gridCol>
                <a:gridCol w="1087385">
                  <a:extLst>
                    <a:ext uri="{9D8B030D-6E8A-4147-A177-3AD203B41FA5}">
                      <a16:colId xmlns:a16="http://schemas.microsoft.com/office/drawing/2014/main" val="1053896606"/>
                    </a:ext>
                  </a:extLst>
                </a:gridCol>
                <a:gridCol w="1087803">
                  <a:extLst>
                    <a:ext uri="{9D8B030D-6E8A-4147-A177-3AD203B41FA5}">
                      <a16:colId xmlns:a16="http://schemas.microsoft.com/office/drawing/2014/main" val="2453511364"/>
                    </a:ext>
                  </a:extLst>
                </a:gridCol>
              </a:tblGrid>
              <a:tr h="344900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PROPERTIES OF NUMBERS: MULTIPLES,</a:t>
                      </a:r>
                      <a:r>
                        <a:rPr lang="en-GB" sz="900" u="sng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FACTORS,</a:t>
                      </a:r>
                      <a:r>
                        <a:rPr lang="en-GB" sz="900" u="sng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PRIMES,</a:t>
                      </a:r>
                      <a:r>
                        <a:rPr lang="en-GB" sz="900" u="sng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SQUARE AND CUBE NUMBERS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2048858"/>
                  </a:ext>
                </a:extLst>
              </a:tr>
              <a:tr h="1538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extLst>
                  <a:ext uri="{0D108BD9-81ED-4DB2-BD59-A6C34878D82A}">
                    <a16:rowId xmlns:a16="http://schemas.microsoft.com/office/drawing/2014/main" val="1224002171"/>
                  </a:ext>
                </a:extLst>
              </a:tr>
              <a:tr h="669095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 and use factor pairs and commutativity in mental calculations (repeated)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identify multiples and factors, including finding all factor pairs of a number, and common factors of two numbers.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identify common factors, common multiples and prime numbers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use common factors to simplify fractions; use common multiples to express fractions in the same denomination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(copied from Fractions)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3491259"/>
                  </a:ext>
                </a:extLst>
              </a:tr>
              <a:tr h="6690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know and use the vocabulary of prime numbers, prime factors and composite (non-prime) numbers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04066"/>
                  </a:ext>
                </a:extLst>
              </a:tr>
              <a:tr h="53527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establish whether a number up to 100 is prime and recall prime numbers up to 19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0379699"/>
                  </a:ext>
                </a:extLst>
              </a:tr>
              <a:tr h="9732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 and use square numbers and cube numbers, and the notation for squared (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) and cubed (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)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calculate, estimate and compare volume of cubes and cuboids using standard units, including </a:t>
                      </a:r>
                      <a:r>
                        <a:rPr lang="en-US" sz="800" dirty="0" err="1">
                          <a:effectLst/>
                          <a:latin typeface="Letter-join 40" panose="02000805000000020003" pitchFamily="50" charset="0"/>
                        </a:rPr>
                        <a:t>centimetre</a:t>
                      </a: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 cubed (cm</a:t>
                      </a:r>
                      <a:r>
                        <a:rPr lang="en-US" sz="800" baseline="30000" dirty="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) and cubic </a:t>
                      </a:r>
                      <a:r>
                        <a:rPr lang="en-US" sz="800" dirty="0" err="1">
                          <a:effectLst/>
                          <a:latin typeface="Letter-join 40" panose="02000805000000020003" pitchFamily="50" charset="0"/>
                        </a:rPr>
                        <a:t>metres</a:t>
                      </a: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 (m</a:t>
                      </a:r>
                      <a:r>
                        <a:rPr lang="en-US" sz="800" baseline="30000" dirty="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), and extending to other units such as mm</a:t>
                      </a:r>
                      <a:r>
                        <a:rPr lang="en-US" sz="800" baseline="30000" dirty="0">
                          <a:effectLst/>
                          <a:latin typeface="Letter-join 40" panose="02000805000000020003" pitchFamily="50" charset="0"/>
                        </a:rPr>
                        <a:t>3 </a:t>
                      </a: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and km</a:t>
                      </a:r>
                      <a:r>
                        <a:rPr lang="en-US" sz="800" baseline="30000" dirty="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(copied from Measures)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extLst>
                  <a:ext uri="{0D108BD9-81ED-4DB2-BD59-A6C34878D82A}">
                    <a16:rowId xmlns:a16="http://schemas.microsoft.com/office/drawing/2014/main" val="2281561420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6847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1072537"/>
              </p:ext>
            </p:extLst>
          </p:nvPr>
        </p:nvGraphicFramePr>
        <p:xfrm>
          <a:off x="249006" y="405043"/>
          <a:ext cx="8645983" cy="30106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0696">
                  <a:extLst>
                    <a:ext uri="{9D8B030D-6E8A-4147-A177-3AD203B41FA5}">
                      <a16:colId xmlns:a16="http://schemas.microsoft.com/office/drawing/2014/main" val="4129457109"/>
                    </a:ext>
                  </a:extLst>
                </a:gridCol>
                <a:gridCol w="1080696">
                  <a:extLst>
                    <a:ext uri="{9D8B030D-6E8A-4147-A177-3AD203B41FA5}">
                      <a16:colId xmlns:a16="http://schemas.microsoft.com/office/drawing/2014/main" val="1443896865"/>
                    </a:ext>
                  </a:extLst>
                </a:gridCol>
                <a:gridCol w="1080696">
                  <a:extLst>
                    <a:ext uri="{9D8B030D-6E8A-4147-A177-3AD203B41FA5}">
                      <a16:colId xmlns:a16="http://schemas.microsoft.com/office/drawing/2014/main" val="4086125045"/>
                    </a:ext>
                  </a:extLst>
                </a:gridCol>
                <a:gridCol w="1080696">
                  <a:extLst>
                    <a:ext uri="{9D8B030D-6E8A-4147-A177-3AD203B41FA5}">
                      <a16:colId xmlns:a16="http://schemas.microsoft.com/office/drawing/2014/main" val="2502634884"/>
                    </a:ext>
                  </a:extLst>
                </a:gridCol>
                <a:gridCol w="1080696">
                  <a:extLst>
                    <a:ext uri="{9D8B030D-6E8A-4147-A177-3AD203B41FA5}">
                      <a16:colId xmlns:a16="http://schemas.microsoft.com/office/drawing/2014/main" val="57440383"/>
                    </a:ext>
                  </a:extLst>
                </a:gridCol>
                <a:gridCol w="1080696">
                  <a:extLst>
                    <a:ext uri="{9D8B030D-6E8A-4147-A177-3AD203B41FA5}">
                      <a16:colId xmlns:a16="http://schemas.microsoft.com/office/drawing/2014/main" val="3923062680"/>
                    </a:ext>
                  </a:extLst>
                </a:gridCol>
                <a:gridCol w="1080696">
                  <a:extLst>
                    <a:ext uri="{9D8B030D-6E8A-4147-A177-3AD203B41FA5}">
                      <a16:colId xmlns:a16="http://schemas.microsoft.com/office/drawing/2014/main" val="1112215161"/>
                    </a:ext>
                  </a:extLst>
                </a:gridCol>
                <a:gridCol w="1081111">
                  <a:extLst>
                    <a:ext uri="{9D8B030D-6E8A-4147-A177-3AD203B41FA5}">
                      <a16:colId xmlns:a16="http://schemas.microsoft.com/office/drawing/2014/main" val="2118402516"/>
                    </a:ext>
                  </a:extLst>
                </a:gridCol>
              </a:tblGrid>
              <a:tr h="253997"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ORDER OF OPERATIONS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6621536"/>
                  </a:ext>
                </a:extLst>
              </a:tr>
              <a:tr h="159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extLst>
                  <a:ext uri="{0D108BD9-81ED-4DB2-BD59-A6C34878D82A}">
                    <a16:rowId xmlns:a16="http://schemas.microsoft.com/office/drawing/2014/main" val="151105103"/>
                  </a:ext>
                </a:extLst>
              </a:tr>
              <a:tr h="9616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use their knowledge of the order of operations to carry out calculations involving the four operations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</a:txBody>
                  <a:tcPr marL="54744" marR="54744" marT="0" marB="0"/>
                </a:tc>
                <a:extLst>
                  <a:ext uri="{0D108BD9-81ED-4DB2-BD59-A6C34878D82A}">
                    <a16:rowId xmlns:a16="http://schemas.microsoft.com/office/drawing/2014/main" val="1735512935"/>
                  </a:ext>
                </a:extLst>
              </a:tr>
              <a:tr h="265802"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bg1"/>
                          </a:solidFill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  <a:latin typeface="Letter-join 40" panose="02000805000000020003" pitchFamily="50" charset="0"/>
                        </a:rPr>
                        <a:t>INVERSE OPERATIONS, ESTIMATING AND CHECKING ANSWERS</a:t>
                      </a:r>
                      <a:endParaRPr lang="en-GB" sz="1000" dirty="0">
                        <a:solidFill>
                          <a:schemeClr val="bg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bg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bg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4490345"/>
                  </a:ext>
                </a:extLst>
              </a:tr>
              <a:tr h="9687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estimate the answer to a calculation and use inverse operations to check answers (copied from Addition and Subtraction)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estimate and use inverse operations to check answers to a calculation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(copied from Addition and Subtraction)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use estimation to check answers to calculations and determine, in the context of a problem, levels of accuracy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4" marR="54744" marT="0" marB="0"/>
                </a:tc>
                <a:extLst>
                  <a:ext uri="{0D108BD9-81ED-4DB2-BD59-A6C34878D82A}">
                    <a16:rowId xmlns:a16="http://schemas.microsoft.com/office/drawing/2014/main" val="3476221694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133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9445714"/>
              </p:ext>
            </p:extLst>
          </p:nvPr>
        </p:nvGraphicFramePr>
        <p:xfrm>
          <a:off x="203196" y="349093"/>
          <a:ext cx="8737604" cy="63723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2095">
                  <a:extLst>
                    <a:ext uri="{9D8B030D-6E8A-4147-A177-3AD203B41FA5}">
                      <a16:colId xmlns:a16="http://schemas.microsoft.com/office/drawing/2014/main" val="993269689"/>
                    </a:ext>
                  </a:extLst>
                </a:gridCol>
                <a:gridCol w="1092095">
                  <a:extLst>
                    <a:ext uri="{9D8B030D-6E8A-4147-A177-3AD203B41FA5}">
                      <a16:colId xmlns:a16="http://schemas.microsoft.com/office/drawing/2014/main" val="1669713933"/>
                    </a:ext>
                  </a:extLst>
                </a:gridCol>
                <a:gridCol w="1092095">
                  <a:extLst>
                    <a:ext uri="{9D8B030D-6E8A-4147-A177-3AD203B41FA5}">
                      <a16:colId xmlns:a16="http://schemas.microsoft.com/office/drawing/2014/main" val="836030209"/>
                    </a:ext>
                  </a:extLst>
                </a:gridCol>
                <a:gridCol w="1092095">
                  <a:extLst>
                    <a:ext uri="{9D8B030D-6E8A-4147-A177-3AD203B41FA5}">
                      <a16:colId xmlns:a16="http://schemas.microsoft.com/office/drawing/2014/main" val="969716658"/>
                    </a:ext>
                  </a:extLst>
                </a:gridCol>
                <a:gridCol w="1092095">
                  <a:extLst>
                    <a:ext uri="{9D8B030D-6E8A-4147-A177-3AD203B41FA5}">
                      <a16:colId xmlns:a16="http://schemas.microsoft.com/office/drawing/2014/main" val="601669189"/>
                    </a:ext>
                  </a:extLst>
                </a:gridCol>
                <a:gridCol w="1092095">
                  <a:extLst>
                    <a:ext uri="{9D8B030D-6E8A-4147-A177-3AD203B41FA5}">
                      <a16:colId xmlns:a16="http://schemas.microsoft.com/office/drawing/2014/main" val="3090576941"/>
                    </a:ext>
                  </a:extLst>
                </a:gridCol>
                <a:gridCol w="1092517">
                  <a:extLst>
                    <a:ext uri="{9D8B030D-6E8A-4147-A177-3AD203B41FA5}">
                      <a16:colId xmlns:a16="http://schemas.microsoft.com/office/drawing/2014/main" val="900182214"/>
                    </a:ext>
                  </a:extLst>
                </a:gridCol>
                <a:gridCol w="1092517">
                  <a:extLst>
                    <a:ext uri="{9D8B030D-6E8A-4147-A177-3AD203B41FA5}">
                      <a16:colId xmlns:a16="http://schemas.microsoft.com/office/drawing/2014/main" val="3602055947"/>
                    </a:ext>
                  </a:extLst>
                </a:gridCol>
              </a:tblGrid>
              <a:tr h="348385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PROBLEM SOLVING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540036"/>
                  </a:ext>
                </a:extLst>
              </a:tr>
              <a:tr h="1725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 </a:t>
                      </a:r>
                    </a:p>
                  </a:txBody>
                  <a:tcPr marL="54741" marR="547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741" marR="547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extLst>
                  <a:ext uri="{0D108BD9-81ED-4DB2-BD59-A6C34878D82A}">
                    <a16:rowId xmlns:a16="http://schemas.microsoft.com/office/drawing/2014/main" val="98860452"/>
                  </a:ext>
                </a:extLst>
              </a:tr>
              <a:tr h="1800449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solve one-step problems involving multiplication and division, by calculating the answer using concrete objects, pictorial representations and arrays with the support of the teacher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solve problems involving multiplication and division, using materials, arrays, repeated addition, mental methods, and multiplication and division facts, including problems in contexts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solve problems, including missing number problems, involving multiplication and division, including positive integer scaling problems and correspondence problems in which n objects are connected to m objects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solve problems involving multiplying and adding, including using the distributive law to multiply two digit numbers by one digit, integer scaling problems and harder correspondence problems such as n objects are connected to m objects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problems involving multiplication and division including using their knowledge of factors and multiples, squares and cubes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problems involving addition, subtraction, multiplication and division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extLst>
                  <a:ext uri="{0D108BD9-81ED-4DB2-BD59-A6C34878D82A}">
                    <a16:rowId xmlns:a16="http://schemas.microsoft.com/office/drawing/2014/main" val="699667172"/>
                  </a:ext>
                </a:extLst>
              </a:tr>
              <a:tr h="225056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problems involving addition, subtraction, multiplication and division and a combination of these, including understanding the meaning of the equals sign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675750"/>
                  </a:ext>
                </a:extLst>
              </a:tr>
              <a:tr h="180044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problems involving multiplication and division, including scaling by simple fractions and problems involving simple rates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solve problems involving similar shapes where the scale factor is known or can be found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(copied from Ratio and Proportion)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41" marR="54741" marT="0" marB="0"/>
                </a:tc>
                <a:extLst>
                  <a:ext uri="{0D108BD9-81ED-4DB2-BD59-A6C34878D82A}">
                    <a16:rowId xmlns:a16="http://schemas.microsoft.com/office/drawing/2014/main" val="3766537846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1534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7998591"/>
              </p:ext>
            </p:extLst>
          </p:nvPr>
        </p:nvGraphicFramePr>
        <p:xfrm>
          <a:off x="153170" y="1027906"/>
          <a:ext cx="8860200" cy="49442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76889">
                  <a:extLst>
                    <a:ext uri="{9D8B030D-6E8A-4147-A177-3AD203B41FA5}">
                      <a16:colId xmlns:a16="http://schemas.microsoft.com/office/drawing/2014/main" val="3773941225"/>
                    </a:ext>
                  </a:extLst>
                </a:gridCol>
                <a:gridCol w="1476322">
                  <a:extLst>
                    <a:ext uri="{9D8B030D-6E8A-4147-A177-3AD203B41FA5}">
                      <a16:colId xmlns:a16="http://schemas.microsoft.com/office/drawing/2014/main" val="3497417191"/>
                    </a:ext>
                  </a:extLst>
                </a:gridCol>
                <a:gridCol w="1476889">
                  <a:extLst>
                    <a:ext uri="{9D8B030D-6E8A-4147-A177-3AD203B41FA5}">
                      <a16:colId xmlns:a16="http://schemas.microsoft.com/office/drawing/2014/main" val="1103285132"/>
                    </a:ext>
                  </a:extLst>
                </a:gridCol>
                <a:gridCol w="1476322">
                  <a:extLst>
                    <a:ext uri="{9D8B030D-6E8A-4147-A177-3AD203B41FA5}">
                      <a16:colId xmlns:a16="http://schemas.microsoft.com/office/drawing/2014/main" val="4291386619"/>
                    </a:ext>
                  </a:extLst>
                </a:gridCol>
                <a:gridCol w="1476889">
                  <a:extLst>
                    <a:ext uri="{9D8B030D-6E8A-4147-A177-3AD203B41FA5}">
                      <a16:colId xmlns:a16="http://schemas.microsoft.com/office/drawing/2014/main" val="1002349286"/>
                    </a:ext>
                  </a:extLst>
                </a:gridCol>
                <a:gridCol w="1476889">
                  <a:extLst>
                    <a:ext uri="{9D8B030D-6E8A-4147-A177-3AD203B41FA5}">
                      <a16:colId xmlns:a16="http://schemas.microsoft.com/office/drawing/2014/main" val="221263422"/>
                    </a:ext>
                  </a:extLst>
                </a:gridCol>
              </a:tblGrid>
              <a:tr h="15333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COUNTING IN FRACTIONAL STEPS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0044877"/>
                  </a:ext>
                </a:extLst>
              </a:tr>
              <a:tr h="153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422950454"/>
                  </a:ext>
                </a:extLst>
              </a:tr>
              <a:tr h="7272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Pupils should count in fractions up to 10, starting from any number and using the1/2 and  2/4 equivalence on the number line (Non Statutory Guidance)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count up and down in tenths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count up and down in hundredths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1769086160"/>
                  </a:ext>
                </a:extLst>
              </a:tr>
              <a:tr h="15333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RECOGNISING FRACTIONS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396264"/>
                  </a:ext>
                </a:extLst>
              </a:tr>
              <a:tr h="819982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recognise, find and name a half as one of two equal parts of an object, shape or quantity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recognise, find, name and write fractions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,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4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,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4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and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4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of a length, shape, set of objects or quantity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recognise, find and write fractions of a discrete set of objects: unit fractions and non-unit fractions with small denominators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 that hundredths arise when dividing an object by one hundred and dividing tenths by ten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 err="1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recognise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 and use thousandths and relate them to tenths, hundredths and decimal equivalents  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Equivalence)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2585727808"/>
                  </a:ext>
                </a:extLst>
              </a:tr>
              <a:tr h="79998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 that tenths arise from dividing an object into 10 equal parts and in dividing one – digit numbers or quantities by 10.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4073936"/>
                  </a:ext>
                </a:extLst>
              </a:tr>
              <a:tr h="6666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recognise, find and name a quarter as one of four equal parts of an object, shape or quantity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 and use fractions as numbers: unit fractions and non-unit fractions with small denominators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2178877"/>
                  </a:ext>
                </a:extLst>
              </a:tr>
              <a:tr h="15333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COMPARING FRACTIONS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6583568"/>
                  </a:ext>
                </a:extLst>
              </a:tr>
              <a:tr h="686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compare and order unit fractions, and fractions with the same denominators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compare and order fractions whose denominators are all multiples of the same number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compare and order fractions, including fractions &gt;1 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1175112706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14</a:t>
            </a:fld>
            <a:endParaRPr lang="en-GB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175" y="457201"/>
            <a:ext cx="638174" cy="37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-267744" y="289828"/>
            <a:ext cx="7292659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Number: Fractions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(including Decimals and Percentages)                  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7125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1093561"/>
              </p:ext>
            </p:extLst>
          </p:nvPr>
        </p:nvGraphicFramePr>
        <p:xfrm>
          <a:off x="135164" y="636036"/>
          <a:ext cx="8820150" cy="58075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3844">
                  <a:extLst>
                    <a:ext uri="{9D8B030D-6E8A-4147-A177-3AD203B41FA5}">
                      <a16:colId xmlns:a16="http://schemas.microsoft.com/office/drawing/2014/main" val="3713987523"/>
                    </a:ext>
                  </a:extLst>
                </a:gridCol>
                <a:gridCol w="1186324">
                  <a:extLst>
                    <a:ext uri="{9D8B030D-6E8A-4147-A177-3AD203B41FA5}">
                      <a16:colId xmlns:a16="http://schemas.microsoft.com/office/drawing/2014/main" val="3987680337"/>
                    </a:ext>
                  </a:extLst>
                </a:gridCol>
                <a:gridCol w="976626">
                  <a:extLst>
                    <a:ext uri="{9D8B030D-6E8A-4147-A177-3AD203B41FA5}">
                      <a16:colId xmlns:a16="http://schemas.microsoft.com/office/drawing/2014/main" val="3249367666"/>
                    </a:ext>
                  </a:extLst>
                </a:gridCol>
                <a:gridCol w="1395531">
                  <a:extLst>
                    <a:ext uri="{9D8B030D-6E8A-4147-A177-3AD203B41FA5}">
                      <a16:colId xmlns:a16="http://schemas.microsoft.com/office/drawing/2014/main" val="2038103000"/>
                    </a:ext>
                  </a:extLst>
                </a:gridCol>
                <a:gridCol w="1883844">
                  <a:extLst>
                    <a:ext uri="{9D8B030D-6E8A-4147-A177-3AD203B41FA5}">
                      <a16:colId xmlns:a16="http://schemas.microsoft.com/office/drawing/2014/main" val="575546775"/>
                    </a:ext>
                  </a:extLst>
                </a:gridCol>
                <a:gridCol w="1493981">
                  <a:extLst>
                    <a:ext uri="{9D8B030D-6E8A-4147-A177-3AD203B41FA5}">
                      <a16:colId xmlns:a16="http://schemas.microsoft.com/office/drawing/2014/main" val="2185587163"/>
                    </a:ext>
                  </a:extLst>
                </a:gridCol>
              </a:tblGrid>
              <a:tr h="234821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COMPARING DECIMALS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4459660"/>
                  </a:ext>
                </a:extLst>
              </a:tr>
              <a:tr h="1804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8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extLst>
                  <a:ext uri="{0D108BD9-81ED-4DB2-BD59-A6C34878D82A}">
                    <a16:rowId xmlns:a16="http://schemas.microsoft.com/office/drawing/2014/main" val="1767556695"/>
                  </a:ext>
                </a:extLst>
              </a:tr>
              <a:tr h="6277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compare numbers with the same number of decimal places up to two decimal places </a:t>
                      </a:r>
                      <a:endParaRPr lang="en-GB" sz="8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read, write, order and compare numbers with up to three decimal places</a:t>
                      </a:r>
                      <a:endParaRPr lang="en-GB" sz="8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identify the value of each digit in numbers given to three decimal places 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extLst>
                  <a:ext uri="{0D108BD9-81ED-4DB2-BD59-A6C34878D82A}">
                    <a16:rowId xmlns:a16="http://schemas.microsoft.com/office/drawing/2014/main" val="2121699859"/>
                  </a:ext>
                </a:extLst>
              </a:tr>
              <a:tr h="236829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ROUNDING INCLUDING DECIMALS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227016"/>
                  </a:ext>
                </a:extLst>
              </a:tr>
              <a:tr h="6277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round decimals with one decimal place to the nearest whole number </a:t>
                      </a:r>
                      <a:endParaRPr lang="en-GB" sz="8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round decimals with two decimal places to the nearest whole number and to one decimal place</a:t>
                      </a:r>
                      <a:endParaRPr lang="en-GB" sz="8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solve problems which require answers to be rounded to specified degrees of accuracy </a:t>
                      </a:r>
                      <a:endParaRPr lang="en-GB" sz="8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extLst>
                  <a:ext uri="{0D108BD9-81ED-4DB2-BD59-A6C34878D82A}">
                    <a16:rowId xmlns:a16="http://schemas.microsoft.com/office/drawing/2014/main" val="1605753853"/>
                  </a:ext>
                </a:extLst>
              </a:tr>
              <a:tr h="330215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EQUIVALENCE (INCLUDING FRACTIONS, DECIMALS AND PERCENTAGES)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5490684"/>
                  </a:ext>
                </a:extLst>
              </a:tr>
              <a:tr h="12789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write simple fractions e.g. </a:t>
                      </a:r>
                      <a:r>
                        <a:rPr lang="en-GB" sz="8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GB" sz="800" baseline="-25000">
                          <a:effectLst/>
                          <a:latin typeface="Letter-join 40" panose="02000805000000020003" pitchFamily="50" charset="0"/>
                        </a:rPr>
                        <a:t>2 </a:t>
                      </a: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of 6 = 3 and recognise the equivalence of </a:t>
                      </a:r>
                      <a:r>
                        <a:rPr lang="en-GB" sz="800" baseline="30000"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GB" sz="800" baseline="-25000">
                          <a:effectLst/>
                          <a:latin typeface="Letter-join 40" panose="02000805000000020003" pitchFamily="50" charset="0"/>
                        </a:rPr>
                        <a:t>4 </a:t>
                      </a: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and </a:t>
                      </a:r>
                      <a:r>
                        <a:rPr lang="en-GB" sz="8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GB" sz="800" baseline="-25000"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.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recognise and show, using diagrams, equivalent fractions with small denominators </a:t>
                      </a:r>
                      <a:endParaRPr lang="en-GB" sz="8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recognise and show, using diagrams, families of common equivalent fractions </a:t>
                      </a:r>
                      <a:endParaRPr lang="en-GB" sz="8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identify, name and write equivalent fractions of a given fraction, represented visually, including tenths and hundredths </a:t>
                      </a:r>
                      <a:endParaRPr lang="en-GB" sz="8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use common factors to simplify fractions; use common multiples to express fractions in the same denomination </a:t>
                      </a:r>
                      <a:endParaRPr lang="en-GB" sz="8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extLst>
                  <a:ext uri="{0D108BD9-81ED-4DB2-BD59-A6C34878D82A}">
                    <a16:rowId xmlns:a16="http://schemas.microsoft.com/office/drawing/2014/main" val="4182406674"/>
                  </a:ext>
                </a:extLst>
              </a:tr>
              <a:tr h="580153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 err="1">
                          <a:effectLst/>
                          <a:latin typeface="Letter-join 40" panose="02000805000000020003" pitchFamily="50" charset="0"/>
                        </a:rPr>
                        <a:t>recognise</a:t>
                      </a: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 and write decimal equivalents of any number of tenths or hundredths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read and write decimal numbers as fractions (e.g. 0.71 = </a:t>
                      </a:r>
                      <a:r>
                        <a:rPr lang="en-US" sz="800" baseline="300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71</a:t>
                      </a:r>
                      <a:r>
                        <a:rPr lang="en-US" sz="8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800" baseline="-250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100</a:t>
                      </a:r>
                      <a:r>
                        <a:rPr lang="en-US" sz="8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) </a:t>
                      </a:r>
                      <a:endParaRPr lang="en-GB" sz="8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associate a fraction with division and calculate decimal fraction equivalents (e.g. 0.375) for a simple fraction (e.g. </a:t>
                      </a:r>
                      <a:r>
                        <a:rPr lang="en-US" sz="800" baseline="3000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800" baseline="-25000">
                          <a:effectLst/>
                          <a:latin typeface="Letter-join 40" panose="02000805000000020003" pitchFamily="50" charset="0"/>
                        </a:rPr>
                        <a:t>8</a:t>
                      </a: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) </a:t>
                      </a:r>
                      <a:endParaRPr lang="en-GB" sz="8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extLst>
                  <a:ext uri="{0D108BD9-81ED-4DB2-BD59-A6C34878D82A}">
                    <a16:rowId xmlns:a16="http://schemas.microsoft.com/office/drawing/2014/main" val="2024789540"/>
                  </a:ext>
                </a:extLst>
              </a:tr>
              <a:tr h="62772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recognise and use thousandths and relate them to tenths, hundredths and decimal equivalents</a:t>
                      </a:r>
                      <a:endParaRPr lang="en-GB" sz="8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8342322"/>
                  </a:ext>
                </a:extLst>
              </a:tr>
              <a:tr h="1082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recognise and write decimal equivalents to </a:t>
                      </a:r>
                      <a:r>
                        <a:rPr lang="en-US" sz="8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800" baseline="-25000">
                          <a:effectLst/>
                          <a:latin typeface="Letter-join 40" panose="02000805000000020003" pitchFamily="50" charset="0"/>
                        </a:rPr>
                        <a:t>4</a:t>
                      </a: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; </a:t>
                      </a:r>
                      <a:r>
                        <a:rPr lang="en-US" sz="8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800" baseline="-25000"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; </a:t>
                      </a:r>
                      <a:r>
                        <a:rPr lang="en-US" sz="800" baseline="3000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800" baseline="-25000">
                          <a:effectLst/>
                          <a:latin typeface="Letter-join 40" panose="02000805000000020003" pitchFamily="50" charset="0"/>
                        </a:rPr>
                        <a:t>4 </a:t>
                      </a:r>
                      <a:endParaRPr lang="en-GB" sz="8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recognise the per cent symbol (%) and understand that per cent relates to “number of parts per hundred”, and write percentages as a fraction with denominator 100 as a decimal fraction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recall and use equivalences between simple fractions, decimals and percentages, including in different contexts.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37" marR="47537" marT="0" marB="0"/>
                </a:tc>
                <a:extLst>
                  <a:ext uri="{0D108BD9-81ED-4DB2-BD59-A6C34878D82A}">
                    <a16:rowId xmlns:a16="http://schemas.microsoft.com/office/drawing/2014/main" val="3996757900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4722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0443033"/>
              </p:ext>
            </p:extLst>
          </p:nvPr>
        </p:nvGraphicFramePr>
        <p:xfrm>
          <a:off x="239484" y="573728"/>
          <a:ext cx="8665028" cy="47639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4356">
                  <a:extLst>
                    <a:ext uri="{9D8B030D-6E8A-4147-A177-3AD203B41FA5}">
                      <a16:colId xmlns:a16="http://schemas.microsoft.com/office/drawing/2014/main" val="2576176441"/>
                    </a:ext>
                  </a:extLst>
                </a:gridCol>
                <a:gridCol w="1443802">
                  <a:extLst>
                    <a:ext uri="{9D8B030D-6E8A-4147-A177-3AD203B41FA5}">
                      <a16:colId xmlns:a16="http://schemas.microsoft.com/office/drawing/2014/main" val="3706294363"/>
                    </a:ext>
                  </a:extLst>
                </a:gridCol>
                <a:gridCol w="1444356">
                  <a:extLst>
                    <a:ext uri="{9D8B030D-6E8A-4147-A177-3AD203B41FA5}">
                      <a16:colId xmlns:a16="http://schemas.microsoft.com/office/drawing/2014/main" val="2494740222"/>
                    </a:ext>
                  </a:extLst>
                </a:gridCol>
                <a:gridCol w="1443802">
                  <a:extLst>
                    <a:ext uri="{9D8B030D-6E8A-4147-A177-3AD203B41FA5}">
                      <a16:colId xmlns:a16="http://schemas.microsoft.com/office/drawing/2014/main" val="3578600837"/>
                    </a:ext>
                  </a:extLst>
                </a:gridCol>
                <a:gridCol w="1444356">
                  <a:extLst>
                    <a:ext uri="{9D8B030D-6E8A-4147-A177-3AD203B41FA5}">
                      <a16:colId xmlns:a16="http://schemas.microsoft.com/office/drawing/2014/main" val="2447056675"/>
                    </a:ext>
                  </a:extLst>
                </a:gridCol>
                <a:gridCol w="1444356">
                  <a:extLst>
                    <a:ext uri="{9D8B030D-6E8A-4147-A177-3AD203B41FA5}">
                      <a16:colId xmlns:a16="http://schemas.microsoft.com/office/drawing/2014/main" val="1851510605"/>
                    </a:ext>
                  </a:extLst>
                </a:gridCol>
              </a:tblGrid>
              <a:tr h="28261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ADDITION AND SUBTRACTION OF FRACTIONS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552159"/>
                  </a:ext>
                </a:extLst>
              </a:tr>
              <a:tr h="153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588786442"/>
                  </a:ext>
                </a:extLst>
              </a:tr>
              <a:tr h="66665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add and subtract fractions with the same denominator within one whole (e.g.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5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7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+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7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=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6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7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)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add and subtract fractions with the same denominator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add and subtract fractions with the same denominator and multiples of the same number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add and subtract fractions with different denominators and mixed numbers, using the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concept of equivalent fractions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3243385258"/>
                  </a:ext>
                </a:extLst>
              </a:tr>
              <a:tr h="106664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 mixed numbers and improper fractions and convert from one form to the other and write mathematical statements &gt; 1 as a mixed number (e.g.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5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+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4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5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=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6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5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= 1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5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)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518314"/>
                  </a:ext>
                </a:extLst>
              </a:tr>
              <a:tr h="345911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MULTIPLICATION AND DIVISION OF FRACTIONS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7942233"/>
                  </a:ext>
                </a:extLst>
              </a:tr>
              <a:tr h="53332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multiply proper fractions and mixed numbers by whole numbers, supported by materials and diagrams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multiply simple pairs of proper fractions, writing the answer in its simplest form (e.g.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4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×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2 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= </a:t>
                      </a:r>
                      <a:r>
                        <a:rPr lang="en-US" sz="900" baseline="3000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>
                          <a:effectLst/>
                          <a:latin typeface="Letter-join 40" panose="02000805000000020003" pitchFamily="50" charset="0"/>
                        </a:rPr>
                        <a:t>8</a:t>
                      </a: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)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3011089574"/>
                  </a:ext>
                </a:extLst>
              </a:tr>
              <a:tr h="53332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multiply one-digit numbers with up to two decimal places by whole numbers 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2178225188"/>
                  </a:ext>
                </a:extLst>
              </a:tr>
              <a:tr h="666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divide proper fractions by whole numbers (e.g. </a:t>
                      </a:r>
                      <a:r>
                        <a:rPr lang="en-US" sz="900" baseline="30000" dirty="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 dirty="0">
                          <a:effectLst/>
                          <a:latin typeface="Letter-join 40" panose="02000805000000020003" pitchFamily="50" charset="0"/>
                        </a:rPr>
                        <a:t>3 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÷ 2 = </a:t>
                      </a:r>
                      <a:r>
                        <a:rPr lang="en-US" sz="900" baseline="30000" dirty="0">
                          <a:effectLst/>
                          <a:latin typeface="Letter-join 40" panose="02000805000000020003" pitchFamily="50" charset="0"/>
                        </a:rPr>
                        <a:t>1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US" sz="900" baseline="-25000" dirty="0">
                          <a:effectLst/>
                          <a:latin typeface="Letter-join 40" panose="02000805000000020003" pitchFamily="50" charset="0"/>
                        </a:rPr>
                        <a:t>6 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)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highlight>
                            <a:srgbClr val="C0C0C0"/>
                          </a:highlight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224791900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472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5617855"/>
              </p:ext>
            </p:extLst>
          </p:nvPr>
        </p:nvGraphicFramePr>
        <p:xfrm>
          <a:off x="165021" y="591910"/>
          <a:ext cx="8732237" cy="53959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4627">
                  <a:extLst>
                    <a:ext uri="{9D8B030D-6E8A-4147-A177-3AD203B41FA5}">
                      <a16:colId xmlns:a16="http://schemas.microsoft.com/office/drawing/2014/main" val="3674212345"/>
                    </a:ext>
                  </a:extLst>
                </a:gridCol>
                <a:gridCol w="1455186">
                  <a:extLst>
                    <a:ext uri="{9D8B030D-6E8A-4147-A177-3AD203B41FA5}">
                      <a16:colId xmlns:a16="http://schemas.microsoft.com/office/drawing/2014/main" val="3621374869"/>
                    </a:ext>
                  </a:extLst>
                </a:gridCol>
                <a:gridCol w="1455746">
                  <a:extLst>
                    <a:ext uri="{9D8B030D-6E8A-4147-A177-3AD203B41FA5}">
                      <a16:colId xmlns:a16="http://schemas.microsoft.com/office/drawing/2014/main" val="1097740956"/>
                    </a:ext>
                  </a:extLst>
                </a:gridCol>
                <a:gridCol w="1455186">
                  <a:extLst>
                    <a:ext uri="{9D8B030D-6E8A-4147-A177-3AD203B41FA5}">
                      <a16:colId xmlns:a16="http://schemas.microsoft.com/office/drawing/2014/main" val="1085702939"/>
                    </a:ext>
                  </a:extLst>
                </a:gridCol>
                <a:gridCol w="1455746">
                  <a:extLst>
                    <a:ext uri="{9D8B030D-6E8A-4147-A177-3AD203B41FA5}">
                      <a16:colId xmlns:a16="http://schemas.microsoft.com/office/drawing/2014/main" val="2285573371"/>
                    </a:ext>
                  </a:extLst>
                </a:gridCol>
                <a:gridCol w="1455746">
                  <a:extLst>
                    <a:ext uri="{9D8B030D-6E8A-4147-A177-3AD203B41FA5}">
                      <a16:colId xmlns:a16="http://schemas.microsoft.com/office/drawing/2014/main" val="3316168096"/>
                    </a:ext>
                  </a:extLst>
                </a:gridCol>
              </a:tblGrid>
              <a:tr h="264433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MULTIPLICATION AND DIVISION OF DECIMALS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8762121"/>
                  </a:ext>
                </a:extLst>
              </a:tr>
              <a:tr h="1423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extLst>
                  <a:ext uri="{0D108BD9-81ED-4DB2-BD59-A6C34878D82A}">
                    <a16:rowId xmlns:a16="http://schemas.microsoft.com/office/drawing/2014/main" val="2727502251"/>
                  </a:ext>
                </a:extLst>
              </a:tr>
              <a:tr h="4951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multiply one-digit numbers with up to two decimal places by whole numbers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extLst>
                  <a:ext uri="{0D108BD9-81ED-4DB2-BD59-A6C34878D82A}">
                    <a16:rowId xmlns:a16="http://schemas.microsoft.com/office/drawing/2014/main" val="796001172"/>
                  </a:ext>
                </a:extLst>
              </a:tr>
              <a:tr h="8665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find the effect of dividing a one- or two-digit number by 10 and 100, identifying the value of the digits in the answer as ones, tenths and hundredths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multiply and divide numbers by 10, 100 and 1000 where the answers are up to three decimal places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extLst>
                  <a:ext uri="{0D108BD9-81ED-4DB2-BD59-A6C34878D82A}">
                    <a16:rowId xmlns:a16="http://schemas.microsoft.com/office/drawing/2014/main" val="4227684230"/>
                  </a:ext>
                </a:extLst>
              </a:tr>
              <a:tr h="9965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337310" algn="l"/>
                        </a:tabLs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identify the value of each digit to three decimal places and multiply and divide numbers by 10, 100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and 1000 where the answers are up to three decimal places 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extLst>
                  <a:ext uri="{0D108BD9-81ED-4DB2-BD59-A6C34878D82A}">
                    <a16:rowId xmlns:a16="http://schemas.microsoft.com/office/drawing/2014/main" val="3521694351"/>
                  </a:ext>
                </a:extLst>
              </a:tr>
              <a:tr h="8541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associate a fraction with division and calculate decimal fraction equivalents (e.g. 0.375) for a simple fraction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(e.g. </a:t>
                      </a:r>
                      <a:r>
                        <a:rPr lang="en-GB" sz="900" baseline="3000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/</a:t>
                      </a:r>
                      <a:r>
                        <a:rPr lang="en-GB" sz="900" baseline="-25000">
                          <a:effectLst/>
                          <a:latin typeface="Letter-join 40" panose="02000805000000020003" pitchFamily="50" charset="0"/>
                        </a:rPr>
                        <a:t>8</a:t>
                      </a: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) 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extLst>
                  <a:ext uri="{0D108BD9-81ED-4DB2-BD59-A6C34878D82A}">
                    <a16:rowId xmlns:a16="http://schemas.microsoft.com/office/drawing/2014/main" val="2171981194"/>
                  </a:ext>
                </a:extLst>
              </a:tr>
              <a:tr h="8541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use written division methods in cases where the answer has up to two decimal places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43" marR="50643" marT="0" marB="0"/>
                </a:tc>
                <a:extLst>
                  <a:ext uri="{0D108BD9-81ED-4DB2-BD59-A6C34878D82A}">
                    <a16:rowId xmlns:a16="http://schemas.microsoft.com/office/drawing/2014/main" val="3692905015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7021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0345887"/>
              </p:ext>
            </p:extLst>
          </p:nvPr>
        </p:nvGraphicFramePr>
        <p:xfrm>
          <a:off x="147409" y="671301"/>
          <a:ext cx="8849178" cy="29069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74107">
                  <a:extLst>
                    <a:ext uri="{9D8B030D-6E8A-4147-A177-3AD203B41FA5}">
                      <a16:colId xmlns:a16="http://schemas.microsoft.com/office/drawing/2014/main" val="64700992"/>
                    </a:ext>
                  </a:extLst>
                </a:gridCol>
                <a:gridCol w="1474674">
                  <a:extLst>
                    <a:ext uri="{9D8B030D-6E8A-4147-A177-3AD203B41FA5}">
                      <a16:colId xmlns:a16="http://schemas.microsoft.com/office/drawing/2014/main" val="1666371648"/>
                    </a:ext>
                  </a:extLst>
                </a:gridCol>
                <a:gridCol w="1475241">
                  <a:extLst>
                    <a:ext uri="{9D8B030D-6E8A-4147-A177-3AD203B41FA5}">
                      <a16:colId xmlns:a16="http://schemas.microsoft.com/office/drawing/2014/main" val="1113176555"/>
                    </a:ext>
                  </a:extLst>
                </a:gridCol>
                <a:gridCol w="1474674">
                  <a:extLst>
                    <a:ext uri="{9D8B030D-6E8A-4147-A177-3AD203B41FA5}">
                      <a16:colId xmlns:a16="http://schemas.microsoft.com/office/drawing/2014/main" val="774100492"/>
                    </a:ext>
                  </a:extLst>
                </a:gridCol>
                <a:gridCol w="1475241">
                  <a:extLst>
                    <a:ext uri="{9D8B030D-6E8A-4147-A177-3AD203B41FA5}">
                      <a16:colId xmlns:a16="http://schemas.microsoft.com/office/drawing/2014/main" val="2463444064"/>
                    </a:ext>
                  </a:extLst>
                </a:gridCol>
                <a:gridCol w="1475241">
                  <a:extLst>
                    <a:ext uri="{9D8B030D-6E8A-4147-A177-3AD203B41FA5}">
                      <a16:colId xmlns:a16="http://schemas.microsoft.com/office/drawing/2014/main" val="1430197685"/>
                    </a:ext>
                  </a:extLst>
                </a:gridCol>
              </a:tblGrid>
              <a:tr h="24310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PROBLEM SOLVING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4666242"/>
                  </a:ext>
                </a:extLst>
              </a:tr>
              <a:tr h="1675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2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4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610305434"/>
                  </a:ext>
                </a:extLst>
              </a:tr>
              <a:tr h="1133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solve problems that involve all of the above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solve problems involving increasingly harder fractions to calculate quantities, and fractions to divide quantities, including non-unit fractions where the answer is a whole number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solve problems involving numbers up to three decimal places 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cs typeface="Karma Light" panose="02000000000000000000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3461869939"/>
                  </a:ext>
                </a:extLst>
              </a:tr>
              <a:tr h="1140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solve simple measure and money problems involving fractions and decimals to two decimal places.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cs typeface="Karma Light" panose="02000000000000000000" pitchFamily="2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solve problems which require knowing percentage and decimal equivalents of </a:t>
                      </a:r>
                      <a:r>
                        <a:rPr lang="en-GB" sz="900" baseline="300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1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/</a:t>
                      </a:r>
                      <a:r>
                        <a:rPr lang="en-GB" sz="900" baseline="-250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2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, </a:t>
                      </a:r>
                      <a:r>
                        <a:rPr lang="en-GB" sz="900" baseline="300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1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/</a:t>
                      </a:r>
                      <a:r>
                        <a:rPr lang="en-GB" sz="900" baseline="-250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4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, </a:t>
                      </a:r>
                      <a:r>
                        <a:rPr lang="en-GB" sz="900" baseline="300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1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/</a:t>
                      </a:r>
                      <a:r>
                        <a:rPr lang="en-GB" sz="900" baseline="-250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5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, </a:t>
                      </a:r>
                      <a:r>
                        <a:rPr lang="en-GB" sz="900" baseline="300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2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/</a:t>
                      </a:r>
                      <a:r>
                        <a:rPr lang="en-GB" sz="900" baseline="-250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5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, </a:t>
                      </a:r>
                      <a:r>
                        <a:rPr lang="en-GB" sz="900" baseline="300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4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/</a:t>
                      </a:r>
                      <a:r>
                        <a:rPr lang="en-GB" sz="900" baseline="-250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5 </a:t>
                      </a: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and those with a denominator of a multiple of 10 or 25.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4184969958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9671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2288034"/>
              </p:ext>
            </p:extLst>
          </p:nvPr>
        </p:nvGraphicFramePr>
        <p:xfrm>
          <a:off x="232227" y="1198499"/>
          <a:ext cx="8679542" cy="46278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6405">
                  <a:extLst>
                    <a:ext uri="{9D8B030D-6E8A-4147-A177-3AD203B41FA5}">
                      <a16:colId xmlns:a16="http://schemas.microsoft.com/office/drawing/2014/main" val="4200640522"/>
                    </a:ext>
                  </a:extLst>
                </a:gridCol>
                <a:gridCol w="1446405">
                  <a:extLst>
                    <a:ext uri="{9D8B030D-6E8A-4147-A177-3AD203B41FA5}">
                      <a16:colId xmlns:a16="http://schemas.microsoft.com/office/drawing/2014/main" val="2672724900"/>
                    </a:ext>
                  </a:extLst>
                </a:gridCol>
                <a:gridCol w="1446405">
                  <a:extLst>
                    <a:ext uri="{9D8B030D-6E8A-4147-A177-3AD203B41FA5}">
                      <a16:colId xmlns:a16="http://schemas.microsoft.com/office/drawing/2014/main" val="2017544776"/>
                    </a:ext>
                  </a:extLst>
                </a:gridCol>
                <a:gridCol w="1446405">
                  <a:extLst>
                    <a:ext uri="{9D8B030D-6E8A-4147-A177-3AD203B41FA5}">
                      <a16:colId xmlns:a16="http://schemas.microsoft.com/office/drawing/2014/main" val="164803637"/>
                    </a:ext>
                  </a:extLst>
                </a:gridCol>
                <a:gridCol w="1446961">
                  <a:extLst>
                    <a:ext uri="{9D8B030D-6E8A-4147-A177-3AD203B41FA5}">
                      <a16:colId xmlns:a16="http://schemas.microsoft.com/office/drawing/2014/main" val="3543254812"/>
                    </a:ext>
                  </a:extLst>
                </a:gridCol>
                <a:gridCol w="1446961">
                  <a:extLst>
                    <a:ext uri="{9D8B030D-6E8A-4147-A177-3AD203B41FA5}">
                      <a16:colId xmlns:a16="http://schemas.microsoft.com/office/drawing/2014/main" val="809548968"/>
                    </a:ext>
                  </a:extLst>
                </a:gridCol>
              </a:tblGrid>
              <a:tr h="369044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Statements only appear in Year 6 but should be connected to previous learning, particularly fractions and multiplication and division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3153269"/>
                  </a:ext>
                </a:extLst>
              </a:tr>
              <a:tr h="15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1892215411"/>
                  </a:ext>
                </a:extLst>
              </a:tr>
              <a:tr h="9334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problems involving the relative sizes of two quantities where missing values can be found by using integer multiplication and division facts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836030092"/>
                  </a:ext>
                </a:extLst>
              </a:tr>
              <a:tr h="9334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problems involving the calculation of percentages [for example,    of measures, and such as 15% of 360] and the use of percentages for comparison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2901962807"/>
                  </a:ext>
                </a:extLst>
              </a:tr>
              <a:tr h="5333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problems involving similar shapes where the scale factor is known or can be found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513214663"/>
                  </a:ext>
                </a:extLst>
              </a:tr>
              <a:tr h="6133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solve problems involving unequal sharing and grouping using knowledge of fractions and multiples.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2080775847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19</a:t>
            </a:fld>
            <a:endParaRPr lang="en-GB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710" y="228133"/>
            <a:ext cx="1060410" cy="61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89295" y="214048"/>
            <a:ext cx="3544560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Ratio and Proportion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611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0712929"/>
              </p:ext>
            </p:extLst>
          </p:nvPr>
        </p:nvGraphicFramePr>
        <p:xfrm>
          <a:off x="232227" y="1238187"/>
          <a:ext cx="8705358" cy="49540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1079">
                  <a:extLst>
                    <a:ext uri="{9D8B030D-6E8A-4147-A177-3AD203B41FA5}">
                      <a16:colId xmlns:a16="http://schemas.microsoft.com/office/drawing/2014/main" val="683810524"/>
                    </a:ext>
                  </a:extLst>
                </a:gridCol>
                <a:gridCol w="1450521">
                  <a:extLst>
                    <a:ext uri="{9D8B030D-6E8A-4147-A177-3AD203B41FA5}">
                      <a16:colId xmlns:a16="http://schemas.microsoft.com/office/drawing/2014/main" val="1264794449"/>
                    </a:ext>
                  </a:extLst>
                </a:gridCol>
                <a:gridCol w="1451079">
                  <a:extLst>
                    <a:ext uri="{9D8B030D-6E8A-4147-A177-3AD203B41FA5}">
                      <a16:colId xmlns:a16="http://schemas.microsoft.com/office/drawing/2014/main" val="379636538"/>
                    </a:ext>
                  </a:extLst>
                </a:gridCol>
                <a:gridCol w="1450521">
                  <a:extLst>
                    <a:ext uri="{9D8B030D-6E8A-4147-A177-3AD203B41FA5}">
                      <a16:colId xmlns:a16="http://schemas.microsoft.com/office/drawing/2014/main" val="1624508539"/>
                    </a:ext>
                  </a:extLst>
                </a:gridCol>
                <a:gridCol w="1451079">
                  <a:extLst>
                    <a:ext uri="{9D8B030D-6E8A-4147-A177-3AD203B41FA5}">
                      <a16:colId xmlns:a16="http://schemas.microsoft.com/office/drawing/2014/main" val="1218335390"/>
                    </a:ext>
                  </a:extLst>
                </a:gridCol>
                <a:gridCol w="1451079">
                  <a:extLst>
                    <a:ext uri="{9D8B030D-6E8A-4147-A177-3AD203B41FA5}">
                      <a16:colId xmlns:a16="http://schemas.microsoft.com/office/drawing/2014/main" val="2478605560"/>
                    </a:ext>
                  </a:extLst>
                </a:gridCol>
              </a:tblGrid>
              <a:tr h="236492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EQUATIONS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5689464"/>
                  </a:ext>
                </a:extLst>
              </a:tr>
              <a:tr h="153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307459763"/>
                  </a:ext>
                </a:extLst>
              </a:tr>
              <a:tr h="1115128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solve one-step problems that involve addition and subtraction, using concrete objects and pictorial representations, and missing number problems such as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7 = </a:t>
                      </a:r>
                      <a:r>
                        <a:rPr lang="en-GB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sym typeface="Wingdings 2" panose="05020102010507070707" pitchFamily="18" charset="2"/>
                        </a:rPr>
                        <a:t></a:t>
                      </a:r>
                      <a:r>
                        <a:rPr lang="en-GB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- 9 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(copied from Addition and Subtraction)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recognise and use the inverse relationship between addition and subtraction and use this to check calculations and missing number problems.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(copied from Addition and Subtraction)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solve problems, including missing number problems, using number facts, place value, and more complex addition and subtraction. (copied from Addition and Subtraction)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use the properties of rectangles to deduce related facts and find missing lengths and angles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(copied from Geometry: Properties of Shapes</a:t>
                      </a: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)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337310" algn="l"/>
                        </a:tabLs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express missing number problems algebraically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0655360"/>
                  </a:ext>
                </a:extLst>
              </a:tr>
              <a:tr h="957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solve problems, including missing number problems, involving multiplication and division, including integer scaling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(copied from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Multiplication and Division)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437964"/>
                  </a:ext>
                </a:extLst>
              </a:tr>
              <a:tr h="836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recall and use addition and subtraction facts to 20 fluently, and derive and use related facts up to 100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(copied from Addition and Subtraction)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find pairs of numbers that satisfy number sentences involving two unknowns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002207"/>
                  </a:ext>
                </a:extLst>
              </a:tr>
              <a:tr h="836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represent and use number bonds and related subtraction facts within 20 (copied from Addition and Subtraction)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337310" algn="l"/>
                        </a:tabLs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enumerate all possibilities of combinations of two variables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376142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20</a:t>
            </a:fld>
            <a:endParaRPr lang="en-GB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175" y="457200"/>
            <a:ext cx="1060410" cy="61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21907" y="311894"/>
            <a:ext cx="1452642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Algebra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2027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2347087"/>
              </p:ext>
            </p:extLst>
          </p:nvPr>
        </p:nvGraphicFramePr>
        <p:xfrm>
          <a:off x="224969" y="573213"/>
          <a:ext cx="8694058" cy="34944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9195">
                  <a:extLst>
                    <a:ext uri="{9D8B030D-6E8A-4147-A177-3AD203B41FA5}">
                      <a16:colId xmlns:a16="http://schemas.microsoft.com/office/drawing/2014/main" val="806755206"/>
                    </a:ext>
                  </a:extLst>
                </a:gridCol>
                <a:gridCol w="1448639">
                  <a:extLst>
                    <a:ext uri="{9D8B030D-6E8A-4147-A177-3AD203B41FA5}">
                      <a16:colId xmlns:a16="http://schemas.microsoft.com/office/drawing/2014/main" val="2211961579"/>
                    </a:ext>
                  </a:extLst>
                </a:gridCol>
                <a:gridCol w="1449195">
                  <a:extLst>
                    <a:ext uri="{9D8B030D-6E8A-4147-A177-3AD203B41FA5}">
                      <a16:colId xmlns:a16="http://schemas.microsoft.com/office/drawing/2014/main" val="2125516439"/>
                    </a:ext>
                  </a:extLst>
                </a:gridCol>
                <a:gridCol w="1448639">
                  <a:extLst>
                    <a:ext uri="{9D8B030D-6E8A-4147-A177-3AD203B41FA5}">
                      <a16:colId xmlns:a16="http://schemas.microsoft.com/office/drawing/2014/main" val="1344434815"/>
                    </a:ext>
                  </a:extLst>
                </a:gridCol>
                <a:gridCol w="1449195">
                  <a:extLst>
                    <a:ext uri="{9D8B030D-6E8A-4147-A177-3AD203B41FA5}">
                      <a16:colId xmlns:a16="http://schemas.microsoft.com/office/drawing/2014/main" val="4051113060"/>
                    </a:ext>
                  </a:extLst>
                </a:gridCol>
                <a:gridCol w="1449195">
                  <a:extLst>
                    <a:ext uri="{9D8B030D-6E8A-4147-A177-3AD203B41FA5}">
                      <a16:colId xmlns:a16="http://schemas.microsoft.com/office/drawing/2014/main" val="1633210047"/>
                    </a:ext>
                  </a:extLst>
                </a:gridCol>
              </a:tblGrid>
              <a:tr h="225073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FORMULAE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5625014"/>
                  </a:ext>
                </a:extLst>
              </a:tr>
              <a:tr h="153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ysClr val="windowText" lastClr="000000"/>
                          </a:solidFill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1</a:t>
                      </a:r>
                      <a:endParaRPr lang="en-GB" sz="900">
                        <a:solidFill>
                          <a:sysClr val="windowText" lastClr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3869510657"/>
                  </a:ext>
                </a:extLst>
              </a:tr>
              <a:tr h="251510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ysClr val="windowText" lastClr="000000"/>
                          </a:solidFill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solidFill>
                          <a:sysClr val="windowText" lastClr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Perimeter can be expressed algebraically as 2(a + b) where a and b are the dimensions in the same unit. 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cs typeface="Karma Light" panose="02000000000000000000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(Copied from NSG measurement)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use simple formulae 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3993687858"/>
                  </a:ext>
                </a:extLst>
              </a:tr>
              <a:tr h="12256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recognise when it is possible to use formulae for area and volume of shapes 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cs typeface="Karma Light" panose="02000000000000000000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(copied from Measurement)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cs typeface="Karma Light" panose="02000000000000000000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3004950072"/>
                  </a:ext>
                </a:extLst>
              </a:tr>
              <a:tr h="26275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bg1"/>
                          </a:solidFill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SEQUENCES</a:t>
                      </a:r>
                      <a:endParaRPr lang="en-GB" sz="900" dirty="0">
                        <a:solidFill>
                          <a:schemeClr val="bg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0674101"/>
                  </a:ext>
                </a:extLst>
              </a:tr>
              <a:tr h="1123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ysClr val="windowText" lastClr="000000"/>
                          </a:solidFill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sequence events in chronological order using language such as: before and after, next, first, today, yesterday, tomorrow, morning, afternoon and evening</a:t>
                      </a:r>
                      <a:endParaRPr lang="en-GB" sz="1000" dirty="0">
                        <a:solidFill>
                          <a:sysClr val="windowText" lastClr="000000"/>
                        </a:solidFill>
                        <a:effectLst/>
                        <a:latin typeface="Letter-join 40" panose="02000805000000020003" pitchFamily="50" charset="0"/>
                        <a:cs typeface="Karma Light" panose="02000000000000000000" pitchFamily="2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ysClr val="windowText" lastClr="000000"/>
                          </a:solidFill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(copied from Measurement)</a:t>
                      </a:r>
                      <a:endParaRPr lang="en-GB" sz="1000" dirty="0">
                        <a:solidFill>
                          <a:sysClr val="windowText" lastClr="000000"/>
                        </a:solidFill>
                        <a:effectLst/>
                        <a:latin typeface="Letter-join 40" panose="02000805000000020003" pitchFamily="50" charset="0"/>
                        <a:cs typeface="Karma Light" panose="02000000000000000000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ysClr val="windowText" lastClr="000000"/>
                          </a:solidFill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 dirty="0">
                        <a:solidFill>
                          <a:sysClr val="windowText" lastClr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compare and sequence intervals of time</a:t>
                      </a:r>
                      <a:endParaRPr lang="en-GB" sz="1000">
                        <a:effectLst/>
                        <a:latin typeface="Letter-join 40" panose="02000805000000020003" pitchFamily="50" charset="0"/>
                        <a:cs typeface="Karma Light" panose="02000000000000000000" pitchFamily="2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(copied from Measurement)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cs typeface="Karma Light" panose="02000000000000000000" pitchFamily="2" charset="0"/>
                        </a:rPr>
                        <a:t>generate and describe linear number sequences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Karma Light" panose="02000000000000000000" pitchFamily="2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3378042785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21</a:t>
            </a:fld>
            <a:endParaRPr lang="en-GB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kumimoji="0" lang="en-GB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2400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051915"/>
              </p:ext>
            </p:extLst>
          </p:nvPr>
        </p:nvGraphicFramePr>
        <p:xfrm>
          <a:off x="275770" y="744823"/>
          <a:ext cx="8636000" cy="59766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79500">
                  <a:extLst>
                    <a:ext uri="{9D8B030D-6E8A-4147-A177-3AD203B41FA5}">
                      <a16:colId xmlns:a16="http://schemas.microsoft.com/office/drawing/2014/main" val="1266396483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503476385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4029340224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53770715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359886183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374040953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1413448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652983423"/>
                    </a:ext>
                  </a:extLst>
                </a:gridCol>
              </a:tblGrid>
              <a:tr h="229272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COMPARING AND ESTIMATING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3552652"/>
                  </a:ext>
                </a:extLst>
              </a:tr>
              <a:tr h="1237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 </a:t>
                      </a: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0558" marR="505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/>
                </a:tc>
                <a:extLst>
                  <a:ext uri="{0D108BD9-81ED-4DB2-BD59-A6C34878D82A}">
                    <a16:rowId xmlns:a16="http://schemas.microsoft.com/office/drawing/2014/main" val="3675469125"/>
                  </a:ext>
                </a:extLst>
              </a:tr>
              <a:tr h="1856151">
                <a:tc rowSpan="2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Calibri" panose="020F0502020204030204" pitchFamily="34" charset="0"/>
                        <a:buNone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Make comparisons between objects relating to size, length, weight and capacity.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Calibri" panose="020F0502020204030204" pitchFamily="34" charset="0"/>
                        <a:buNone/>
                      </a:pPr>
                      <a:r>
                        <a:rPr lang="en-GB" sz="900" dirty="0">
                          <a:latin typeface="Letter-join 40" panose="02000805000000020003" pitchFamily="50" charset="0"/>
                        </a:rPr>
                        <a:t>Compare length, weight and capacity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compare, describe and solve practical problems for: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Calibri" panose="020F0502020204030204" pitchFamily="34" charset="0"/>
                        <a:buNone/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lengths and heights [e.g. long/short, longer/shorter, tall/short, double/half]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Calibri" panose="020F0502020204030204" pitchFamily="34" charset="0"/>
                        <a:buNone/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mass/weight [e.g. heavy/light, heavier than, lighter than]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Calibri" panose="020F0502020204030204" pitchFamily="34" charset="0"/>
                        <a:buNone/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capacity and volume [e.g. full/empty, more than, less than, half, half full,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Calibri" panose="020F0502020204030204" pitchFamily="34" charset="0"/>
                        <a:buNone/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quarter]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Calibri" panose="020F0502020204030204" pitchFamily="34" charset="0"/>
                        <a:buNone/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time [e.g. quicker, slower, earlier, later] 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compare and order lengths, mass, volume/capacity and record the results using &gt;, &lt; and =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compare durations of events, for example to calculate the time taken by particular events or tasks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estimate and read time with increasing accuracy to the nearest minute; record and compare time in terms of seconds, minutes, hours and o’clock; use vocabulary such as a.m./p.m., morning, afternoon, noon and midnight </a:t>
                      </a:r>
                      <a:r>
                        <a:rPr lang="en-US" sz="700" dirty="0">
                          <a:effectLst/>
                          <a:latin typeface="Letter-join 40" panose="02000805000000020003" pitchFamily="50" charset="0"/>
                        </a:rPr>
                        <a:t>(appears also in Telling the Time)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estimate, compare and calculate different measures, including money in pounds and pence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  <a:latin typeface="Letter-join 40" panose="02000805000000020003" pitchFamily="50" charset="0"/>
                        </a:rPr>
                        <a:t>(also included in Measuring)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calculate and compare the area of squares and rectangles including using standard units, square centimetres (cm</a:t>
                      </a:r>
                      <a:r>
                        <a:rPr lang="en-GB" sz="800" baseline="30000"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) and square metres (m</a:t>
                      </a:r>
                      <a:r>
                        <a:rPr lang="en-GB" sz="800" baseline="30000"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) and estimate the area of irregular shapes (also included in measuring)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calculate, estimate and compare volume of cubes and cuboids using standard units, including centimetre cubed (cm</a:t>
                      </a:r>
                      <a:r>
                        <a:rPr lang="en-GB" sz="800" baseline="30000" dirty="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) and cubic metres (m</a:t>
                      </a:r>
                      <a:r>
                        <a:rPr lang="en-GB" sz="800" baseline="30000" dirty="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), and extending to other units such as mm</a:t>
                      </a:r>
                      <a:r>
                        <a:rPr lang="en-GB" sz="800" baseline="30000" dirty="0">
                          <a:effectLst/>
                          <a:latin typeface="Letter-join 40" panose="02000805000000020003" pitchFamily="50" charset="0"/>
                        </a:rPr>
                        <a:t>3 </a:t>
                      </a: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and km</a:t>
                      </a:r>
                      <a:r>
                        <a:rPr lang="en-GB" sz="800" baseline="30000" dirty="0"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.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191161"/>
                  </a:ext>
                </a:extLst>
              </a:tr>
              <a:tr h="87696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estimate volume (e.g. using 1 cm</a:t>
                      </a:r>
                      <a:r>
                        <a:rPr lang="en-US" sz="800" baseline="30000" dirty="0">
                          <a:effectLst/>
                          <a:latin typeface="Letter-join 40" panose="02000805000000020003" pitchFamily="50" charset="0"/>
                        </a:rPr>
                        <a:t>3 </a:t>
                      </a: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blocks to build cubes and cuboids) and capacity (e.g. using water)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76832"/>
                  </a:ext>
                </a:extLst>
              </a:tr>
              <a:tr h="25149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sequence events in chronological order using language [e.g. before and after, next, first, today, yesterday, tomorrow, morning, afternoon and evening]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compare and sequence intervals of time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58" marR="50558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703713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22</a:t>
            </a:fld>
            <a:endParaRPr lang="en-GB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715" y="228600"/>
            <a:ext cx="991055" cy="57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75770" y="110952"/>
            <a:ext cx="2659702" cy="692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Measuremen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3101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6098669"/>
              </p:ext>
            </p:extLst>
          </p:nvPr>
        </p:nvGraphicFramePr>
        <p:xfrm>
          <a:off x="210455" y="365129"/>
          <a:ext cx="8723085" cy="31105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3102">
                  <a:extLst>
                    <a:ext uri="{9D8B030D-6E8A-4147-A177-3AD203B41FA5}">
                      <a16:colId xmlns:a16="http://schemas.microsoft.com/office/drawing/2014/main" val="412119320"/>
                    </a:ext>
                  </a:extLst>
                </a:gridCol>
                <a:gridCol w="1774897">
                  <a:extLst>
                    <a:ext uri="{9D8B030D-6E8A-4147-A177-3AD203B41FA5}">
                      <a16:colId xmlns:a16="http://schemas.microsoft.com/office/drawing/2014/main" val="3617539128"/>
                    </a:ext>
                  </a:extLst>
                </a:gridCol>
                <a:gridCol w="1346397">
                  <a:extLst>
                    <a:ext uri="{9D8B030D-6E8A-4147-A177-3AD203B41FA5}">
                      <a16:colId xmlns:a16="http://schemas.microsoft.com/office/drawing/2014/main" val="3857640318"/>
                    </a:ext>
                  </a:extLst>
                </a:gridCol>
                <a:gridCol w="1240249">
                  <a:extLst>
                    <a:ext uri="{9D8B030D-6E8A-4147-A177-3AD203B41FA5}">
                      <a16:colId xmlns:a16="http://schemas.microsoft.com/office/drawing/2014/main" val="285936405"/>
                    </a:ext>
                  </a:extLst>
                </a:gridCol>
                <a:gridCol w="1454220">
                  <a:extLst>
                    <a:ext uri="{9D8B030D-6E8A-4147-A177-3AD203B41FA5}">
                      <a16:colId xmlns:a16="http://schemas.microsoft.com/office/drawing/2014/main" val="4279091302"/>
                    </a:ext>
                  </a:extLst>
                </a:gridCol>
                <a:gridCol w="1454220">
                  <a:extLst>
                    <a:ext uri="{9D8B030D-6E8A-4147-A177-3AD203B41FA5}">
                      <a16:colId xmlns:a16="http://schemas.microsoft.com/office/drawing/2014/main" val="962897968"/>
                    </a:ext>
                  </a:extLst>
                </a:gridCol>
              </a:tblGrid>
              <a:tr h="33155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MEASURING and CALCULATING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730913"/>
                  </a:ext>
                </a:extLst>
              </a:tr>
              <a:tr h="1533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1259236221"/>
                  </a:ext>
                </a:extLst>
              </a:tr>
              <a:tr h="12128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measure and begin to record the following: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lengths and heights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mass/weight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capacity and volume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time (hours, minutes, seconds)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choose and use appropriate standard units to estimate and measure length/height in any direction (m/cm); mass (kg/g); temperature (°C); capacity (litres/ml) to the nearest appropriate unit, using rulers, scales, thermometers and measuring vessels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measure, compare, add and subtract: lengths (m/cm/mm); mass (kg/g); volume/capacity (l/ml)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estimate, compare and calculate different measures, including money in pounds and pence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(appears also in Comparing)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use all four operations to solve problems involving measure (e.g. length, mass, volume, money) using decimal notation including scaling.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problems involving the calculation and conversion of units of measure, using decimal notation up to three decimal places where appropriate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(</a:t>
                      </a: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appears also in Converting) </a:t>
                      </a: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1579640735"/>
                  </a:ext>
                </a:extLst>
              </a:tr>
              <a:tr h="9334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measure the perimeter of simple 2-D shapes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measure and calculate the perimeter of a rectilinear figure (including squares) in centimetres and metres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measure and calculate the perimeter of composite rectilinear shapes in centimetres and metres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Letter-join 40" panose="02000805000000020003" pitchFamily="50" charset="0"/>
                        </a:rPr>
                        <a:t>recognise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 that shapes with the same areas can have different perimeters and vice versa 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3311896564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152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727333"/>
              </p:ext>
            </p:extLst>
          </p:nvPr>
        </p:nvGraphicFramePr>
        <p:xfrm>
          <a:off x="297540" y="420914"/>
          <a:ext cx="8628746" cy="55181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13821">
                  <a:extLst>
                    <a:ext uri="{9D8B030D-6E8A-4147-A177-3AD203B41FA5}">
                      <a16:colId xmlns:a16="http://schemas.microsoft.com/office/drawing/2014/main" val="1615428208"/>
                    </a:ext>
                  </a:extLst>
                </a:gridCol>
                <a:gridCol w="1701307">
                  <a:extLst>
                    <a:ext uri="{9D8B030D-6E8A-4147-A177-3AD203B41FA5}">
                      <a16:colId xmlns:a16="http://schemas.microsoft.com/office/drawing/2014/main" val="4279443710"/>
                    </a:ext>
                  </a:extLst>
                </a:gridCol>
                <a:gridCol w="962198">
                  <a:extLst>
                    <a:ext uri="{9D8B030D-6E8A-4147-A177-3AD203B41FA5}">
                      <a16:colId xmlns:a16="http://schemas.microsoft.com/office/drawing/2014/main" val="2780124919"/>
                    </a:ext>
                  </a:extLst>
                </a:gridCol>
                <a:gridCol w="893816">
                  <a:extLst>
                    <a:ext uri="{9D8B030D-6E8A-4147-A177-3AD203B41FA5}">
                      <a16:colId xmlns:a16="http://schemas.microsoft.com/office/drawing/2014/main" val="754643941"/>
                    </a:ext>
                  </a:extLst>
                </a:gridCol>
                <a:gridCol w="1443783">
                  <a:extLst>
                    <a:ext uri="{9D8B030D-6E8A-4147-A177-3AD203B41FA5}">
                      <a16:colId xmlns:a16="http://schemas.microsoft.com/office/drawing/2014/main" val="3972833619"/>
                    </a:ext>
                  </a:extLst>
                </a:gridCol>
                <a:gridCol w="1813821">
                  <a:extLst>
                    <a:ext uri="{9D8B030D-6E8A-4147-A177-3AD203B41FA5}">
                      <a16:colId xmlns:a16="http://schemas.microsoft.com/office/drawing/2014/main" val="3178116764"/>
                    </a:ext>
                  </a:extLst>
                </a:gridCol>
              </a:tblGrid>
              <a:tr h="36285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MEASURING and CALCULATING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54583"/>
                  </a:ext>
                </a:extLst>
              </a:tr>
              <a:tr h="1355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4290460"/>
                  </a:ext>
                </a:extLst>
              </a:tr>
              <a:tr h="677831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recognise and know the value of different denominations of coins and notes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recognise and use symbols for pounds (£) and pence (p); combine amounts to make a particular value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add and subtract amounts of money to give change, using both £ and p in practical contexts 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9630892"/>
                  </a:ext>
                </a:extLst>
              </a:tr>
              <a:tr h="54226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find different combinations of coins that equal the same amounts of money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2046834"/>
                  </a:ext>
                </a:extLst>
              </a:tr>
              <a:tr h="6778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solve simple problems in a practical context involving addition and subtraction of money of the same unit, including giving change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1659284"/>
                  </a:ext>
                </a:extLst>
              </a:tr>
              <a:tr h="398751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find the area of rectilinear shapes by counting squares 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calculate and compare the area of squares and rectangles including using standard units, square centimetres (cm</a:t>
                      </a:r>
                      <a:r>
                        <a:rPr lang="en-US" sz="900" baseline="300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) and square metres (m</a:t>
                      </a:r>
                      <a:r>
                        <a:rPr lang="en-US" sz="900" baseline="300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) and estimate the area of irregular shapes 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recognise and use square numbers and cube numbers, and the notation for squared (</a:t>
                      </a:r>
                      <a:r>
                        <a:rPr lang="en-US" sz="800" baseline="300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2</a:t>
                      </a: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) and cubed (</a:t>
                      </a:r>
                      <a:r>
                        <a:rPr lang="en-US" sz="800" baseline="300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) 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(copied from Multiplication and Division)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calculate the area of parallelograms and triangles 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2643891"/>
                  </a:ext>
                </a:extLst>
              </a:tr>
              <a:tr h="104309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calculate, estimate and compare volume of cubes and cuboids using standard units, including cubic centimetres (cm</a:t>
                      </a:r>
                      <a:r>
                        <a:rPr lang="en-US" sz="900" baseline="300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) and cubic metres (m</a:t>
                      </a:r>
                      <a:r>
                        <a:rPr lang="en-US" sz="900" baseline="300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), and extending to other units [e.g. mm</a:t>
                      </a:r>
                      <a:r>
                        <a:rPr lang="en-US" sz="900" baseline="300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3 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and km</a:t>
                      </a:r>
                      <a:r>
                        <a:rPr lang="en-US" sz="900" baseline="300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3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]. 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5536938"/>
                  </a:ext>
                </a:extLst>
              </a:tr>
              <a:tr h="4693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 err="1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recognise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when it is possible to use formulae for area and volume of shapes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25" marR="4822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2899048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9443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2037464"/>
              </p:ext>
            </p:extLst>
          </p:nvPr>
        </p:nvGraphicFramePr>
        <p:xfrm>
          <a:off x="241751" y="468239"/>
          <a:ext cx="8660493" cy="60706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2145">
                  <a:extLst>
                    <a:ext uri="{9D8B030D-6E8A-4147-A177-3AD203B41FA5}">
                      <a16:colId xmlns:a16="http://schemas.microsoft.com/office/drawing/2014/main" val="3540475501"/>
                    </a:ext>
                  </a:extLst>
                </a:gridCol>
                <a:gridCol w="1082145">
                  <a:extLst>
                    <a:ext uri="{9D8B030D-6E8A-4147-A177-3AD203B41FA5}">
                      <a16:colId xmlns:a16="http://schemas.microsoft.com/office/drawing/2014/main" val="3805119847"/>
                    </a:ext>
                  </a:extLst>
                </a:gridCol>
                <a:gridCol w="1082145">
                  <a:extLst>
                    <a:ext uri="{9D8B030D-6E8A-4147-A177-3AD203B41FA5}">
                      <a16:colId xmlns:a16="http://schemas.microsoft.com/office/drawing/2014/main" val="2544964096"/>
                    </a:ext>
                  </a:extLst>
                </a:gridCol>
                <a:gridCol w="1082562">
                  <a:extLst>
                    <a:ext uri="{9D8B030D-6E8A-4147-A177-3AD203B41FA5}">
                      <a16:colId xmlns:a16="http://schemas.microsoft.com/office/drawing/2014/main" val="2629113102"/>
                    </a:ext>
                  </a:extLst>
                </a:gridCol>
                <a:gridCol w="1082978">
                  <a:extLst>
                    <a:ext uri="{9D8B030D-6E8A-4147-A177-3AD203B41FA5}">
                      <a16:colId xmlns:a16="http://schemas.microsoft.com/office/drawing/2014/main" val="3322037194"/>
                    </a:ext>
                  </a:extLst>
                </a:gridCol>
                <a:gridCol w="1082562">
                  <a:extLst>
                    <a:ext uri="{9D8B030D-6E8A-4147-A177-3AD203B41FA5}">
                      <a16:colId xmlns:a16="http://schemas.microsoft.com/office/drawing/2014/main" val="3061352894"/>
                    </a:ext>
                  </a:extLst>
                </a:gridCol>
                <a:gridCol w="1082978">
                  <a:extLst>
                    <a:ext uri="{9D8B030D-6E8A-4147-A177-3AD203B41FA5}">
                      <a16:colId xmlns:a16="http://schemas.microsoft.com/office/drawing/2014/main" val="527961220"/>
                    </a:ext>
                  </a:extLst>
                </a:gridCol>
                <a:gridCol w="1082978">
                  <a:extLst>
                    <a:ext uri="{9D8B030D-6E8A-4147-A177-3AD203B41FA5}">
                      <a16:colId xmlns:a16="http://schemas.microsoft.com/office/drawing/2014/main" val="1958468013"/>
                    </a:ext>
                  </a:extLst>
                </a:gridCol>
              </a:tblGrid>
              <a:tr h="228422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TELLING THE TIME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8293357"/>
                  </a:ext>
                </a:extLst>
              </a:tr>
              <a:tr h="1533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 </a:t>
                      </a: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4907610"/>
                  </a:ext>
                </a:extLst>
              </a:tr>
              <a:tr h="8000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Begin to describe a sequence of events, real or fictional, using words such as ‘first’, ‘then...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tell the time to the hour and half past the hour and draw the hands on a clock face to show these times.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tell and write the time to five minutes, including quarter past/to the hour and draw the hands on a clock face to show these times.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tell and write the time from an analogue clock, including using Roman numerals from I to XII, and 12-hour and 24-hour clocks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read, write and convert time between analogue and digital 12 and 24-hour clocks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Converting)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3279691"/>
                  </a:ext>
                </a:extLst>
              </a:tr>
              <a:tr h="17092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 err="1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recognise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and use language relating to dates, including days of the week, weeks, months and years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know the number of minutes in an hour and the number of hours in a day.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Converting)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estimate and read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time with increasing accuracy to the nearest minute; record and compare time in terms of seconds, minutes, hours and o’clock; use vocabulary such as a.m./p.m., morning, afternoon, noon and midnight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Comparing and Estimating)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4323047"/>
                  </a:ext>
                </a:extLst>
              </a:tr>
              <a:tr h="787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solve problems involving converting from hours to minutes; minutes to seconds; years to months; weeks to days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Converting)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solve problems involving converting between units of time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7370068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00828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8091433"/>
              </p:ext>
            </p:extLst>
          </p:nvPr>
        </p:nvGraphicFramePr>
        <p:xfrm>
          <a:off x="232227" y="285074"/>
          <a:ext cx="8679542" cy="56974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3460">
                  <a:extLst>
                    <a:ext uri="{9D8B030D-6E8A-4147-A177-3AD203B41FA5}">
                      <a16:colId xmlns:a16="http://schemas.microsoft.com/office/drawing/2014/main" val="761859157"/>
                    </a:ext>
                  </a:extLst>
                </a:gridCol>
                <a:gridCol w="1654861">
                  <a:extLst>
                    <a:ext uri="{9D8B030D-6E8A-4147-A177-3AD203B41FA5}">
                      <a16:colId xmlns:a16="http://schemas.microsoft.com/office/drawing/2014/main" val="639259188"/>
                    </a:ext>
                  </a:extLst>
                </a:gridCol>
                <a:gridCol w="1520893">
                  <a:extLst>
                    <a:ext uri="{9D8B030D-6E8A-4147-A177-3AD203B41FA5}">
                      <a16:colId xmlns:a16="http://schemas.microsoft.com/office/drawing/2014/main" val="1694878426"/>
                    </a:ext>
                  </a:extLst>
                </a:gridCol>
                <a:gridCol w="1446406">
                  <a:extLst>
                    <a:ext uri="{9D8B030D-6E8A-4147-A177-3AD203B41FA5}">
                      <a16:colId xmlns:a16="http://schemas.microsoft.com/office/drawing/2014/main" val="3857210870"/>
                    </a:ext>
                  </a:extLst>
                </a:gridCol>
                <a:gridCol w="1446961">
                  <a:extLst>
                    <a:ext uri="{9D8B030D-6E8A-4147-A177-3AD203B41FA5}">
                      <a16:colId xmlns:a16="http://schemas.microsoft.com/office/drawing/2014/main" val="443129894"/>
                    </a:ext>
                  </a:extLst>
                </a:gridCol>
                <a:gridCol w="1446961">
                  <a:extLst>
                    <a:ext uri="{9D8B030D-6E8A-4147-A177-3AD203B41FA5}">
                      <a16:colId xmlns:a16="http://schemas.microsoft.com/office/drawing/2014/main" val="2187481704"/>
                    </a:ext>
                  </a:extLst>
                </a:gridCol>
              </a:tblGrid>
              <a:tr h="42612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CONVERTING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514281"/>
                  </a:ext>
                </a:extLst>
              </a:tr>
              <a:tr h="1609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228242"/>
                  </a:ext>
                </a:extLst>
              </a:tr>
              <a:tr h="18195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know the number of minutes in an hour and the number of hours in a day.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Telling the Time)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know the number of seconds in a minute and the number of days in each month, year and leap year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convert between different units of measure (e.g. kilometre to metre; hour to minute)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convert  between different units of metric measure (e.g. kilometre and metre; centimetre and metre; centimetre and millimetre; gram and kilogram; litre and millilitre)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use, read, write and convert between standard units, converting measurements of length, mass, volume and time from a smaller unit of measure to a larger unit, and vice versa, using decimal notation to up to three decimal places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8427034"/>
                  </a:ext>
                </a:extLst>
              </a:tr>
              <a:tr h="18778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read, write and convert time between analogue and digital 12 and 24-hour clocks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Converting)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solve problems involving converting between units of time 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solve problems involving the calculation and conversion of units of measure, using decimal notation up to three decimal places where appropriate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Measuring and Calculating) 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3986845"/>
                  </a:ext>
                </a:extLst>
              </a:tr>
              <a:tr h="14128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solve problems involving converting from hours to minutes; minutes to seconds; years to months; weeks to days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(appears also in Telling the Time)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understand and use equivalences between metric units and common imperial units such as inches, pounds and pints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convert between miles and </a:t>
                      </a:r>
                      <a:r>
                        <a:rPr lang="en-US" sz="900" dirty="0" err="1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kilometres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2047662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35018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3882300"/>
              </p:ext>
            </p:extLst>
          </p:nvPr>
        </p:nvGraphicFramePr>
        <p:xfrm>
          <a:off x="217715" y="1016503"/>
          <a:ext cx="8744828" cy="43816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3156">
                  <a:extLst>
                    <a:ext uri="{9D8B030D-6E8A-4147-A177-3AD203B41FA5}">
                      <a16:colId xmlns:a16="http://schemas.microsoft.com/office/drawing/2014/main" val="1465855403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653245541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283138334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429557972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3732361100"/>
                    </a:ext>
                  </a:extLst>
                </a:gridCol>
                <a:gridCol w="1092736">
                  <a:extLst>
                    <a:ext uri="{9D8B030D-6E8A-4147-A177-3AD203B41FA5}">
                      <a16:colId xmlns:a16="http://schemas.microsoft.com/office/drawing/2014/main" val="3567618327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31883300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1931611676"/>
                    </a:ext>
                  </a:extLst>
                </a:gridCol>
              </a:tblGrid>
              <a:tr h="246240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IDENTIFYING SHAPES AND THIER PROPERTIES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2715811"/>
                  </a:ext>
                </a:extLst>
              </a:tr>
              <a:tr h="1533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extLst>
                  <a:ext uri="{0D108BD9-81ED-4DB2-BD59-A6C34878D82A}">
                    <a16:rowId xmlns:a16="http://schemas.microsoft.com/office/drawing/2014/main" val="3545708854"/>
                  </a:ext>
                </a:extLst>
              </a:tr>
              <a:tr h="799932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Talk about and explore 2D and 3D shapes (for example, circles, rectangles, triangles and cuboids) using informal and mathematical language: ‘sides’, ‘corners’; ‘straight’, ‘flat’, ‘round’.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Select shapes appropriately: flat surfaces for building, a triangular prism for a roof, etc. Combine shapes to make new ones – an arch, a bigger triangle, etc.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latin typeface="Letter-join 40" panose="02000805000000020003" pitchFamily="50" charset="0"/>
                        </a:rPr>
                        <a:t>Compose and decompose shapes so that children recognise a shape can have other shapes within it, just as numbers can.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Letter-join 40" panose="02000805000000020003" pitchFamily="50" charset="0"/>
                        </a:rPr>
                        <a:t>recognise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 and name common 2-D and 3-D shapes, including: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2-D shapes [e.g. rectangles (including squares), circles and triangles]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3-D shapes [e.g. cuboids (including cubes), pyramids and spheres].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identify and describe the properties of 2-D shapes, including the number of sides and line symmetry in a vertical line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identify lines of symmetry in 2-D shapes presented in different orientations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identify 3-D shapes, including cubes and other cuboids, from 2-D representations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recognise, describe and build simple 3-D shapes, including making nets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(appears also in Drawing and Constructing)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extLst>
                  <a:ext uri="{0D108BD9-81ED-4DB2-BD59-A6C34878D82A}">
                    <a16:rowId xmlns:a16="http://schemas.microsoft.com/office/drawing/2014/main" val="1553276208"/>
                  </a:ext>
                </a:extLst>
              </a:tr>
              <a:tr h="66661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identify and describe the properties of 3-D shapes, including the number of edges, vertices and faces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illustrate and name parts of circles, including radius, diameter and circumference and know that the diameter is twice the radius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extLst>
                  <a:ext uri="{0D108BD9-81ED-4DB2-BD59-A6C34878D82A}">
                    <a16:rowId xmlns:a16="http://schemas.microsoft.com/office/drawing/2014/main" val="3589538178"/>
                  </a:ext>
                </a:extLst>
              </a:tr>
              <a:tr h="79993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identify 2-D shapes on the surface of 3-D shapes, [for example, a circle on a cylinder and a triangle on a pyramid] 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6595151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27</a:t>
            </a:fld>
            <a:endParaRPr lang="en-GB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6625" name="Picture 1" descr="ncetm_logo_for_progression_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752" y="174882"/>
            <a:ext cx="1406271" cy="81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628650" y="174882"/>
            <a:ext cx="5256567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Geometry: Properties of Shapes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4690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28</a:t>
            </a:fld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316147"/>
              </p:ext>
            </p:extLst>
          </p:nvPr>
        </p:nvGraphicFramePr>
        <p:xfrm>
          <a:off x="199584" y="195770"/>
          <a:ext cx="8744828" cy="31425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3156">
                  <a:extLst>
                    <a:ext uri="{9D8B030D-6E8A-4147-A177-3AD203B41FA5}">
                      <a16:colId xmlns:a16="http://schemas.microsoft.com/office/drawing/2014/main" val="1857548190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2986965110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578243324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1274591574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2635054432"/>
                    </a:ext>
                  </a:extLst>
                </a:gridCol>
                <a:gridCol w="1092736">
                  <a:extLst>
                    <a:ext uri="{9D8B030D-6E8A-4147-A177-3AD203B41FA5}">
                      <a16:colId xmlns:a16="http://schemas.microsoft.com/office/drawing/2014/main" val="3196693707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2859792733"/>
                    </a:ext>
                  </a:extLst>
                </a:gridCol>
                <a:gridCol w="1093156">
                  <a:extLst>
                    <a:ext uri="{9D8B030D-6E8A-4147-A177-3AD203B41FA5}">
                      <a16:colId xmlns:a16="http://schemas.microsoft.com/office/drawing/2014/main" val="3530188788"/>
                    </a:ext>
                  </a:extLst>
                </a:gridCol>
              </a:tblGrid>
              <a:tr h="153320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DRAWING AND CONSTRUCTING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303627"/>
                  </a:ext>
                </a:extLst>
              </a:tr>
              <a:tr h="241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extLst>
                  <a:ext uri="{0D108BD9-81ED-4DB2-BD59-A6C34878D82A}">
                    <a16:rowId xmlns:a16="http://schemas.microsoft.com/office/drawing/2014/main" val="305418543"/>
                  </a:ext>
                </a:extLst>
              </a:tr>
              <a:tr h="468647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draw 2-D shapes and make 3-D shapes using modelling materials; recognise 3-D shapes in different orientations and describe them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complete a simple symmetric figure with respect to a specific line of symmetry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draw given angles, and measure them in degrees (</a:t>
                      </a:r>
                      <a:r>
                        <a:rPr lang="en-US" sz="900" baseline="30000" dirty="0">
                          <a:effectLst/>
                          <a:latin typeface="Letter-join 40" panose="02000805000000020003" pitchFamily="50" charset="0"/>
                        </a:rPr>
                        <a:t>o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) 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draw 2-D shapes using given dimensions and angles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extLst>
                  <a:ext uri="{0D108BD9-81ED-4DB2-BD59-A6C34878D82A}">
                    <a16:rowId xmlns:a16="http://schemas.microsoft.com/office/drawing/2014/main" val="1345566851"/>
                  </a:ext>
                </a:extLst>
              </a:tr>
              <a:tr h="11392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recognise, describe and build simple 3-D shapes, including making nets (</a:t>
                      </a: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appears also in Identifying Shapes and Their Properties)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1" marR="54541" marT="0" marB="0"/>
                </a:tc>
                <a:extLst>
                  <a:ext uri="{0D108BD9-81ED-4DB2-BD59-A6C34878D82A}">
                    <a16:rowId xmlns:a16="http://schemas.microsoft.com/office/drawing/2014/main" val="10265687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17452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29</a:t>
            </a:fld>
            <a:endParaRPr lang="en-GB" dirty="0"/>
          </a:p>
        </p:txBody>
      </p:sp>
      <p:graphicFrame>
        <p:nvGraphicFramePr>
          <p:cNvPr id="6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1730777"/>
              </p:ext>
            </p:extLst>
          </p:nvPr>
        </p:nvGraphicFramePr>
        <p:xfrm>
          <a:off x="199584" y="365129"/>
          <a:ext cx="8744828" cy="45641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6248">
                  <a:extLst>
                    <a:ext uri="{9D8B030D-6E8A-4147-A177-3AD203B41FA5}">
                      <a16:colId xmlns:a16="http://schemas.microsoft.com/office/drawing/2014/main" val="1891636679"/>
                    </a:ext>
                  </a:extLst>
                </a:gridCol>
                <a:gridCol w="1098334">
                  <a:extLst>
                    <a:ext uri="{9D8B030D-6E8A-4147-A177-3AD203B41FA5}">
                      <a16:colId xmlns:a16="http://schemas.microsoft.com/office/drawing/2014/main" val="1103961242"/>
                    </a:ext>
                  </a:extLst>
                </a:gridCol>
                <a:gridCol w="1684698">
                  <a:extLst>
                    <a:ext uri="{9D8B030D-6E8A-4147-A177-3AD203B41FA5}">
                      <a16:colId xmlns:a16="http://schemas.microsoft.com/office/drawing/2014/main" val="1299407073"/>
                    </a:ext>
                  </a:extLst>
                </a:gridCol>
                <a:gridCol w="1244538">
                  <a:extLst>
                    <a:ext uri="{9D8B030D-6E8A-4147-A177-3AD203B41FA5}">
                      <a16:colId xmlns:a16="http://schemas.microsoft.com/office/drawing/2014/main" val="4103830863"/>
                    </a:ext>
                  </a:extLst>
                </a:gridCol>
                <a:gridCol w="1686248">
                  <a:extLst>
                    <a:ext uri="{9D8B030D-6E8A-4147-A177-3AD203B41FA5}">
                      <a16:colId xmlns:a16="http://schemas.microsoft.com/office/drawing/2014/main" val="971035877"/>
                    </a:ext>
                  </a:extLst>
                </a:gridCol>
                <a:gridCol w="1344762">
                  <a:extLst>
                    <a:ext uri="{9D8B030D-6E8A-4147-A177-3AD203B41FA5}">
                      <a16:colId xmlns:a16="http://schemas.microsoft.com/office/drawing/2014/main" val="4085952045"/>
                    </a:ext>
                  </a:extLst>
                </a:gridCol>
              </a:tblGrid>
              <a:tr h="302528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COMPARING AND CLASSIFYING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6772203"/>
                  </a:ext>
                </a:extLst>
              </a:tr>
              <a:tr h="1414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8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extLst>
                  <a:ext uri="{0D108BD9-81ED-4DB2-BD59-A6C34878D82A}">
                    <a16:rowId xmlns:a16="http://schemas.microsoft.com/office/drawing/2014/main" val="2029733632"/>
                  </a:ext>
                </a:extLst>
              </a:tr>
              <a:tr h="91740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compare and sort common 2-D and 3-D shapes and everyday objects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compare and classify geometric shapes, including quadrilaterals and triangles, based on their properties and sizes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use the properties of rectangles to deduce related facts and find missing lengths and angles 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compare and classify geometric shapes based on their properties and sizes and find unknown angles in any triangles, quadrilaterals, and regular polygons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extLst>
                  <a:ext uri="{0D108BD9-81ED-4DB2-BD59-A6C34878D82A}">
                    <a16:rowId xmlns:a16="http://schemas.microsoft.com/office/drawing/2014/main" val="4195145607"/>
                  </a:ext>
                </a:extLst>
              </a:tr>
              <a:tr h="7235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distinguish between regular and irregular polygons based on reasoning about equal sides and angles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14317"/>
                  </a:ext>
                </a:extLst>
              </a:tr>
              <a:tr h="309033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ANGLES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1124686"/>
                  </a:ext>
                </a:extLst>
              </a:tr>
              <a:tr h="3690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recognise angles as a property of shape or a description of a turn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know angles are measured in degrees: estimate and compare acute, obtuse and reflex angles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extLst>
                  <a:ext uri="{0D108BD9-81ED-4DB2-BD59-A6C34878D82A}">
                    <a16:rowId xmlns:a16="http://schemas.microsoft.com/office/drawing/2014/main" val="495262918"/>
                  </a:ext>
                </a:extLst>
              </a:tr>
              <a:tr h="9901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identify right angles, recognise that two right angles make a half-turn, three make three quarters of a turn and four a complete turn; identify whether angles are greater than or less than a right angle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identify acute and obtuse angles and compare and order angles up to two right angles by size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identify: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angles at a point and one whole turn (total 360</a:t>
                      </a:r>
                      <a:r>
                        <a:rPr lang="en-US" sz="800" baseline="30000">
                          <a:effectLst/>
                          <a:latin typeface="Letter-join 40" panose="02000805000000020003" pitchFamily="50" charset="0"/>
                        </a:rPr>
                        <a:t>o</a:t>
                      </a: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)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angles at a point on a straight line and ½ a turn (total 180</a:t>
                      </a:r>
                      <a:r>
                        <a:rPr lang="en-US" sz="800" baseline="30000">
                          <a:effectLst/>
                          <a:latin typeface="Letter-join 40" panose="02000805000000020003" pitchFamily="50" charset="0"/>
                        </a:rPr>
                        <a:t>o</a:t>
                      </a: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)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 panose="020F0502020204030204" pitchFamily="34" charset="0"/>
                        <a:buChar char="*"/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other multiples of 90</a:t>
                      </a:r>
                      <a:r>
                        <a:rPr lang="en-US" sz="800" baseline="30000">
                          <a:effectLst/>
                          <a:latin typeface="Letter-join 40" panose="02000805000000020003" pitchFamily="50" charset="0"/>
                        </a:rPr>
                        <a:t>o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recognise angles where they meet at a point, are on a straight line, or are vertically opposite, and find missing angles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extLst>
                  <a:ext uri="{0D108BD9-81ED-4DB2-BD59-A6C34878D82A}">
                    <a16:rowId xmlns:a16="http://schemas.microsoft.com/office/drawing/2014/main" val="3009994548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identify horizontal and vertical lines and pairs of perpendicular and parallel lines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8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20" marR="50320" marT="0" marB="0"/>
                </a:tc>
                <a:extLst>
                  <a:ext uri="{0D108BD9-81ED-4DB2-BD59-A6C34878D82A}">
                    <a16:rowId xmlns:a16="http://schemas.microsoft.com/office/drawing/2014/main" val="28744826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20400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5911060"/>
              </p:ext>
            </p:extLst>
          </p:nvPr>
        </p:nvGraphicFramePr>
        <p:xfrm>
          <a:off x="251880" y="1143000"/>
          <a:ext cx="8640236" cy="50771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79822">
                  <a:extLst>
                    <a:ext uri="{9D8B030D-6E8A-4147-A177-3AD203B41FA5}">
                      <a16:colId xmlns:a16="http://schemas.microsoft.com/office/drawing/2014/main" val="1720390220"/>
                    </a:ext>
                  </a:extLst>
                </a:gridCol>
                <a:gridCol w="1079822">
                  <a:extLst>
                    <a:ext uri="{9D8B030D-6E8A-4147-A177-3AD203B41FA5}">
                      <a16:colId xmlns:a16="http://schemas.microsoft.com/office/drawing/2014/main" val="3400770042"/>
                    </a:ext>
                  </a:extLst>
                </a:gridCol>
                <a:gridCol w="1079822">
                  <a:extLst>
                    <a:ext uri="{9D8B030D-6E8A-4147-A177-3AD203B41FA5}">
                      <a16:colId xmlns:a16="http://schemas.microsoft.com/office/drawing/2014/main" val="1722374271"/>
                    </a:ext>
                  </a:extLst>
                </a:gridCol>
                <a:gridCol w="1079822">
                  <a:extLst>
                    <a:ext uri="{9D8B030D-6E8A-4147-A177-3AD203B41FA5}">
                      <a16:colId xmlns:a16="http://schemas.microsoft.com/office/drawing/2014/main" val="4012612414"/>
                    </a:ext>
                  </a:extLst>
                </a:gridCol>
                <a:gridCol w="1080237">
                  <a:extLst>
                    <a:ext uri="{9D8B030D-6E8A-4147-A177-3AD203B41FA5}">
                      <a16:colId xmlns:a16="http://schemas.microsoft.com/office/drawing/2014/main" val="3162778970"/>
                    </a:ext>
                  </a:extLst>
                </a:gridCol>
                <a:gridCol w="1080237">
                  <a:extLst>
                    <a:ext uri="{9D8B030D-6E8A-4147-A177-3AD203B41FA5}">
                      <a16:colId xmlns:a16="http://schemas.microsoft.com/office/drawing/2014/main" val="164293811"/>
                    </a:ext>
                  </a:extLst>
                </a:gridCol>
                <a:gridCol w="1080237">
                  <a:extLst>
                    <a:ext uri="{9D8B030D-6E8A-4147-A177-3AD203B41FA5}">
                      <a16:colId xmlns:a16="http://schemas.microsoft.com/office/drawing/2014/main" val="416670049"/>
                    </a:ext>
                  </a:extLst>
                </a:gridCol>
                <a:gridCol w="1080237">
                  <a:extLst>
                    <a:ext uri="{9D8B030D-6E8A-4147-A177-3AD203B41FA5}">
                      <a16:colId xmlns:a16="http://schemas.microsoft.com/office/drawing/2014/main" val="704003287"/>
                    </a:ext>
                  </a:extLst>
                </a:gridCol>
              </a:tblGrid>
              <a:tr h="345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POSITION, DIRECTION AND MOVEMENT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5641610"/>
                  </a:ext>
                </a:extLst>
              </a:tr>
              <a:tr h="144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 </a:t>
                      </a:r>
                    </a:p>
                  </a:txBody>
                  <a:tcPr marL="54544" marR="54544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201125160"/>
                  </a:ext>
                </a:extLst>
              </a:tr>
              <a:tr h="648004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Understand position through words alone – for example, “The bag is under the table,” – with no pointing.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latin typeface="Letter-join 40" panose="02000805000000020003" pitchFamily="50" charset="0"/>
                        </a:rPr>
                        <a:t>Select, rotate and manipulate shapes to develop spatial reasoning skills.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describe position, direction and movement, including half, quarter and three-quarter turns.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use mathematical vocabulary to describe position, direction and movement including movement in a straight line and distinguishing between rotation as a turn and in terms of right angles for quarter, half and three-quarter turns (clockwise and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anti-clockwise) 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describe positions on a 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2-D grid as coordinates in the first quadrant 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identify, describe and represent the position of a shape following a reflection or translation, using the appropriate language, and know that the shape has not changed 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describe positions on the full coordinate grid (all four quadrants)</a:t>
                      </a:r>
                      <a:endParaRPr lang="en-GB" sz="9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675495435"/>
                  </a:ext>
                </a:extLst>
              </a:tr>
              <a:tr h="152249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describe movements between positions as translations of a given unit to the left/right and up/down 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draw and translate simple shapes on the coordinate plane, and reflect them in the axes. 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1370681041"/>
                  </a:ext>
                </a:extLst>
              </a:tr>
              <a:tr h="8682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Describe a familiar route. Discuss routes and locations, using words like ‘in front of’ and ‘behind’.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plot specified points and draw sides to complete a given polygon</a:t>
                      </a:r>
                      <a:endParaRPr lang="en-GB" sz="9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1524717274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30</a:t>
            </a:fld>
            <a:endParaRPr lang="en-GB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8673" name="Picture 1" descr="ncetm_logo_for_progression_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783" y="72357"/>
            <a:ext cx="1494131" cy="87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86051" y="199571"/>
            <a:ext cx="5485796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Geometry: Position and Direction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7870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4614615"/>
              </p:ext>
            </p:extLst>
          </p:nvPr>
        </p:nvGraphicFramePr>
        <p:xfrm>
          <a:off x="251880" y="1027908"/>
          <a:ext cx="8640236" cy="43252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79822">
                  <a:extLst>
                    <a:ext uri="{9D8B030D-6E8A-4147-A177-3AD203B41FA5}">
                      <a16:colId xmlns:a16="http://schemas.microsoft.com/office/drawing/2014/main" val="2446974866"/>
                    </a:ext>
                  </a:extLst>
                </a:gridCol>
                <a:gridCol w="1079822">
                  <a:extLst>
                    <a:ext uri="{9D8B030D-6E8A-4147-A177-3AD203B41FA5}">
                      <a16:colId xmlns:a16="http://schemas.microsoft.com/office/drawing/2014/main" val="4190901902"/>
                    </a:ext>
                  </a:extLst>
                </a:gridCol>
                <a:gridCol w="1079822">
                  <a:extLst>
                    <a:ext uri="{9D8B030D-6E8A-4147-A177-3AD203B41FA5}">
                      <a16:colId xmlns:a16="http://schemas.microsoft.com/office/drawing/2014/main" val="4273738708"/>
                    </a:ext>
                  </a:extLst>
                </a:gridCol>
                <a:gridCol w="1079822">
                  <a:extLst>
                    <a:ext uri="{9D8B030D-6E8A-4147-A177-3AD203B41FA5}">
                      <a16:colId xmlns:a16="http://schemas.microsoft.com/office/drawing/2014/main" val="2251183956"/>
                    </a:ext>
                  </a:extLst>
                </a:gridCol>
                <a:gridCol w="1080237">
                  <a:extLst>
                    <a:ext uri="{9D8B030D-6E8A-4147-A177-3AD203B41FA5}">
                      <a16:colId xmlns:a16="http://schemas.microsoft.com/office/drawing/2014/main" val="368283384"/>
                    </a:ext>
                  </a:extLst>
                </a:gridCol>
                <a:gridCol w="1080237">
                  <a:extLst>
                    <a:ext uri="{9D8B030D-6E8A-4147-A177-3AD203B41FA5}">
                      <a16:colId xmlns:a16="http://schemas.microsoft.com/office/drawing/2014/main" val="447628706"/>
                    </a:ext>
                  </a:extLst>
                </a:gridCol>
                <a:gridCol w="1080237">
                  <a:extLst>
                    <a:ext uri="{9D8B030D-6E8A-4147-A177-3AD203B41FA5}">
                      <a16:colId xmlns:a16="http://schemas.microsoft.com/office/drawing/2014/main" val="3419594841"/>
                    </a:ext>
                  </a:extLst>
                </a:gridCol>
                <a:gridCol w="1080237">
                  <a:extLst>
                    <a:ext uri="{9D8B030D-6E8A-4147-A177-3AD203B41FA5}">
                      <a16:colId xmlns:a16="http://schemas.microsoft.com/office/drawing/2014/main" val="3525097994"/>
                    </a:ext>
                  </a:extLst>
                </a:gridCol>
              </a:tblGrid>
              <a:tr h="260894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PATTERN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05287"/>
                  </a:ext>
                </a:extLst>
              </a:tr>
              <a:tr h="2787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Nursery </a:t>
                      </a:r>
                    </a:p>
                  </a:txBody>
                  <a:tcPr marL="54544" marR="54544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</a:t>
                      </a: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1961228962"/>
                  </a:ext>
                </a:extLst>
              </a:tr>
              <a:tr h="23152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Talk about and identify the patterns around them. For example: stripes on clothes, designs on rugs and wallpaper. Use informal language like ‘pointy’, ‘spotty’, ‘blobs’, etc. Extend and create ABAB patterns – stick, leaf, stick, leaf. Notice and correct an error in a repeating pattern.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latin typeface="Letter-join 40" panose="02000805000000020003" pitchFamily="50" charset="0"/>
                        </a:rPr>
                        <a:t>Continue, copy and create repeating patterns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order and arrange combinations of mathematical objects in patterns and sequences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44" marR="54544" marT="0" marB="0"/>
                </a:tc>
                <a:extLst>
                  <a:ext uri="{0D108BD9-81ED-4DB2-BD59-A6C34878D82A}">
                    <a16:rowId xmlns:a16="http://schemas.microsoft.com/office/drawing/2014/main" val="3919102666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96823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786619"/>
              </p:ext>
            </p:extLst>
          </p:nvPr>
        </p:nvGraphicFramePr>
        <p:xfrm>
          <a:off x="168385" y="1084679"/>
          <a:ext cx="8807225" cy="49417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67118">
                  <a:extLst>
                    <a:ext uri="{9D8B030D-6E8A-4147-A177-3AD203B41FA5}">
                      <a16:colId xmlns:a16="http://schemas.microsoft.com/office/drawing/2014/main" val="202937338"/>
                    </a:ext>
                  </a:extLst>
                </a:gridCol>
                <a:gridCol w="1467683">
                  <a:extLst>
                    <a:ext uri="{9D8B030D-6E8A-4147-A177-3AD203B41FA5}">
                      <a16:colId xmlns:a16="http://schemas.microsoft.com/office/drawing/2014/main" val="4161821218"/>
                    </a:ext>
                  </a:extLst>
                </a:gridCol>
                <a:gridCol w="1468247">
                  <a:extLst>
                    <a:ext uri="{9D8B030D-6E8A-4147-A177-3AD203B41FA5}">
                      <a16:colId xmlns:a16="http://schemas.microsoft.com/office/drawing/2014/main" val="2221784737"/>
                    </a:ext>
                  </a:extLst>
                </a:gridCol>
                <a:gridCol w="1467683">
                  <a:extLst>
                    <a:ext uri="{9D8B030D-6E8A-4147-A177-3AD203B41FA5}">
                      <a16:colId xmlns:a16="http://schemas.microsoft.com/office/drawing/2014/main" val="222897457"/>
                    </a:ext>
                  </a:extLst>
                </a:gridCol>
                <a:gridCol w="1468247">
                  <a:extLst>
                    <a:ext uri="{9D8B030D-6E8A-4147-A177-3AD203B41FA5}">
                      <a16:colId xmlns:a16="http://schemas.microsoft.com/office/drawing/2014/main" val="499660741"/>
                    </a:ext>
                  </a:extLst>
                </a:gridCol>
                <a:gridCol w="1468247">
                  <a:extLst>
                    <a:ext uri="{9D8B030D-6E8A-4147-A177-3AD203B41FA5}">
                      <a16:colId xmlns:a16="http://schemas.microsoft.com/office/drawing/2014/main" val="1229242805"/>
                    </a:ext>
                  </a:extLst>
                </a:gridCol>
              </a:tblGrid>
              <a:tr h="279664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INTERPRETING, CONSTRUCTING AND PRESENTING DATA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1479918"/>
                  </a:ext>
                </a:extLst>
              </a:tr>
              <a:tr h="1533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</a:rPr>
                        <a:t>Year 1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2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3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4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5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Year 6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2153645697"/>
                  </a:ext>
                </a:extLst>
              </a:tr>
              <a:tr h="8000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interpret and construct simple pictograms, tally charts, block diagrams and simple tables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interpret and present data using bar charts, pictograms and tables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interpret and present discrete and continuous data using appropriate graphical methods, including bar charts and time graphs 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complete, read and interpret information in tables, including timetables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interpret and construct pie charts and line graphs and use these to solve problems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3694388186"/>
                  </a:ext>
                </a:extLst>
              </a:tr>
              <a:tr h="7667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ask and answer simple questions by counting the number of objects in each category and sorting the categories by quantity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1631292171"/>
                  </a:ext>
                </a:extLst>
              </a:tr>
              <a:tr h="6133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ask and answer questions about totalling and comparing categorical data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1706621650"/>
                  </a:ext>
                </a:extLst>
              </a:tr>
              <a:tr h="231839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SOLVING PROBLEMS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9382684"/>
                  </a:ext>
                </a:extLst>
              </a:tr>
              <a:tr h="10734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solve one-step and two-step questions [e.g. ‘How many more?’ and ‘How many fewer?’] using information presented in scaled bar charts and pictograms and tables.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comparison, sum and difference problems using information presented in bar charts, pictograms, tables and other graphs.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Letter-join 40" panose="02000805000000020003" pitchFamily="50" charset="0"/>
                        </a:rPr>
                        <a:t>solve comparison, sum and difference problems using information presented in a line graph </a:t>
                      </a:r>
                      <a:endParaRPr lang="en-GB" sz="1000">
                        <a:effectLst/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Letter-join 40" panose="02000805000000020003" pitchFamily="50" charset="0"/>
                        </a:rPr>
                        <a:t> </a:t>
                      </a:r>
                      <a:endParaRPr lang="en-GB" sz="90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Letter-join 40" panose="02000805000000020003" pitchFamily="50" charset="0"/>
                        </a:rPr>
                        <a:t>calculate and interpret the mean as an average</a:t>
                      </a:r>
                      <a:endParaRPr lang="en-GB" sz="900" dirty="0"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51" marR="54551" marT="0" marB="0"/>
                </a:tc>
                <a:extLst>
                  <a:ext uri="{0D108BD9-81ED-4DB2-BD59-A6C34878D82A}">
                    <a16:rowId xmlns:a16="http://schemas.microsoft.com/office/drawing/2014/main" val="3484546893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9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8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32</a:t>
            </a:fld>
            <a:endParaRPr lang="en-GB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9697" name="Picture 1" descr="ncetm_logo_for_progression_ma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5516" y="137081"/>
            <a:ext cx="919422" cy="536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68385" y="326851"/>
            <a:ext cx="1874231" cy="692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Statistics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522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4B9BC4F934244F93080537CA5A425A" ma:contentTypeVersion="14" ma:contentTypeDescription="Create a new document." ma:contentTypeScope="" ma:versionID="8a89a80440f25273e106575895334f6f">
  <xsd:schema xmlns:xsd="http://www.w3.org/2001/XMLSchema" xmlns:xs="http://www.w3.org/2001/XMLSchema" xmlns:p="http://schemas.microsoft.com/office/2006/metadata/properties" xmlns:ns2="cfe6ba82-5d64-4a1e-8b24-25a84b23aa3e" xmlns:ns3="7dc4b31e-24a8-416e-b034-dc08cde90b0b" targetNamespace="http://schemas.microsoft.com/office/2006/metadata/properties" ma:root="true" ma:fieldsID="e083253190d7c2f17c5eb106d53f42a5" ns2:_="" ns3:_="">
    <xsd:import namespace="cfe6ba82-5d64-4a1e-8b24-25a84b23aa3e"/>
    <xsd:import namespace="7dc4b31e-24a8-416e-b034-dc08cde90b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e6ba82-5d64-4a1e-8b24-25a84b23aa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cffd191-4c22-4ae3-b697-6528a18469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c4b31e-24a8-416e-b034-dc08cde90b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400475c1-3ef4-409d-bd02-1ed6336325c3}" ma:internalName="TaxCatchAll" ma:showField="CatchAllData" ma:web="7dc4b31e-24a8-416e-b034-dc08cde90b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e6ba82-5d64-4a1e-8b24-25a84b23aa3e">
      <Terms xmlns="http://schemas.microsoft.com/office/infopath/2007/PartnerControls"/>
    </lcf76f155ced4ddcb4097134ff3c332f>
    <TaxCatchAll xmlns="7dc4b31e-24a8-416e-b034-dc08cde90b0b" xsi:nil="true"/>
  </documentManagement>
</p:properties>
</file>

<file path=customXml/itemProps1.xml><?xml version="1.0" encoding="utf-8"?>
<ds:datastoreItem xmlns:ds="http://schemas.openxmlformats.org/officeDocument/2006/customXml" ds:itemID="{53733B11-0FF3-4675-8727-C70225D4C294}"/>
</file>

<file path=customXml/itemProps2.xml><?xml version="1.0" encoding="utf-8"?>
<ds:datastoreItem xmlns:ds="http://schemas.openxmlformats.org/officeDocument/2006/customXml" ds:itemID="{DE441B59-17B3-48F4-ACE5-6E188CEE26F2}"/>
</file>

<file path=customXml/itemProps3.xml><?xml version="1.0" encoding="utf-8"?>
<ds:datastoreItem xmlns:ds="http://schemas.openxmlformats.org/officeDocument/2006/customXml" ds:itemID="{BA1EB0EE-8B01-45D6-B08A-760EAC6FB7BC}"/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1680</TotalTime>
  <Words>7572</Words>
  <Application>Microsoft Office PowerPoint</Application>
  <PresentationFormat>On-screen Show (4:3)</PresentationFormat>
  <Paragraphs>1126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Calibri</vt:lpstr>
      <vt:lpstr>Calibri Light</vt:lpstr>
      <vt:lpstr>Century Gothic</vt:lpstr>
      <vt:lpstr>Karma Light</vt:lpstr>
      <vt:lpstr>Letter-join 40</vt:lpstr>
      <vt:lpstr>Times New Roman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Assess a Knowledge Rich Curriculum</dc:title>
  <dc:creator>Clive Davies</dc:creator>
  <cp:lastModifiedBy>Heidi Hammond</cp:lastModifiedBy>
  <cp:revision>150</cp:revision>
  <dcterms:created xsi:type="dcterms:W3CDTF">2019-03-27T14:01:32Z</dcterms:created>
  <dcterms:modified xsi:type="dcterms:W3CDTF">2022-03-21T14:36:16Z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3" name="ContentTypeId">
    <vt:lpwstr>0x010100D14B9BC4F934244F93080537CA5A425A</vt:lpwstr>
  </property>
  <property fmtid="{D5CDD505-2E9C-101B-9397-08002B2CF9AE}" pid="4" name="MediaServiceImageTags">
    <vt:lpwstr/>
  </property>
</Properties>
</file>