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034" r:id="rId2"/>
    <p:sldId id="2040" r:id="rId3"/>
    <p:sldId id="2049" r:id="rId4"/>
    <p:sldId id="2044" r:id="rId5"/>
    <p:sldId id="2051" r:id="rId6"/>
    <p:sldId id="2043" r:id="rId7"/>
    <p:sldId id="2053" r:id="rId8"/>
    <p:sldId id="2042" r:id="rId9"/>
    <p:sldId id="2054" r:id="rId10"/>
    <p:sldId id="2041" r:id="rId11"/>
    <p:sldId id="2056" r:id="rId12"/>
    <p:sldId id="203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3883" autoAdjust="0"/>
  </p:normalViewPr>
  <p:slideViewPr>
    <p:cSldViewPr snapToGrid="0">
      <p:cViewPr varScale="1">
        <p:scale>
          <a:sx n="71" d="100"/>
          <a:sy n="71" d="100"/>
        </p:scale>
        <p:origin x="70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05BE0-28B8-40A3-A7A2-9F2B7F2750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26B9E3-BD48-4119-83DB-D99AA1D26C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CFB631-EA41-40DC-91A1-069FF0E59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CBE708-CEF5-421A-AE0E-640D66538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A4470-FF65-46AC-A2F9-5A82EEE47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54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4B02A-6315-40F1-94A4-A2073B8A6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6AD87B-3A78-444B-9956-623F33DA91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02B82E-8FFF-41FA-AD95-4F09B9497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497BD1-5201-4BD6-93CA-51BEEC03D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C1783-FE1A-47F0-8575-69D1F82C8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781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B73A1-CED3-4107-981F-6181FC8CA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613E1B-537F-4968-9916-C822BBA559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E40B6D-E199-48F4-9E6D-DD3DBD8E5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E142B2-AF31-434D-9A97-E29D63DF1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09C17-436E-4607-910E-C22B3E4D7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163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002D6-09E6-437D-9F9E-25F4835F9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00F9DB-1DF2-4EC5-93FC-F657A236DE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C465A9-15EF-41DF-8E8D-A0A48E9A72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F73213-3C5B-4F27-B2C7-8C8280AB0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9361E8-5208-40B8-95F8-FA92BC58E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D83DCF-E5A0-4C23-9503-1E8069192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28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FD30B6-E443-4339-9003-969ABEB81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584F4D-7C72-4AD4-8C98-D5158706C1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E08BBF-20A4-4720-927B-D65A8A4190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6E05FF-9DB4-43BB-9232-1A53DDC7AF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111938-51CC-44A7-A5AD-E4CE7EE9B1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6657DB-6AE2-45C9-B7F0-C1BD3FD19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3B3B06-B80D-45BA-B724-FEC650BEF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0B214-53F2-4EB7-ADFD-A122803C9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29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8C7DD-A59A-4C8B-BA12-9C67A9F5B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2F8077-538D-46EA-AD01-EF58AE0FE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14CE49-0045-4F1B-9521-637285F37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C1EF76-93E3-4573-B4D1-A1635BF25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414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611F8A-DE4E-42E2-AAD4-4F1E3E034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C57A34-8DA5-47ED-A836-D101A8789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FE8089-C486-44B4-A0BA-09E0317B4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076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6BCB4-C211-40A9-BDF9-4D3A0AAFD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39854B-42E5-4169-89B7-5C7AC1D115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5E2F8E-764A-4DA7-A662-115612401E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403375-967C-4263-AEAB-D11470534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ED3920-B69A-473F-9CD7-D97477D79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141AD0-0D79-4C10-8270-B97CD3844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267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3AED7-2D25-4CBA-A196-8EB8F6536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98FA8F2-FB7E-4611-83A3-4025827A9F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268C17-2878-4622-A942-1A637A4028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219145-57CD-4F96-A041-1996A7821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83EF79-9A0A-4151-839A-9ED35F4B3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532CC2-7257-4851-8810-E59092C1A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881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FFDD0-458C-4520-9007-2F55A29EB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697864-2EFC-4A2B-A1EF-17F1EA08ED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F52B9D-0254-4BEE-B3C1-638C726A6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CBDC91-C56D-48C3-B2DF-5ECA35662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EE1D58-D419-47E8-9A62-FA633E137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005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272D5AE-9A4F-4D25-90F5-91ED3ACE3E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7F0E19-01A0-4F3B-9583-BE06AAB725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2E735-E271-4FE8-BBAA-9531DE8B0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DFA5FE-C43F-44ED-A900-BA915BCB2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B939EE-BF18-4319-9131-0C3754681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68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85FF26-5B53-45BD-8424-25EA8959D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DC3E4-663F-49EA-A1D6-01CB48F2A7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5710F9-E3CD-4C63-AE7C-6A70FE0604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7780E-D0B7-4764-8710-A7DCBAFBE2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E32DA1-2FF4-40CE-85A3-10D5972C72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158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8690301"/>
              </p:ext>
            </p:extLst>
          </p:nvPr>
        </p:nvGraphicFramePr>
        <p:xfrm>
          <a:off x="398516" y="-954490"/>
          <a:ext cx="10829780" cy="9735963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698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97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9603">
                  <a:extLst>
                    <a:ext uri="{9D8B030D-6E8A-4147-A177-3AD203B41FA5}">
                      <a16:colId xmlns:a16="http://schemas.microsoft.com/office/drawing/2014/main" val="3275238985"/>
                    </a:ext>
                  </a:extLst>
                </a:gridCol>
                <a:gridCol w="1356991">
                  <a:extLst>
                    <a:ext uri="{9D8B030D-6E8A-4147-A177-3AD203B41FA5}">
                      <a16:colId xmlns:a16="http://schemas.microsoft.com/office/drawing/2014/main" val="1411665628"/>
                    </a:ext>
                  </a:extLst>
                </a:gridCol>
                <a:gridCol w="1356991">
                  <a:extLst>
                    <a:ext uri="{9D8B030D-6E8A-4147-A177-3AD203B41FA5}">
                      <a16:colId xmlns:a16="http://schemas.microsoft.com/office/drawing/2014/main" val="1362410776"/>
                    </a:ext>
                  </a:extLst>
                </a:gridCol>
                <a:gridCol w="1938297">
                  <a:extLst>
                    <a:ext uri="{9D8B030D-6E8A-4147-A177-3AD203B41FA5}">
                      <a16:colId xmlns:a16="http://schemas.microsoft.com/office/drawing/2014/main" val="2532581323"/>
                    </a:ext>
                  </a:extLst>
                </a:gridCol>
                <a:gridCol w="1938297">
                  <a:extLst>
                    <a:ext uri="{9D8B030D-6E8A-4147-A177-3AD203B41FA5}">
                      <a16:colId xmlns:a16="http://schemas.microsoft.com/office/drawing/2014/main" val="2755759893"/>
                    </a:ext>
                  </a:extLst>
                </a:gridCol>
              </a:tblGrid>
              <a:tr h="260277">
                <a:tc gridSpan="7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SUBJECT Year 1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897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Autumn Term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Me and my Relationships</a:t>
                      </a: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Valuing difference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Spring Term 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Keeping safe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Rights and respect</a:t>
                      </a: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Summer Term </a:t>
                      </a:r>
                    </a:p>
                    <a:p>
                      <a:pPr algn="ctr"/>
                      <a:r>
                        <a:rPr lang="en-GB" sz="1100" dirty="0">
                          <a:latin typeface="Letter-join 40" panose="02000805000000020003" pitchFamily="50" charset="0"/>
                        </a:rPr>
                        <a:t>Being my best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40" panose="02000805000000020003" pitchFamily="50" charset="0"/>
                        </a:rPr>
                        <a:t>Growing and changing</a:t>
                      </a:r>
                    </a:p>
                    <a:p>
                      <a:pPr algn="ctr"/>
                      <a:endParaRPr lang="en-GB" sz="1100" dirty="0"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2139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i="1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Children</a:t>
                      </a:r>
                      <a:r>
                        <a:rPr lang="en-GB" sz="1100" i="1" baseline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 are aware of own feelings and knows that some actions and words can hurt others feelings.</a:t>
                      </a:r>
                    </a:p>
                    <a:p>
                      <a:pPr marL="0" marR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i="1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recognise</a:t>
                      </a:r>
                      <a:r>
                        <a:rPr lang="en-GB" sz="900" i="1" baseline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 that I can say ‘no’/ ‘please stop’ / ‘I’ll tell to someone who asks me to do something that makes me feel sad, embarrassed or upset</a:t>
                      </a:r>
                      <a:endParaRPr lang="en-GB" sz="900" dirty="0"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900" i="1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Know some strategies for dealing with sadness, including what to do or who to 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endParaRPr lang="en-GB" sz="900" i="1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r>
                        <a:rPr lang="en-GB" sz="900" i="1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Understand that medicines can sometimes make people feel better when they’re ill and understand issues of safety and responsibility talk to</a:t>
                      </a:r>
                      <a:endParaRPr lang="en-GB" sz="900" dirty="0"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i="1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Recognise the impact of diet, exercise, medicines and lifestyle on the way their bodies function. </a:t>
                      </a:r>
                    </a:p>
                    <a:p>
                      <a:endParaRPr lang="en-GB" dirty="0"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i="1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Understand that there is mental as well as physical health and what they can do to maintain or improve their mental health. •</a:t>
                      </a:r>
                    </a:p>
                    <a:p>
                      <a:endParaRPr lang="en-GB" sz="1000" i="1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endParaRPr lang="en-GB" sz="1000" i="1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000" i="1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• </a:t>
                      </a:r>
                    </a:p>
                    <a:p>
                      <a:endParaRPr lang="en-GB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i="1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Understand that the body gets energy from food, water and air and that exercise and sleep are important to our health. • </a:t>
                      </a:r>
                    </a:p>
                    <a:p>
                      <a:r>
                        <a:rPr lang="en-GB" sz="900" i="1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Name major internal body parts – heart, blood, lungs, stomach, brain. • </a:t>
                      </a:r>
                    </a:p>
                    <a:p>
                      <a:endParaRPr lang="en-GB" sz="900" i="1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i="1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Understand the importance of basic personal hygiene, e.g. washing, cleaning teeth and brushing hair. </a:t>
                      </a:r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176945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* know why we have rules. </a:t>
                      </a:r>
                    </a:p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* identify and name a range of feelings. 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recognise and name different relationships I have and communities that I belong to.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900" kern="1200" dirty="0">
                          <a:solidFill>
                            <a:schemeClr val="accent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read body language and facial expressions and respond accordingly. </a:t>
                      </a:r>
                    </a:p>
                    <a:p>
                      <a:r>
                        <a:rPr lang="en-GB" sz="900" kern="1200" dirty="0">
                          <a:solidFill>
                            <a:schemeClr val="accent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chemeClr val="accent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demonstrate attentive listening skills.</a:t>
                      </a:r>
                      <a:endParaRPr lang="en-GB" sz="900" dirty="0">
                        <a:solidFill>
                          <a:schemeClr val="accent1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* Positively describe differences between people. </a:t>
                      </a:r>
                    </a:p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* define bullying. </a:t>
                      </a:r>
                    </a:p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* recognise and explain what is fair, unfair, kind and unkind</a:t>
                      </a: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. </a:t>
                      </a:r>
                    </a:p>
                    <a:p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follow school rules. </a:t>
                      </a:r>
                    </a:p>
                    <a:p>
                      <a:endParaRPr lang="en-GB" sz="900" kern="1200" dirty="0">
                        <a:solidFill>
                          <a:srgbClr val="0070C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empathise with those that are different from me</a:t>
                      </a:r>
                      <a:r>
                        <a:rPr lang="en-GB" sz="900" kern="1200" dirty="0">
                          <a:solidFill>
                            <a:schemeClr val="accent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know that the body gets energy from food, water and air.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know the importance of sleep in order to remain healthy.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name and know which parts should be private</a:t>
                      </a: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</a:t>
                      </a:r>
                    </a:p>
                    <a:p>
                      <a:r>
                        <a:rPr lang="en-GB" sz="900" kern="1200" dirty="0">
                          <a:solidFill>
                            <a:schemeClr val="accent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eat a healthy diet.  </a:t>
                      </a:r>
                    </a:p>
                    <a:p>
                      <a:endParaRPr lang="en-GB" sz="900" kern="1200" dirty="0">
                        <a:solidFill>
                          <a:schemeClr val="accent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accent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get adequate sleep. </a:t>
                      </a:r>
                    </a:p>
                    <a:p>
                      <a:r>
                        <a:rPr lang="en-GB" sz="900" kern="1200" dirty="0">
                          <a:solidFill>
                            <a:schemeClr val="accent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chemeClr val="accent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can ask for help when I feel unsafe.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Explain what I do to maintain good personal hygiene. 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know why it’s important to look after our environment. 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know where money comes from.</a:t>
                      </a:r>
                    </a:p>
                    <a:p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maintain my own personal hygiene.  </a:t>
                      </a:r>
                    </a:p>
                    <a:p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can take responsibility and look after things that belong to both myself and others.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know why a healthy diet is important. </a:t>
                      </a:r>
                    </a:p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know the stages of the learning pit. </a:t>
                      </a:r>
                    </a:p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know how a person’s behaviour (including my own) can affect others.</a:t>
                      </a:r>
                    </a:p>
                    <a:p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try new foods and eat a balanced diet. </a:t>
                      </a:r>
                    </a:p>
                    <a:p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act positively on my ‘green for growths’. </a:t>
                      </a:r>
                    </a:p>
                    <a:p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can sometimes put others needs before my own. </a:t>
                      </a:r>
                    </a:p>
                    <a:p>
                      <a:endParaRPr lang="en-GB" sz="900" dirty="0">
                        <a:solidFill>
                          <a:schemeClr val="accent4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name major internal body parts and external private parts. </a:t>
                      </a:r>
                    </a:p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know the different stages of growth and can explain the needs of a baby.</a:t>
                      </a:r>
                    </a:p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know the difference between bullying and teasing. </a:t>
                      </a:r>
                    </a:p>
                    <a:p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can tell someone if something makes me feel uncomfortable. </a:t>
                      </a:r>
                    </a:p>
                    <a:p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can get help for others who might need it. </a:t>
                      </a:r>
                      <a:endParaRPr lang="en-GB" sz="900" dirty="0">
                        <a:solidFill>
                          <a:srgbClr val="0070C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endParaRPr lang="en-GB" sz="900" i="1" dirty="0"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0101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 read body language and facial expressions and respond accordingly. </a:t>
                      </a:r>
                    </a:p>
                    <a:p>
                      <a:r>
                        <a:rPr lang="en-GB" sz="8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8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demonstrate attentive listening skills.</a:t>
                      </a:r>
                      <a:endParaRPr lang="en-GB" sz="800" dirty="0"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can follow school rules. </a:t>
                      </a:r>
                    </a:p>
                    <a:p>
                      <a:r>
                        <a:rPr lang="en-GB" sz="8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8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can empathise with those who are different from me.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eat a healthy diet.  </a:t>
                      </a:r>
                    </a:p>
                    <a:p>
                      <a:endParaRPr lang="en-GB" sz="800" kern="12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8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get adequate sleep. </a:t>
                      </a:r>
                    </a:p>
                    <a:p>
                      <a:r>
                        <a:rPr lang="en-GB" sz="8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8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can ask for help when I feel unsafe.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maintain my own personal hygiene.  </a:t>
                      </a:r>
                    </a:p>
                    <a:p>
                      <a:r>
                        <a:rPr lang="en-GB" sz="8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8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can take responsibility and look after things that belong to both myself and others. </a:t>
                      </a: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try new foods and eat a balanced diet. </a:t>
                      </a:r>
                    </a:p>
                    <a:p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act positively on my ‘green for growths’. </a:t>
                      </a:r>
                    </a:p>
                    <a:p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can sometimes put others needs before my own. </a:t>
                      </a: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can tell someone if something makes me feel uncomfortable. </a:t>
                      </a:r>
                    </a:p>
                    <a:p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can get help for others who might need it. </a:t>
                      </a:r>
                      <a:endParaRPr lang="en-GB" sz="80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210765"/>
                  </a:ext>
                </a:extLst>
              </a:tr>
              <a:tr h="634932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Identify a range of feelings and demonstrate my understanding of these in a variety of situations.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talk about people and their differences  and empathise with those that are different to me.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talk about the importance of a healthy diet and lifestyle.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explain and demonstrate the importance of good hygiene.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I can explain the importance of putting others needs before myself and understanding how my behaviour can impact others.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understand the difference between bullying and teasing. I can name my internal and external body parts.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1044199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baseline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can trust. </a:t>
                      </a:r>
                    </a:p>
                    <a:p>
                      <a:r>
                        <a:rPr lang="en-GB" sz="800" b="0" i="0" u="none" strike="noStrike" kern="1200" baseline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can learn to recognise signs of worry in my own body.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kern="1200" baseline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If something happens that makes me feel sad, worried, uncomfortable or frightened I can give examples of when and how to speak</a:t>
                      </a:r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kern="1200" baseline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Recognise, name and understand how to deal with feelings (e.g. anger, loneliness).</a:t>
                      </a:r>
                    </a:p>
                    <a:p>
                      <a:r>
                        <a:rPr lang="en-GB" sz="800" b="0" i="0" u="none" strike="noStrike" kern="1200" baseline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k to an adult </a:t>
                      </a:r>
                      <a:endParaRPr lang="en-GB" sz="8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kern="1200" baseline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Recognise the impact of diet, exercise, medical drugs and lifestyle on the way their bodies function.</a:t>
                      </a:r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kern="1200" baseline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can recognise that there may be people online who could make me feel sad, embarrassed or upset.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kern="1200" baseline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Understand that there is mental as well as physical health and what they can do to maintain or improve their mental health.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kern="1200" baseline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Understand that that there are different types of bullying, including online bullying and unkind behaviour.</a:t>
                      </a:r>
                    </a:p>
                    <a:p>
                      <a:r>
                        <a:rPr lang="en-GB" sz="800" b="0" i="0" u="none" strike="noStrike" kern="1200" baseline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Understand that bullying is unacceptable, but know that for most of the time, most children do not take part in bullying behaviour, or experience bullying.</a:t>
                      </a:r>
                    </a:p>
                    <a:p>
                      <a:r>
                        <a:rPr lang="en-GB" sz="800" b="0" i="0" u="none" strike="noStrike" kern="1200" baseline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Know where someone could get help if they were being upset by someone else’s behaviour.	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baseline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Understand that the body gets energy from food, water and oxygen and that exercise and sleep are important to our health</a:t>
                      </a:r>
                      <a:endParaRPr lang="en-GB" sz="8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11636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2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1" y="256719"/>
            <a:ext cx="1668598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1 vocabulary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E0EC31-C8BC-4D54-9BD0-97980B352A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714" y="1209952"/>
            <a:ext cx="6628571" cy="44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699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0916511"/>
              </p:ext>
            </p:extLst>
          </p:nvPr>
        </p:nvGraphicFramePr>
        <p:xfrm>
          <a:off x="963292" y="349874"/>
          <a:ext cx="11125616" cy="11325283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53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4472196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2363922715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17077710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156943933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697173265"/>
                    </a:ext>
                  </a:extLst>
                </a:gridCol>
              </a:tblGrid>
              <a:tr h="263975">
                <a:tc gridSpan="7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SUBJECT Year 2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78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Autumn Term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Me and my Relationships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Valuing difference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Spring Term 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Keeping safe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Rights and respect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Summer Term </a:t>
                      </a:r>
                    </a:p>
                    <a:p>
                      <a:pPr algn="ctr"/>
                      <a:r>
                        <a:rPr lang="en-GB" sz="1100" dirty="0">
                          <a:latin typeface="Letter-join 40" panose="02000805000000020003" pitchFamily="50" charset="0"/>
                        </a:rPr>
                        <a:t>Being my best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40" panose="02000805000000020003" pitchFamily="50" charset="0"/>
                        </a:rPr>
                        <a:t>Growing and changing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19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* know why we have rules.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* identify and name a range of feelings. 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recognise and name different relationships I have and communities that I belong to.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* Positively describe differences between people. 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* define bullying. 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* recognise and explain what is fair, unfair, kind and unkind.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know that the body gets energy from food, water and air.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know the importance of sleep in order to remain healthy.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name and know which parts should be private. 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Explain what I do to maintain good personal hygiene.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know why it’s important to look after our environment.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know where money comes from.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know why a healthy diet is important. 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know the stages of the learning pit. 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know how a person’s behaviour (including my own) can affect others.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name major internal body parts and external private parts. 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know the different stages of growth and can explain the needs of a baby.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know the difference between bullying and teasing.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45194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Use a range of words to describe feelings;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Define what is meant by the terms 'bullying' and 'teasing' showing an understanding of the difference between the two;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Identify some of the ways that good friends care for each other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>
                          <a:solidFill>
                            <a:srgbClr val="1B75BC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Recognise that people have different ways of expressing their feelings;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>
                          <a:solidFill>
                            <a:srgbClr val="1B75BC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Recognise that friendship is a special kind of relationship;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Identify some of the physical and non-physical differences and similarities between people;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Identify groups they are part of;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Suggest kind words and actions they can show to others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1B75BC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Recognise and explain how a person's behaviour can affect other people.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1B75BC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1B75BC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Demonstrate active listening techniques (making eye contact, nodding head, making positive noises, not being distracted);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900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Explain simple issues of safety and responsibility about medicines and their use.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Identify who they can talk to if someone touches them in a way that makes them feel uncomfortable.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Identify how inappropriate touch can make someone feel;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1B75BC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Recognise that body language and facial expression can give clues as to how comfortable and safe someone feels in a situation;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1B75BC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Recognise the importance of telling someone they trust about a secret which makes them feel unsafe or uncomfortable.</a:t>
                      </a:r>
                      <a:endParaRPr lang="en-GB" sz="900" dirty="0">
                        <a:solidFill>
                          <a:srgbClr val="1B75BC"/>
                        </a:solidFill>
                        <a:latin typeface="Letter-join 40" panose="02000805000000020003" pitchFamily="50" charset="0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900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Describe and record strategies for getting on with others in the classroom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Make suggestions for improving the school environment;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1B75BC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Identify special people in the school and community who can help to keep them safe;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1B75BC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Recognise that they all have a responsibility for helping to look after the school environment</a:t>
                      </a:r>
                      <a:r>
                        <a:rPr lang="en-GB" sz="1400" kern="1200" dirty="0">
                          <a:solidFill>
                            <a:srgbClr val="1B75BC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71450" marR="0" lvl="0" indent="-17145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rgbClr val="1B75BC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Recognise that money can be spent on items which are essential or non-essential;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900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Explain the stages of the learning line showing an understanding of the learning process;</a:t>
                      </a: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9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Describe simple hygiene routines such as hand washing;</a:t>
                      </a: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9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Name major internal body parts (heart, blood, lungs, stomach, small and large intestines, brain)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solidFill>
                            <a:srgbClr val="1B75BC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Understand and give examples of things they can choose themselves and things that others choose for them;</a:t>
                      </a:r>
                      <a:endParaRPr lang="en-GB" sz="900" dirty="0">
                        <a:solidFill>
                          <a:srgbClr val="1B75BC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solidFill>
                            <a:srgbClr val="1B75BC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Help themselves and others develop a positive attitude that support their wellbeing;</a:t>
                      </a:r>
                      <a:r>
                        <a:rPr lang="en-GB" sz="900" dirty="0">
                          <a:solidFill>
                            <a:srgbClr val="1B75BC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9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Identify different stages of growth (e.g. baby, toddler, child, teenager, adult)</a:t>
                      </a:r>
                      <a:endParaRPr lang="en-GB" sz="9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Identify which parts of the human body are private</a:t>
                      </a:r>
                      <a:endParaRPr lang="en-GB" sz="9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Explain what privacy means</a:t>
                      </a:r>
                      <a:endParaRPr lang="en-GB" sz="9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900" kern="1200" dirty="0">
                          <a:solidFill>
                            <a:srgbClr val="1B75BC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Demonstrate simple ways of giving positive feedback to others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1B75BC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Understand that humans mostly have the same body parts but that they can look different from person to person</a:t>
                      </a:r>
                      <a:endParaRPr lang="en-GB" sz="900" dirty="0">
                        <a:solidFill>
                          <a:srgbClr val="1B75BC"/>
                        </a:solidFill>
                        <a:latin typeface="Letter-join 40" panose="02000805000000020003" pitchFamily="50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919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Can define what bullying and teasing is and give examples of each one.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Can explain and give examples of kindness and how a person’s behaviour can affect others.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Can recognise how body language and facial expressions can give subtle clues about how a person is feeling.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Identify and talk about different people in the community. and their role in keeping people safe.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1B75BC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Name the major internal body parts.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Identify and discuss the different stages of growth.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Talk about the importance of privacy. </a:t>
                      </a:r>
                      <a:endParaRPr lang="en-GB" sz="90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210765"/>
                  </a:ext>
                </a:extLst>
              </a:tr>
              <a:tr h="64395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Understand the importance of friendship and how people have different ways in expressing their feelings. </a:t>
                      </a:r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Demonstrate active listening techniques. </a:t>
                      </a:r>
                    </a:p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Identify different groups that they are part of. 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Can talk about the importance of keeping medicine safe and why some people may use medicine. </a:t>
                      </a:r>
                    </a:p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Understand and recognise the responsibility of helping to look after people. </a:t>
                      </a:r>
                    </a:p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Help support those around them, including self to have a positive attitude and support their well-being. </a:t>
                      </a:r>
                    </a:p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Understand that people mostly have the same body parts but that they can look different from person to person.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Show </a:t>
                      </a:r>
                      <a:endParaRPr lang="en-GB" sz="90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  <a:p>
                      <a:endParaRPr lang="en-GB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105903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know and understand why we have rules.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identify different ways of dealing with feelings and situations.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identify qualities of friendship and use skills for making up again.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define ‘community’.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identify similarities and differences between a diverse range of people from varying national, regional, ethnic and religious backgrounds.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explain what a prejudice view it.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define the words ‘danger’ and ‘risk’.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recognise internet safety risks. 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know to trust my body when something doesn’t feel right.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know the difference between ‘fact’ and ‘opinion’.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define what is meant by ‘environment’.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recognise that there are times we can buy items we want and times when we need to save for items.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know why a balanced diet is important. 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can explain and empathise with different wellbeing issues. 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can identify and name the major internal body parts and describe what they do. </a:t>
                      </a:r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know who I have positive relationships with.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can identify what ‘personal space’ is and when it is okay to let someone into my personal space. 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can define the terms ‘secret’ and ‘surprise’ and know the difference between a safe and an unsafe secret. 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understand that for girls, periods are a normal part of puberty. </a:t>
                      </a:r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7402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4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1" y="256719"/>
            <a:ext cx="1623714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2 vocabulary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21AC17-2673-4D50-9891-68EB7951C9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820" y="1209952"/>
            <a:ext cx="7686466" cy="514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185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4000406"/>
              </p:ext>
            </p:extLst>
          </p:nvPr>
        </p:nvGraphicFramePr>
        <p:xfrm>
          <a:off x="963292" y="349874"/>
          <a:ext cx="11125616" cy="976065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53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4472196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2363922715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17077710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156943933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697173265"/>
                    </a:ext>
                  </a:extLst>
                </a:gridCol>
              </a:tblGrid>
              <a:tr h="263975">
                <a:tc gridSpan="7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SUBJECT Year 3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78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Autumn Term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Me and my Relationships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Valuing difference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Spring Term 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Keeping safe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Rights and respect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Summer Term </a:t>
                      </a:r>
                    </a:p>
                    <a:p>
                      <a:pPr algn="ctr"/>
                      <a:r>
                        <a:rPr lang="en-GB" sz="1100" dirty="0">
                          <a:latin typeface="Letter-join 40" panose="02000805000000020003" pitchFamily="50" charset="0"/>
                        </a:rPr>
                        <a:t>Being my best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40" panose="02000805000000020003" pitchFamily="50" charset="0"/>
                        </a:rPr>
                        <a:t>Growing and changing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19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Use a range of words to describe feelings;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Define what is meant by the terms 'bullying' and 'teasing' showing an understanding of the difference between the two;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Identify some of the ways that good friends care for each other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Identify some of the physical and non-physical differences and similarities between people;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Identify groups they are part of;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Suggest kind words and actions they can show to others 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kern="12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Explain simple issues of safety and responsibility about medicines and their use.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Identify who they can talk to if someone touches them in a way that makes them feel uncomfortable.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Identify how inappropriate touch can make someone feel;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Describe and record strategies for getting on with others in the classroom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Make suggestions for improving the school environment; 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Explain the stages of the learning line showing an understanding of the learning process;</a:t>
                      </a: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9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Describe simple hygiene routines such as hand washing;</a:t>
                      </a: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9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Name major internal body parts (heart, blood, lungs, stomach, small and large intestines, brain)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9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Identify different stages of growth (e.g. baby, toddler, child, teenager, adult)</a:t>
                      </a:r>
                      <a:endParaRPr lang="en-GB" sz="9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Identify which parts of the human body are private</a:t>
                      </a:r>
                      <a:endParaRPr lang="en-GB" sz="9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Explain what privacy means</a:t>
                      </a:r>
                      <a:endParaRPr lang="en-GB" sz="9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45194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*know and understand why we have rules.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* identify different ways of dealing with feelings and situations.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identify qualities of friendship and use skills for making up again.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 can suggest appropriate rules for a range of settings.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* define ‘community’. 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* identify similarities and differences between a diverse range of people from varying national, regional, ethnic and religious backgrounds.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explain what a prejudice view it.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900" dirty="0">
                        <a:solidFill>
                          <a:srgbClr val="0070C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 can suggest strategies for bullying. 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* define the words ‘danger’ and ‘risk’.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* recognise internet safety risks.  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know to trust my body when something doesn’t feel right.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endParaRPr lang="en-GB" sz="900" dirty="0">
                        <a:solidFill>
                          <a:srgbClr val="0070C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 know how to get help in an online situation.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* know the difference between ‘fact’ and ‘opinion’.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* define what is meant by ‘environment’. 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recognise that there are times we can buy items we want and times when we need to save for items.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 know different methods of looking after the school environment.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* know why a balanced diet is important. </a:t>
                      </a:r>
                    </a:p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* explain and empathise with different wellbeing issues. </a:t>
                      </a:r>
                    </a:p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identify and name the major internal body parts and describe what they do.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make suggestions to support my own and others health and wellbeing.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* know who I have positive relationships with.</a:t>
                      </a:r>
                    </a:p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* identify what ‘personal space’ is and when it is okay to let someone into my personal space. </a:t>
                      </a:r>
                    </a:p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* define the terms ‘secret’ and ‘surprise’ and know the difference between a safe and an unsafe secret. </a:t>
                      </a:r>
                    </a:p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understand that for girls, periods are a normal part of puberty.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know who to ask for help if a secret made me feel uncomfortable or unsafe.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919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listen to others and explain the thinking behind their ideas and opinions.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Give examples of respectful language.</a:t>
                      </a:r>
                    </a:p>
                    <a:p>
                      <a:endParaRPr lang="en-GB" sz="900" dirty="0"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describe appropriate behaviour online and offline.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know ways to helps each other stay safe. </a:t>
                      </a:r>
                    </a:p>
                    <a:p>
                      <a:endParaRPr lang="en-GB" sz="900" dirty="0"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promote and eat a balanced diet.</a:t>
                      </a:r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kern="1200" dirty="0">
                        <a:solidFill>
                          <a:srgbClr val="00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can empathise with different viewpoints.</a:t>
                      </a:r>
                    </a:p>
                    <a:p>
                      <a:r>
                        <a:rPr lang="en-GB" sz="9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know strategies for when someone is inappropriately in my body space.</a:t>
                      </a:r>
                    </a:p>
                    <a:p>
                      <a:r>
                        <a:rPr lang="en-GB" sz="9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know who to ask for help if a secret made me feel uncomfortable or unsafe. </a:t>
                      </a: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210765"/>
                  </a:ext>
                </a:extLst>
              </a:tr>
              <a:tr h="64395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talk about the importance of having rules and different ways of dealing with a variety of feelings and situations which may occur.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explain what a prejudice view is.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explain what ‘danger’ and ‘risk’ are.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explain the difference between a fact and an opinion and give examples.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identify and name the major internal body parts and describe and explain what their role is.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explain the definition ‘secret’ and ‘surprise’.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105903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know what makes a good relationship.</a:t>
                      </a:r>
                      <a:endParaRPr lang="en-GB" sz="10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understand discrimination and its injustice and can give examples.</a:t>
                      </a:r>
                      <a:endParaRPr lang="en-GB" sz="10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can explain strategies for dealing with face-to-face and online bullying.</a:t>
                      </a:r>
                      <a:endParaRPr lang="en-GB" sz="10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know the differences between responsibilities, rights and duties.</a:t>
                      </a:r>
                      <a:endParaRPr lang="en-GB" sz="10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understand a variety of ways to stay healthy.</a:t>
                      </a:r>
                      <a:endParaRPr lang="en-GB" sz="10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 know the correct words for various sexual organs.</a:t>
                      </a:r>
                      <a:endParaRPr lang="en-GB" sz="10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46430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6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1" y="256719"/>
            <a:ext cx="1623714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3 vocabulary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89D42A-CBB3-4C28-B8E5-45D220F93F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714" y="1209952"/>
            <a:ext cx="6628571" cy="44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213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049556"/>
              </p:ext>
            </p:extLst>
          </p:nvPr>
        </p:nvGraphicFramePr>
        <p:xfrm>
          <a:off x="963292" y="349874"/>
          <a:ext cx="11125616" cy="10615579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53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4472196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2363922715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17077710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156943933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697173265"/>
                    </a:ext>
                  </a:extLst>
                </a:gridCol>
              </a:tblGrid>
              <a:tr h="263975">
                <a:tc gridSpan="7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SUBJECT Year 4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78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Autumn Term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Me and my Relationships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Valuing difference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Spring Term 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Keeping safe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Rights and respect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Summer Term </a:t>
                      </a:r>
                    </a:p>
                    <a:p>
                      <a:pPr algn="ctr"/>
                      <a:r>
                        <a:rPr lang="en-GB" sz="1100" dirty="0">
                          <a:latin typeface="Letter-join 40" panose="02000805000000020003" pitchFamily="50" charset="0"/>
                        </a:rPr>
                        <a:t>Being my best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40" panose="02000805000000020003" pitchFamily="50" charset="0"/>
                        </a:rPr>
                        <a:t>Growing and changing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19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*know and understand why we have rules.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* identify different ways of dealing with feelings and situations.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identify qualities of friendship and use skills for making up again.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* define ‘community’.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* identify similarities and differences between a diverse range of people from varying national, regional, ethnic and religious backgrounds.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explain what a prejudice view it.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* define the words ‘danger’ and ‘risk’.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* recognise internet safety risks. 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know to trust my body when something doesn’t feel right.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 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* know the difference between ‘fact’ and ‘opinion’.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* define what is meant by ‘environment’.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recognise that there are times we can buy items we want and times when we need to save for items.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* know why a balanced diet is important. 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* explain and empathise with different wellbeing issues. 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identify and name the major internal body parts and describe what they do.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kern="12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* know who I have positive relationships with.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* identify what ‘personal space’ is and when it is okay to let someone into my personal space. 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* define the terms ‘secret’ and ‘surprise’ and know the difference between a safe and an unsafe secret. 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understand that for girls, periods are a normal part of puberty.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kern="12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45194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Know  what is meant by a positive, healthy relationship.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Recognise that different people may have different feelings in the same situation.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Know appropriate strategies to deal bullying situations. </a:t>
                      </a:r>
                    </a:p>
                    <a:p>
                      <a:pPr rtl="0" fontAlgn="base"/>
                      <a:endParaRPr lang="en-GB" sz="900" b="0" i="0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Use appropriate, assertive strategies for saying no to a friend.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Give examples of how people are different to each other. 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Know the different types of relationships that I have with different people.  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Give an affective definition of the word </a:t>
                      </a:r>
                      <a:r>
                        <a:rPr lang="en-GB" sz="900" b="1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respect.</a:t>
                      </a:r>
                    </a:p>
                    <a:p>
                      <a:endParaRPr lang="en-GB" sz="900" dirty="0">
                        <a:solidFill>
                          <a:srgbClr val="0070C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Develop strategies for dealing with someone who is behaving aggressively. </a:t>
                      </a:r>
                    </a:p>
                    <a:p>
                      <a:endParaRPr lang="en-GB" sz="900" dirty="0">
                        <a:solidFill>
                          <a:srgbClr val="0070C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endParaRPr lang="en-GB" sz="900" b="1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b="1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</a:rPr>
                        <a:t>Identify situations which can become  dangerous, risky or hazardous. 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</a:rPr>
                        <a:t>Explain how to use medicine safely and understand the risks of smoking, drinking and alcohol. 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</a:rPr>
                        <a:t> 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</a:rPr>
                        <a:t>I know how to be safe online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b="0" i="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Understand that consuming chemicals/smoke/drink has an effect on our bodies, Which may cause damaged if misused. </a:t>
                      </a:r>
                    </a:p>
                    <a:p>
                      <a:r>
                        <a:rPr lang="en-GB" sz="900" b="0" i="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900" dirty="0">
                        <a:latin typeface="+mn-lt"/>
                      </a:endParaRP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</a:rPr>
                        <a:t>. </a:t>
                      </a: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Name some rights and responsibilities I have as a child.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Explain why rules are in place. 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Understand the role of different public services. </a:t>
                      </a:r>
                    </a:p>
                    <a:p>
                      <a:pPr rtl="0" fontAlgn="base"/>
                      <a:endParaRPr lang="en-GB" sz="900" b="0" i="0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</a:rPr>
                        <a:t>Explore The United Nations Convention on the Rights of the Child (UNCRC ) and discuss why some parts of life are protected and why some are not. – the right to school vs the right to stay up late. </a:t>
                      </a:r>
                    </a:p>
                    <a:p>
                      <a:endParaRPr lang="en-GB" sz="900" dirty="0">
                        <a:solidFill>
                          <a:srgbClr val="0070C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pPr rtl="0" fontAlgn="base"/>
                      <a:endParaRPr lang="en-GB" sz="900" b="0" i="0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Give an affective definition of the word </a:t>
                      </a:r>
                      <a:r>
                        <a:rPr lang="en-GB" sz="900" b="1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unique</a:t>
                      </a:r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. 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Know which parts of life are important for our health – Physical and mental.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I can list the seven Rs. Recycle.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Refuse.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Reduce.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Reuse.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Repair.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Re-gift.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Recover.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en-GB" sz="900" b="0" i="0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Feel confident in making choices based on myself, not what my friends have chosen.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Know the importance of eating a balanced diet.</a:t>
                      </a:r>
                    </a:p>
                    <a:p>
                      <a:pPr rtl="0" fontAlgn="base"/>
                      <a:endParaRPr lang="en-GB" sz="900" b="0" i="0" kern="1200" dirty="0">
                        <a:solidFill>
                          <a:srgbClr val="0070C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en-GB" sz="900" b="0" i="0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Know the correct terminology for genitalia.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Know the difference between a safe and unsafe secret.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Know how the onset of puberty can have emotional as well as physical impact on my body</a:t>
                      </a:r>
                    </a:p>
                    <a:p>
                      <a:pPr rtl="0" fontAlgn="base"/>
                      <a:endParaRPr lang="en-GB" sz="900" b="0" i="0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Correctly identify parts of the body that males and females have in common and those that are different. 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70C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919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I can recognise </a:t>
                      </a:r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and demonstrate a range of feelings through facial expressions and body language.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explain the importance of celebrating difference.</a:t>
                      </a:r>
                    </a:p>
                    <a:p>
                      <a:endParaRPr lang="en-GB" sz="100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I know online safety tips and follow the ‘Smart’ online safety rules.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I understand how different public services protect us and acknowledge how to respect support them. </a:t>
                      </a:r>
                    </a:p>
                    <a:p>
                      <a:endParaRPr lang="en-GB" sz="1000" dirty="0">
                        <a:latin typeface="+mn-lt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I can identify 5 activities to do to help improve my mental health. </a:t>
                      </a:r>
                      <a:endParaRPr lang="en-GB" sz="10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I can discuss people who may be able to help me deal with change.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210765"/>
                  </a:ext>
                </a:extLst>
              </a:tr>
              <a:tr h="64395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know a variety of strategies I can use to help deal with bullying situations. </a:t>
                      </a:r>
                    </a:p>
                    <a:p>
                      <a:endParaRPr lang="en-GB" sz="900" dirty="0"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talk about the different relationships I have with different people.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talk about which situations can become dangerous, risky or hazardous and explain which people could help me.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talk about the different rights and responsibilities I have as an individual.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talk about why I am unique. </a:t>
                      </a:r>
                    </a:p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talk about the 7 Rs linked to recycling and the importance of recycling.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I can correctly identify parts of the body that males and females have in common and those that are different.</a:t>
                      </a:r>
                      <a:endParaRPr lang="en-GB" sz="90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105903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Know how to be assertive.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Identify risks in different situations.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Understand discrimination.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Listen actively and follow dialogue rules.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Know consequences of behaviour.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Explain strategies for dealing with bullying.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Know how to protect personal information online.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Know the differences between responsibilities, rights and duties.</a:t>
                      </a:r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 i="0" kern="12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Arial" panose="020B0604020202020204" pitchFamily="34" charset="0"/>
                        </a:rPr>
                        <a:t>Understand work done by voluntary groups.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Identify fact and opinion in media.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Know ways to stay healthy.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Identify strengths and areas for development.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Know body changes in puberty.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Use appropriate vocabulary to describe my feelings.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52296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8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1" y="256719"/>
            <a:ext cx="1623714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4 vocabulary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7F857C-D89D-48F1-91D1-E469EC1B4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714" y="1209952"/>
            <a:ext cx="6628571" cy="44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546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5225910"/>
              </p:ext>
            </p:extLst>
          </p:nvPr>
        </p:nvGraphicFramePr>
        <p:xfrm>
          <a:off x="963292" y="349874"/>
          <a:ext cx="11125616" cy="1031523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53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4472196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2363922715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17077710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156943933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697173265"/>
                    </a:ext>
                  </a:extLst>
                </a:gridCol>
              </a:tblGrid>
              <a:tr h="263975">
                <a:tc gridSpan="7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SUBJECT Year 5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78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Autumn Term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Me and my Relationships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Valuing difference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Spring Term 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Keeping safe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Rights and respect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Summer Term </a:t>
                      </a:r>
                    </a:p>
                    <a:p>
                      <a:pPr algn="ctr"/>
                      <a:r>
                        <a:rPr lang="en-GB" sz="1100" dirty="0">
                          <a:latin typeface="Letter-join 40" panose="02000805000000020003" pitchFamily="50" charset="0"/>
                        </a:rPr>
                        <a:t>Being my best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40" panose="02000805000000020003" pitchFamily="50" charset="0"/>
                        </a:rPr>
                        <a:t>Growing and changing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19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Know  what is meant by a positive, healthy relationship.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Recognise that different people may have different feelings in the same situation.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Know appropriate strategies to deal bullying situations. </a:t>
                      </a:r>
                    </a:p>
                    <a:p>
                      <a:pPr rtl="0" fontAlgn="base"/>
                      <a:endParaRPr lang="en-GB" sz="900" b="0" i="0" kern="12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Give examples of how people are different to each other.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Know the different types of relationships that I have with different people. 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Give an affective definition of the word </a:t>
                      </a:r>
                      <a:r>
                        <a:rPr lang="en-GB" sz="900" b="1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respect.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endParaRPr lang="en-GB" sz="900" b="1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b="1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Identify situations which can become  dangerous, risky or hazardous.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Explain how to use medicine safely and understand the risks of smoking, drinking and alcohol.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I know how to be safe online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900" dirty="0">
                        <a:solidFill>
                          <a:srgbClr val="00B050"/>
                        </a:solidFill>
                        <a:latin typeface="+mn-lt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Name some rights and responsibilities I have as a child.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Explain why rules are in place. 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Understand the role of different public services. </a:t>
                      </a:r>
                    </a:p>
                    <a:p>
                      <a:pPr rtl="0" fontAlgn="base"/>
                      <a:endParaRPr lang="en-GB" sz="900" b="0" i="0" kern="12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Give an affective definition of the word </a:t>
                      </a:r>
                      <a:r>
                        <a:rPr lang="en-GB" sz="900" b="1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unique</a:t>
                      </a:r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. 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Know which parts of life are important for our health – Physical and mental.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I can list the seven Rs. Recycle.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Refuse.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Reduce.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Reuse.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Repair.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Re-gift.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Recover.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en-GB" sz="900" b="0" i="0" kern="12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rtl="0" fontAlgn="base"/>
                      <a:endParaRPr lang="en-GB" sz="900" b="0" i="0" kern="12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Know the correct terminology for genitalia.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Know the difference between a safe and unsafe secret.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Know how the onset of puberty can have emotional as well as physical impact on my body</a:t>
                      </a:r>
                    </a:p>
                    <a:p>
                      <a:pPr rtl="0" fontAlgn="base"/>
                      <a:endParaRPr lang="en-GB" sz="900" b="0" i="0" kern="1200" dirty="0">
                        <a:solidFill>
                          <a:srgbClr val="00B05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900" b="0" i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45194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Know what makes a good relationship.</a:t>
                      </a:r>
                    </a:p>
                    <a:p>
                      <a:r>
                        <a:rPr lang="en-GB" sz="900" b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900" b="0" kern="1200" dirty="0">
                          <a:solidFill>
                            <a:srgbClr val="FF000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Know how and when to be assertive.</a:t>
                      </a:r>
                    </a:p>
                    <a:p>
                      <a:endParaRPr lang="en-GB" sz="900" b="0" kern="1200" dirty="0">
                        <a:solidFill>
                          <a:srgbClr val="FF0000"/>
                        </a:solidFill>
                        <a:effectLst/>
                        <a:latin typeface="Letter-join 40" panose="02000805000000020003" pitchFamily="50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900" b="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Know how to collaborate with a range of people.  </a:t>
                      </a:r>
                    </a:p>
                    <a:p>
                      <a:endParaRPr lang="en-GB" sz="900" b="0" dirty="0">
                        <a:solidFill>
                          <a:srgbClr val="0070C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Identify risk factors in different situations.</a:t>
                      </a:r>
                    </a:p>
                    <a:p>
                      <a:endParaRPr lang="en-GB" sz="900" b="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Understand discrimination and its injustice and can give examples.</a:t>
                      </a:r>
                    </a:p>
                    <a:p>
                      <a:endParaRPr lang="en-GB" sz="900" b="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Understand that information I see online is not always true.</a:t>
                      </a:r>
                    </a:p>
                    <a:p>
                      <a:endParaRPr lang="en-GB" sz="900" b="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Explain the importance of mutual respect for different groups.</a:t>
                      </a:r>
                    </a:p>
                    <a:p>
                      <a:endParaRPr lang="en-GB" sz="900" b="0" dirty="0">
                        <a:solidFill>
                          <a:srgbClr val="0070C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Identify the consequences of positive and negative behaviour on others, following the school’s restorative processes. </a:t>
                      </a:r>
                    </a:p>
                    <a:p>
                      <a:endParaRPr lang="en-GB" sz="900" b="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</a:rPr>
                        <a:t>Explain strategies for dealing with face-to-face and online bullying.</a:t>
                      </a:r>
                    </a:p>
                    <a:p>
                      <a:endParaRPr lang="en-GB" sz="900" b="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</a:rPr>
                        <a:t>Understand that some drugs are helpful and some are harmful.</a:t>
                      </a:r>
                    </a:p>
                    <a:p>
                      <a:endParaRPr lang="en-GB" sz="900" b="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</a:rPr>
                        <a:t>Keep safe online, including protecting personal information, looking at websites such as </a:t>
                      </a:r>
                      <a:r>
                        <a:rPr lang="en-GB" sz="900" b="0" dirty="0" err="1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</a:rPr>
                        <a:t>TikTok</a:t>
                      </a:r>
                      <a:r>
                        <a:rPr lang="en-GB" sz="900" b="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</a:rPr>
                        <a:t>, Facebook, Instagram and Snapchat, including location settings. </a:t>
                      </a:r>
                    </a:p>
                    <a:p>
                      <a:r>
                        <a:rPr lang="en-GB" sz="900" b="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</a:rPr>
                        <a:t>(Link to computing)</a:t>
                      </a:r>
                    </a:p>
                    <a:p>
                      <a:endParaRPr lang="en-GB" sz="900" b="0" dirty="0">
                        <a:solidFill>
                          <a:srgbClr val="0070C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endParaRPr lang="en-GB" sz="900" b="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</a:rPr>
                        <a:t>Know the differences between responsibilities, rights and duties.</a:t>
                      </a:r>
                    </a:p>
                    <a:p>
                      <a:endParaRPr lang="en-GB" sz="900" b="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</a:rPr>
                        <a:t>Understand issues around personal finance.</a:t>
                      </a:r>
                    </a:p>
                    <a:p>
                      <a:endParaRPr lang="en-GB" sz="900" b="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</a:rPr>
                        <a:t>Understand work done by voluntary groups.</a:t>
                      </a:r>
                    </a:p>
                    <a:p>
                      <a:endParaRPr lang="en-GB" sz="900" dirty="0">
                        <a:solidFill>
                          <a:srgbClr val="0070C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</a:rPr>
                        <a:t>Ask appropriate questions before buying a product.</a:t>
                      </a:r>
                    </a:p>
                    <a:p>
                      <a:endParaRPr lang="en-GB" sz="900" b="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</a:rPr>
                        <a:t>Understand a variety of ways to stay healthy. (Link to P.E.)</a:t>
                      </a:r>
                    </a:p>
                    <a:p>
                      <a:endParaRPr lang="en-GB" sz="900" b="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</a:rPr>
                        <a:t>Know what is means to be a part of a community.</a:t>
                      </a:r>
                    </a:p>
                    <a:p>
                      <a:endParaRPr lang="en-GB" sz="900" b="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</a:rPr>
                        <a:t>Identify people who are responsible for keeping me healthy and safe.</a:t>
                      </a:r>
                    </a:p>
                    <a:p>
                      <a:endParaRPr lang="en-GB" sz="900" dirty="0">
                        <a:solidFill>
                          <a:srgbClr val="0070C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</a:rPr>
                        <a:t>Recognise star qualities in people.</a:t>
                      </a:r>
                    </a:p>
                    <a:p>
                      <a:endParaRPr lang="en-GB" sz="900" b="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</a:rPr>
                        <a:t>Know the correct words for various sexual organs (penis, vagina, vulva, labia, clitoris, testicles, scrotum). </a:t>
                      </a:r>
                    </a:p>
                    <a:p>
                      <a:endParaRPr lang="en-GB" sz="900" b="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</a:rPr>
                        <a:t>Understand the changes that will happen to both boys’ and girls’ bodies during puberty, including periods, </a:t>
                      </a:r>
                    </a:p>
                    <a:p>
                      <a:endParaRPr lang="en-GB" sz="900" b="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</a:rPr>
                        <a:t>Understand the difference between safe and unsafe secrets.</a:t>
                      </a:r>
                    </a:p>
                    <a:p>
                      <a:endParaRPr lang="en-GB" sz="900" dirty="0">
                        <a:solidFill>
                          <a:srgbClr val="0070C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</a:rPr>
                        <a:t>Identify people who can trusted and what action to take when I feel uncomfortable.</a:t>
                      </a:r>
                    </a:p>
                    <a:p>
                      <a:endParaRPr lang="en-GB" sz="900" b="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919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respond appropriately to a wide range of feelings in others.</a:t>
                      </a:r>
                    </a:p>
                    <a:p>
                      <a:endParaRPr lang="en-GB" sz="10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listen actively and respectfully following the dialogue rules. </a:t>
                      </a:r>
                    </a:p>
                    <a:p>
                      <a:endParaRPr lang="en-GB" sz="10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I can support others who are experiencing bullying.</a:t>
                      </a:r>
                    </a:p>
                    <a:p>
                      <a:endParaRPr lang="en-GB" sz="1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I can identify fact and opinion in the media.</a:t>
                      </a:r>
                    </a:p>
                    <a:p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I can identify my strengths and areas for development.</a:t>
                      </a:r>
                    </a:p>
                    <a:p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I can use appropriate vocabulary to describe my feelings.</a:t>
                      </a:r>
                    </a:p>
                    <a:p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210765"/>
                  </a:ext>
                </a:extLst>
              </a:tr>
              <a:tr h="64395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Discuss what makes a good relationship and how to collaborate with a variety of people.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talk about how information I view online is not always true and how to keep myself safe when I am online.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discuss how some drugs are helpful and some drugs are harmful and who to discuss any worries I have.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talk about how some people may have financial issues and understand what work is done by a variety of voluntary organisations.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talk about the importance of keeping my body healthy through exercise.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Know the correct words for various sexual organs (penis, vagina, vulva, labia, clitoris, testicles, scrotum). </a:t>
                      </a:r>
                    </a:p>
                    <a:p>
                      <a:endParaRPr lang="en-GB" sz="900" b="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b="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Understand the changes that will happen to both boys’ and girls’ bodies during puberty, including periods, </a:t>
                      </a:r>
                    </a:p>
                    <a:p>
                      <a:endParaRPr lang="en-GB" sz="90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105903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Recognise the challenges which arise from friendships.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Understand negotiation and compromise.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Recognise bullying can result from disrespect.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Explain the term prejudice and stereotype.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Understand different categories of drugs. 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Suggest positive ways people can get their needs met. 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Explain the term bias.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Understand that different levels of jobs that have different pay.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Know positive ways to promote well being.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Set goals and steps to achieve them.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Explain the difference between a safe and unsafe secret. 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Describe strategies to keep myself safe. 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5864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10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1" y="256719"/>
            <a:ext cx="1623714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5 vocabulary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5A4CE2-0B94-44BB-A12B-F7BA5D11FA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68" y="583603"/>
            <a:ext cx="5136503" cy="343909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5DEF63C-0F3B-4E22-8EF7-F632AEAF2D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8793" y="583603"/>
            <a:ext cx="4804607" cy="30662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BB8B38D-61A2-46C1-B8A4-A93FC95A97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8793" y="3835223"/>
            <a:ext cx="4804607" cy="288625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CF9367-1581-4C89-8FF4-14C17330E5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768" y="4145742"/>
            <a:ext cx="5096729" cy="2265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2723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8966693"/>
              </p:ext>
            </p:extLst>
          </p:nvPr>
        </p:nvGraphicFramePr>
        <p:xfrm>
          <a:off x="963292" y="349874"/>
          <a:ext cx="11125616" cy="969039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53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1579">
                  <a:extLst>
                    <a:ext uri="{9D8B030D-6E8A-4147-A177-3AD203B41FA5}">
                      <a16:colId xmlns:a16="http://schemas.microsoft.com/office/drawing/2014/main" val="4472196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2363922715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1707771099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156943933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3697173265"/>
                    </a:ext>
                  </a:extLst>
                </a:gridCol>
              </a:tblGrid>
              <a:tr h="263975">
                <a:tc gridSpan="7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SUBJECT Year 6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78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Autumn Term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Me and my Relationships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</a:rPr>
                        <a:t>Valuing difference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  <a:p>
                      <a:pPr lvl="0" algn="ctr"/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Spring Term </a:t>
                      </a:r>
                    </a:p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Keeping safe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Rights and respect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Summer Term </a:t>
                      </a:r>
                    </a:p>
                    <a:p>
                      <a:pPr algn="ctr"/>
                      <a:r>
                        <a:rPr lang="en-GB" sz="1100" dirty="0">
                          <a:latin typeface="Letter-join 40" panose="02000805000000020003" pitchFamily="50" charset="0"/>
                        </a:rPr>
                        <a:t>Being my best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40" panose="02000805000000020003" pitchFamily="50" charset="0"/>
                        </a:rPr>
                        <a:t>Growing and changing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19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Know what makes a good relationship.</a:t>
                      </a:r>
                    </a:p>
                    <a:p>
                      <a:r>
                        <a:rPr lang="en-GB" sz="900" b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900" b="0" kern="1200" dirty="0">
                          <a:solidFill>
                            <a:srgbClr val="00B050"/>
                          </a:solidFill>
                          <a:effectLst/>
                          <a:latin typeface="Letter-join 40" panose="02000805000000020003" pitchFamily="50" charset="0"/>
                          <a:ea typeface="+mn-ea"/>
                          <a:cs typeface="+mn-cs"/>
                        </a:rPr>
                        <a:t>Know how and when to be assertive.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Understand discrimination and its injustice and can give examples.</a:t>
                      </a:r>
                    </a:p>
                    <a:p>
                      <a:endParaRPr lang="en-GB" sz="900" b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Understand that information I see online is not always true.</a:t>
                      </a:r>
                    </a:p>
                    <a:p>
                      <a:endParaRPr lang="en-GB" sz="900" b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Explain the importance of mutual respect for different groups.</a:t>
                      </a:r>
                    </a:p>
                    <a:p>
                      <a:endParaRPr lang="en-GB" sz="900" b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Explain strategies for dealing with face-to-face and online bullying.</a:t>
                      </a:r>
                    </a:p>
                    <a:p>
                      <a:endParaRPr lang="en-GB" sz="900" b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Understand that some drugs are helpful and some are harmful.</a:t>
                      </a:r>
                    </a:p>
                    <a:p>
                      <a:endParaRPr lang="en-GB" sz="900" b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Know the differences between responsibilities, rights and duties.</a:t>
                      </a:r>
                    </a:p>
                    <a:p>
                      <a:endParaRPr lang="en-GB" sz="900" b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Understand issues around personal finance.</a:t>
                      </a:r>
                    </a:p>
                    <a:p>
                      <a:endParaRPr lang="en-GB" sz="900" b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Understand work done by voluntary groups.</a:t>
                      </a: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Understand a variety of ways to stay healthy. (Link to P.E.)</a:t>
                      </a:r>
                    </a:p>
                    <a:p>
                      <a:endParaRPr lang="en-GB" sz="900" b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Know what is means to be a part of a community.</a:t>
                      </a:r>
                    </a:p>
                    <a:p>
                      <a:endParaRPr lang="en-GB" sz="900" b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Identify people who are responsible for keeping me healthy and safe.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Know the correct words for various sexual organs (penis, vagina, vulva, labia, clitoris, testicles, scrotum). </a:t>
                      </a:r>
                    </a:p>
                    <a:p>
                      <a:endParaRPr lang="en-GB" sz="900" b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Understand the changes that will happen to both boys’ and girls’ bodies during puberty, including periods, </a:t>
                      </a:r>
                    </a:p>
                    <a:p>
                      <a:endParaRPr lang="en-GB" sz="900" b="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  <a:p>
                      <a:r>
                        <a:rPr lang="en-GB" sz="900" b="0" dirty="0">
                          <a:solidFill>
                            <a:srgbClr val="00B050"/>
                          </a:solidFill>
                          <a:latin typeface="Letter-join 40" panose="02000805000000020003" pitchFamily="50" charset="0"/>
                        </a:rPr>
                        <a:t>Understand the difference between safe and unsafe secrets.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45194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Recognise the challenges that arise from friendships.</a:t>
                      </a: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List some assertive behaviours .</a:t>
                      </a: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Recognise peer influence and pressure.</a:t>
                      </a:r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Suggest ways that people can respond more positively to others.</a:t>
                      </a:r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Explain what is meant by negotiation and compromise and provide examples to support ideas.</a:t>
                      </a:r>
                    </a:p>
                    <a:p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Demonstrate a collaborative approach to a task.</a:t>
                      </a:r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Recognise that bullying and discriminatory behaviour can result from disrespect from people’s differences.</a:t>
                      </a: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Understand that all people are unique.</a:t>
                      </a: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Explain the terms prejudice and stereotype.</a:t>
                      </a:r>
                      <a:b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</a:br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Describe what it is like to live in a diverse society.</a:t>
                      </a:r>
                    </a:p>
                    <a:p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Explain the importance of mutual respect for different faiths and beliefs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Understand about the different categories of drugs.</a:t>
                      </a: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Understand what is meant by addiction.</a:t>
                      </a: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Know the risks of sharing photos or films of myself or others online</a:t>
                      </a: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Understand and can describe the ease in which a post online can spread.</a:t>
                      </a: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Describe some of the risks of drinking alcohol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Suggest positive ways in which people can get their needs met.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Explain the term bias. </a:t>
                      </a: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Know the legal age of having a social media account. </a:t>
                      </a: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Explain the term voluntary, community and pressure group.</a:t>
                      </a: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List actions that can be taken to live in a more sustainable way.</a:t>
                      </a:r>
                    </a:p>
                    <a:p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Describe the aim, mission statement, activity and beneficiary of a chosen group. </a:t>
                      </a:r>
                    </a:p>
                    <a:p>
                      <a:pPr marL="0" marR="0" lvl="0" indent="0" algn="l" defTabSz="119996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Explain why some public services are more important than others.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Describe and explain the five ways to promote positive well-being. </a:t>
                      </a: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Recognise what a risk is. 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Set an aspirational goal and steps to achieve it.</a:t>
                      </a:r>
                    </a:p>
                    <a:p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Identify the risk factors in a given situation.</a:t>
                      </a:r>
                    </a:p>
                    <a:p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Explain how a risk can be reduced.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Explain the word puberty and give examples of changes associated with it.</a:t>
                      </a: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Know the legal age of consent and what it means.</a:t>
                      </a:r>
                    </a:p>
                    <a:p>
                      <a:r>
                        <a:rPr lang="en-GB" sz="900" dirty="0">
                          <a:solidFill>
                            <a:srgbClr val="FF000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Explain the difference between a safe and an unsafe secret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Describe strategies to keep myself safe.</a:t>
                      </a:r>
                    </a:p>
                    <a:p>
                      <a:endParaRPr lang="en-GB" sz="900" dirty="0">
                        <a:solidFill>
                          <a:srgbClr val="FF000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919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70C0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Recognise basic emotional needs and understand they change according to circumstance.</a:t>
                      </a:r>
                    </a:p>
                    <a:p>
                      <a:endParaRPr lang="en-GB" sz="900" dirty="0">
                        <a:solidFill>
                          <a:srgbClr val="0070C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Suggest strategies of dealing with bullying as a bystander. </a:t>
                      </a:r>
                    </a:p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Offer support to someone being bullied</a:t>
                      </a:r>
                    </a:p>
                    <a:p>
                      <a:endParaRPr lang="en-GB" sz="900" dirty="0">
                        <a:solidFill>
                          <a:srgbClr val="0070C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Demonstrate an understanding of how to keep safe online and apply knowledge to different scenarios. </a:t>
                      </a:r>
                    </a:p>
                    <a:p>
                      <a:endParaRPr lang="en-GB" sz="900" dirty="0">
                        <a:solidFill>
                          <a:srgbClr val="0070C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Understand and give examples of different levels of jobs that have different pay.</a:t>
                      </a:r>
                    </a:p>
                    <a:p>
                      <a:endParaRPr lang="en-GB" sz="900" dirty="0">
                        <a:solidFill>
                          <a:srgbClr val="0070C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Show that I understand a health and wellbeing issue</a:t>
                      </a: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Know where I can get support if I am worried about my own or another’s safety.</a:t>
                      </a:r>
                    </a:p>
                    <a:p>
                      <a:endParaRPr lang="en-GB" sz="900" dirty="0">
                        <a:solidFill>
                          <a:srgbClr val="0070C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210765"/>
                  </a:ext>
                </a:extLst>
              </a:tr>
              <a:tr h="64395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recognise and discuss challenges that may arise from friendships.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Letter-join 40" panose="02000805000000020003" pitchFamily="50" charset="0"/>
                        </a:rPr>
                        <a:t>I can talk about bullying and discriminatory behaviour and the impact it can have.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explain the different categories of drugs and understand what is meant by addiction.</a:t>
                      </a:r>
                    </a:p>
                    <a:p>
                      <a:endParaRPr lang="en-GB" sz="900" dirty="0"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talk about the  term bias. </a:t>
                      </a:r>
                    </a:p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know the legal age of having a social media account. </a:t>
                      </a:r>
                    </a:p>
                    <a:p>
                      <a:endParaRPr lang="en-GB" sz="900" dirty="0"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identify the risk factors in a given situation.</a:t>
                      </a:r>
                    </a:p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explain how a risk can be reduced.</a:t>
                      </a:r>
                    </a:p>
                    <a:p>
                      <a:endParaRPr lang="en-GB" sz="90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explain the word puberty and give examples of changes associated with it.</a:t>
                      </a:r>
                    </a:p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KI can talk about what the legal age of consent and what it means.</a:t>
                      </a:r>
                    </a:p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Letter-join 40" panose="02000805000000020003" pitchFamily="50" charset="0"/>
                          <a:cs typeface="Arial" panose="020B0604020202020204" pitchFamily="34" charset="0"/>
                        </a:rPr>
                        <a:t>I can discuss  the difference between a safe and an unsafe secret</a:t>
                      </a:r>
                    </a:p>
                    <a:p>
                      <a:endParaRPr lang="en-GB" sz="900" dirty="0">
                        <a:solidFill>
                          <a:schemeClr val="tx1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105903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+mn-lt"/>
                          <a:cs typeface="Arial" panose="020B0604020202020204" pitchFamily="34" charset="0"/>
                        </a:rPr>
                        <a:t>Sex and relationship education is compulsory in KS3.</a:t>
                      </a:r>
                    </a:p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  <a:cs typeface="Arial" panose="020B0604020202020204" pitchFamily="34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900" dirty="0">
                        <a:solidFill>
                          <a:srgbClr val="00B050"/>
                        </a:solidFill>
                        <a:latin typeface="Letter-join 40" panose="02000805000000020003" pitchFamily="50" charset="0"/>
                      </a:endParaRPr>
                    </a:p>
                  </a:txBody>
                  <a:tcPr marL="94500" marR="94500" marT="47230" marB="4723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54501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80F313-AFBF-4615-B621-802A5EA7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1C5E2AD-0845-482F-9AC7-2D3C180562A9}" type="slidenum">
              <a:rPr lang="en-GB" smtClean="0"/>
              <a:t>12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F6C968-92F2-4304-8270-423FA58CF383}"/>
              </a:ext>
            </a:extLst>
          </p:cNvPr>
          <p:cNvSpPr txBox="1"/>
          <p:nvPr/>
        </p:nvSpPr>
        <p:spPr>
          <a:xfrm>
            <a:off x="4986171" y="256719"/>
            <a:ext cx="1623714" cy="326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524" u="sng" dirty="0"/>
              <a:t>Year 6 vocabulary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D6A45C-5E00-407B-A074-6F3588A964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714" y="1209952"/>
            <a:ext cx="8029721" cy="5376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5374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4B9BC4F934244F93080537CA5A425A" ma:contentTypeVersion="14" ma:contentTypeDescription="Create a new document." ma:contentTypeScope="" ma:versionID="8a89a80440f25273e106575895334f6f">
  <xsd:schema xmlns:xsd="http://www.w3.org/2001/XMLSchema" xmlns:xs="http://www.w3.org/2001/XMLSchema" xmlns:p="http://schemas.microsoft.com/office/2006/metadata/properties" xmlns:ns2="cfe6ba82-5d64-4a1e-8b24-25a84b23aa3e" xmlns:ns3="7dc4b31e-24a8-416e-b034-dc08cde90b0b" targetNamespace="http://schemas.microsoft.com/office/2006/metadata/properties" ma:root="true" ma:fieldsID="e083253190d7c2f17c5eb106d53f42a5" ns2:_="" ns3:_="">
    <xsd:import namespace="cfe6ba82-5d64-4a1e-8b24-25a84b23aa3e"/>
    <xsd:import namespace="7dc4b31e-24a8-416e-b034-dc08cde90b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e6ba82-5d64-4a1e-8b24-25a84b23aa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3cffd191-4c22-4ae3-b697-6528a18469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c4b31e-24a8-416e-b034-dc08cde90b0b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400475c1-3ef4-409d-bd02-1ed6336325c3}" ma:internalName="TaxCatchAll" ma:showField="CatchAllData" ma:web="7dc4b31e-24a8-416e-b034-dc08cde90b0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fe6ba82-5d64-4a1e-8b24-25a84b23aa3e">
      <Terms xmlns="http://schemas.microsoft.com/office/infopath/2007/PartnerControls"/>
    </lcf76f155ced4ddcb4097134ff3c332f>
    <TaxCatchAll xmlns="7dc4b31e-24a8-416e-b034-dc08cde90b0b" xsi:nil="true"/>
  </documentManagement>
</p:properties>
</file>

<file path=customXml/itemProps1.xml><?xml version="1.0" encoding="utf-8"?>
<ds:datastoreItem xmlns:ds="http://schemas.openxmlformats.org/officeDocument/2006/customXml" ds:itemID="{B1462692-FF82-48C8-87BC-4F162F932776}"/>
</file>

<file path=customXml/itemProps2.xml><?xml version="1.0" encoding="utf-8"?>
<ds:datastoreItem xmlns:ds="http://schemas.openxmlformats.org/officeDocument/2006/customXml" ds:itemID="{57455E26-9290-46D0-95A5-205745BAE7ED}"/>
</file>

<file path=customXml/itemProps3.xml><?xml version="1.0" encoding="utf-8"?>
<ds:datastoreItem xmlns:ds="http://schemas.openxmlformats.org/officeDocument/2006/customXml" ds:itemID="{026BF0DA-4646-4D78-AF0A-1379CECAD8F0}"/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5441</Words>
  <Application>Microsoft Office PowerPoint</Application>
  <PresentationFormat>Widescreen</PresentationFormat>
  <Paragraphs>744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Letter-join 40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Briony Whing</dc:creator>
  <cp:lastModifiedBy>Heidi Hammond</cp:lastModifiedBy>
  <cp:revision>32</cp:revision>
  <dcterms:created xsi:type="dcterms:W3CDTF">2024-05-15T08:30:30Z</dcterms:created>
  <dcterms:modified xsi:type="dcterms:W3CDTF">2024-06-03T12:22:30Z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3" name="ContentTypeId">
    <vt:lpwstr>0x010100D14B9BC4F934244F93080537CA5A425A</vt:lpwstr>
  </property>
  <property fmtid="{D5CDD505-2E9C-101B-9397-08002B2CF9AE}" pid="4" name="MediaServiceImageTags">
    <vt:lpwstr/>
  </property>
</Properties>
</file>